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Lst>
  <p:sldSz cx="4610100" cy="3460750"/>
  <p:notesSz cx="4610100" cy="34607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B2"/>
    <a:srgbClr val="C8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p:cViewPr varScale="1">
        <p:scale>
          <a:sx n="204" d="100"/>
          <a:sy n="204" d="100"/>
        </p:scale>
        <p:origin x="1980" y="1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57" y="1072832"/>
            <a:ext cx="3918585" cy="726757"/>
          </a:xfrm>
          <a:prstGeom prst="rect">
            <a:avLst/>
          </a:prstGeom>
        </p:spPr>
        <p:txBody>
          <a:bodyPr wrap="square" lIns="0" tIns="0" rIns="0" bIns="0">
            <a:spAutoFit/>
          </a:bodyPr>
          <a:lstStyle>
            <a:lvl1pPr>
              <a:defRPr sz="1200" b="0" i="0">
                <a:solidFill>
                  <a:srgbClr val="3333B2"/>
                </a:solidFill>
                <a:latin typeface="Arial"/>
                <a:cs typeface="Arial"/>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17" name="bg object 17"/>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200" b="0" i="0">
                <a:solidFill>
                  <a:srgbClr val="3333B2"/>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0" i="0">
                <a:solidFill>
                  <a:srgbClr val="3333B2"/>
                </a:solidFill>
                <a:latin typeface="Arial"/>
                <a:cs typeface="Arial"/>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0" i="0">
                <a:solidFill>
                  <a:srgbClr val="3333B2"/>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2" name="Holder 2"/>
          <p:cNvSpPr>
            <a:spLocks noGrp="1"/>
          </p:cNvSpPr>
          <p:nvPr>
            <p:ph type="title"/>
          </p:nvPr>
        </p:nvSpPr>
        <p:spPr>
          <a:xfrm>
            <a:off x="95300" y="197711"/>
            <a:ext cx="2461260" cy="207645"/>
          </a:xfrm>
          <a:prstGeom prst="rect">
            <a:avLst/>
          </a:prstGeom>
        </p:spPr>
        <p:txBody>
          <a:bodyPr wrap="square" lIns="0" tIns="0" rIns="0" bIns="0">
            <a:spAutoFit/>
          </a:bodyPr>
          <a:lstStyle>
            <a:lvl1pPr>
              <a:defRPr sz="1200" b="0" i="0">
                <a:solidFill>
                  <a:srgbClr val="3333B2"/>
                </a:solidFill>
                <a:latin typeface="Arial"/>
                <a:cs typeface="Arial"/>
              </a:defRPr>
            </a:lvl1pPr>
          </a:lstStyle>
          <a:p>
            <a:endParaRPr/>
          </a:p>
        </p:txBody>
      </p:sp>
      <p:sp>
        <p:nvSpPr>
          <p:cNvPr id="3" name="Holder 3"/>
          <p:cNvSpPr>
            <a:spLocks noGrp="1"/>
          </p:cNvSpPr>
          <p:nvPr>
            <p:ph type="body" idx="1"/>
          </p:nvPr>
        </p:nvSpPr>
        <p:spPr>
          <a:xfrm>
            <a:off x="230505" y="795972"/>
            <a:ext cx="4149090"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567434" y="3218497"/>
            <a:ext cx="1475232" cy="17303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30505" y="3218497"/>
            <a:ext cx="1060323" cy="17303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2/16/2025</a:t>
            </a:fld>
            <a:endParaRPr lang="en-US"/>
          </a:p>
        </p:txBody>
      </p:sp>
      <p:sp>
        <p:nvSpPr>
          <p:cNvPr id="6" name="Holder 6"/>
          <p:cNvSpPr>
            <a:spLocks noGrp="1"/>
          </p:cNvSpPr>
          <p:nvPr>
            <p:ph type="sldNum" sz="quarter" idx="7"/>
          </p:nvPr>
        </p:nvSpPr>
        <p:spPr>
          <a:xfrm>
            <a:off x="3319272" y="3218497"/>
            <a:ext cx="1060323" cy="17303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 Target="slide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slide" Target="slide21.xml"/></Relationships>
</file>

<file path=ppt/slides/_rels/slide26.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xml"/><Relationship Id="rId1" Type="http://schemas.openxmlformats.org/officeDocument/2006/relationships/slideLayout" Target="../slideLayouts/slideLayout5.xml"/><Relationship Id="rId5" Type="http://schemas.openxmlformats.org/officeDocument/2006/relationships/slide" Target="slide31.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1.xml"/></Relationships>
</file>

<file path=ppt/slides/_rels/slide33.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xml"/><Relationship Id="rId1" Type="http://schemas.openxmlformats.org/officeDocument/2006/relationships/slideLayout" Target="../slideLayouts/slideLayout5.xml"/><Relationship Id="rId5" Type="http://schemas.openxmlformats.org/officeDocument/2006/relationships/slide" Target="slide31.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1.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slide" Target="slide35.xml"/></Relationships>
</file>

<file path=ppt/slides/_rels/slide36.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5.xml"/><Relationship Id="rId5" Type="http://schemas.openxmlformats.org/officeDocument/2006/relationships/slide" Target="slide40.xml"/><Relationship Id="rId4" Type="http://schemas.openxmlformats.org/officeDocument/2006/relationships/image" Target="../media/image19.jpg"/></Relationships>
</file>

<file path=ppt/slides/_rels/slide41.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5.xml"/><Relationship Id="rId5" Type="http://schemas.openxmlformats.org/officeDocument/2006/relationships/slide" Target="slide40.xml"/><Relationship Id="rId4" Type="http://schemas.openxmlformats.org/officeDocument/2006/relationships/image" Target="../media/image20.jpg"/></Relationships>
</file>

<file path=ppt/slides/_rels/slide42.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5.xml"/><Relationship Id="rId5" Type="http://schemas.openxmlformats.org/officeDocument/2006/relationships/slide" Target="slide42.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2.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2.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2.xml"/><Relationship Id="rId1" Type="http://schemas.openxmlformats.org/officeDocument/2006/relationships/slideLayout" Target="../slideLayouts/slideLayout5.xml"/><Relationship Id="rId5" Type="http://schemas.openxmlformats.org/officeDocument/2006/relationships/slide" Target="slide54.xml"/><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slide" Target="slide54.xml"/></Relationships>
</file>

<file path=ppt/slides/_rels/slide56.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slide" Target="slide54.xml"/></Relationships>
</file>

<file path=ppt/slides/_rels/slide57.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2.xml"/><Relationship Id="rId1" Type="http://schemas.openxmlformats.org/officeDocument/2006/relationships/slideLayout" Target="../slideLayouts/slideLayout5.xml"/><Relationship Id="rId5" Type="http://schemas.openxmlformats.org/officeDocument/2006/relationships/slide" Target="slide57.xml"/><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2.xml"/><Relationship Id="rId1" Type="http://schemas.openxmlformats.org/officeDocument/2006/relationships/slideLayout" Target="../slideLayouts/slideLayout5.xml"/><Relationship Id="rId5" Type="http://schemas.openxmlformats.org/officeDocument/2006/relationships/slide" Target="slide58.xml"/><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2.xml"/><Relationship Id="rId1" Type="http://schemas.openxmlformats.org/officeDocument/2006/relationships/slideLayout" Target="../slideLayouts/slideLayout5.xml"/><Relationship Id="rId5" Type="http://schemas.openxmlformats.org/officeDocument/2006/relationships/slide" Target="slide58.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slide" Target="slide58.xml"/></Relationships>
</file>

<file path=ppt/slides/_rels/slide61.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2.xml"/><Relationship Id="rId1" Type="http://schemas.openxmlformats.org/officeDocument/2006/relationships/slideLayout" Target="../slideLayouts/slideLayout5.xml"/><Relationship Id="rId5" Type="http://schemas.openxmlformats.org/officeDocument/2006/relationships/slide" Target="slide58.xml"/><Relationship Id="rId4" Type="http://schemas.openxmlformats.org/officeDocument/2006/relationships/image" Target="../media/image28.jpg"/></Relationships>
</file>

<file path=ppt/slides/_rels/slide62.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2.xml"/><Relationship Id="rId1" Type="http://schemas.openxmlformats.org/officeDocument/2006/relationships/slideLayout" Target="../slideLayouts/slideLayout5.xml"/><Relationship Id="rId5" Type="http://schemas.openxmlformats.org/officeDocument/2006/relationships/slide" Target="slide58.xml"/><Relationship Id="rId4" Type="http://schemas.openxmlformats.org/officeDocument/2006/relationships/image" Target="../media/image28.jpg"/></Relationships>
</file>

<file path=ppt/slides/_rels/slide63.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65.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2.xml"/><Relationship Id="rId1" Type="http://schemas.openxmlformats.org/officeDocument/2006/relationships/slideLayout" Target="../slideLayouts/slideLayout5.xml"/><Relationship Id="rId5" Type="http://schemas.openxmlformats.org/officeDocument/2006/relationships/slide" Target="slide65.xml"/><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slide" Target="slide65.xml"/></Relationships>
</file>

<file path=ppt/slides/_rels/slide67.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67.xml"/></Relationships>
</file>

<file path=ppt/slides/_rels/slide68.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67.xml"/></Relationships>
</file>

<file path=ppt/slides/_rels/slide69.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2.xml"/><Relationship Id="rId1" Type="http://schemas.openxmlformats.org/officeDocument/2006/relationships/slideLayout" Target="../slideLayouts/slideLayout5.xml"/><Relationship Id="rId5" Type="http://schemas.openxmlformats.org/officeDocument/2006/relationships/slide" Target="slide6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412303" y="626847"/>
            <a:ext cx="1783714" cy="582295"/>
          </a:xfrm>
          <a:prstGeom prst="rect">
            <a:avLst/>
          </a:prstGeom>
        </p:spPr>
        <p:txBody>
          <a:bodyPr vert="horz" wrap="square" lIns="0" tIns="140970" rIns="0" bIns="0" rtlCol="0">
            <a:spAutoFit/>
          </a:bodyPr>
          <a:lstStyle/>
          <a:p>
            <a:pPr algn="ctr">
              <a:lnSpc>
                <a:spcPct val="100000"/>
              </a:lnSpc>
              <a:spcBef>
                <a:spcPts val="1110"/>
              </a:spcBef>
            </a:pPr>
            <a:r>
              <a:rPr sz="1400" b="1" dirty="0">
                <a:solidFill>
                  <a:srgbClr val="3333B2"/>
                </a:solidFill>
                <a:latin typeface="Arial"/>
                <a:cs typeface="Arial"/>
              </a:rPr>
              <a:t>Distributed</a:t>
            </a:r>
            <a:r>
              <a:rPr sz="1400" b="1" spc="120" dirty="0">
                <a:solidFill>
                  <a:srgbClr val="3333B2"/>
                </a:solidFill>
                <a:latin typeface="Arial"/>
                <a:cs typeface="Arial"/>
              </a:rPr>
              <a:t> </a:t>
            </a:r>
            <a:r>
              <a:rPr sz="1400" b="1" spc="-10" dirty="0">
                <a:solidFill>
                  <a:srgbClr val="3333B2"/>
                </a:solidFill>
                <a:latin typeface="Arial"/>
                <a:cs typeface="Arial"/>
              </a:rPr>
              <a:t>Systems</a:t>
            </a:r>
            <a:endParaRPr sz="1400">
              <a:latin typeface="Arial"/>
              <a:cs typeface="Arial"/>
            </a:endParaRPr>
          </a:p>
          <a:p>
            <a:pPr marL="3810" algn="ctr">
              <a:lnSpc>
                <a:spcPct val="100000"/>
              </a:lnSpc>
              <a:spcBef>
                <a:spcPts val="610"/>
              </a:spcBef>
            </a:pPr>
            <a:r>
              <a:rPr sz="900" dirty="0">
                <a:solidFill>
                  <a:srgbClr val="3333B2"/>
                </a:solidFill>
                <a:latin typeface="Arial"/>
                <a:cs typeface="Arial"/>
              </a:rPr>
              <a:t>(4th</a:t>
            </a:r>
            <a:r>
              <a:rPr sz="900" spc="-40" dirty="0">
                <a:solidFill>
                  <a:srgbClr val="3333B2"/>
                </a:solidFill>
                <a:latin typeface="Arial"/>
                <a:cs typeface="Arial"/>
              </a:rPr>
              <a:t> </a:t>
            </a:r>
            <a:r>
              <a:rPr sz="900" dirty="0">
                <a:solidFill>
                  <a:srgbClr val="3333B2"/>
                </a:solidFill>
                <a:latin typeface="Arial"/>
                <a:cs typeface="Arial"/>
              </a:rPr>
              <a:t>edition,</a:t>
            </a:r>
            <a:r>
              <a:rPr sz="900" spc="-40" dirty="0">
                <a:solidFill>
                  <a:srgbClr val="3333B2"/>
                </a:solidFill>
                <a:latin typeface="Arial"/>
                <a:cs typeface="Arial"/>
              </a:rPr>
              <a:t> </a:t>
            </a:r>
            <a:r>
              <a:rPr sz="900" dirty="0">
                <a:solidFill>
                  <a:srgbClr val="3333B2"/>
                </a:solidFill>
                <a:latin typeface="Arial"/>
                <a:cs typeface="Arial"/>
              </a:rPr>
              <a:t>version</a:t>
            </a:r>
            <a:r>
              <a:rPr sz="900" spc="-35" dirty="0">
                <a:solidFill>
                  <a:srgbClr val="3333B2"/>
                </a:solidFill>
                <a:latin typeface="Arial"/>
                <a:cs typeface="Arial"/>
              </a:rPr>
              <a:t> </a:t>
            </a:r>
            <a:r>
              <a:rPr sz="900" spc="-25" dirty="0">
                <a:solidFill>
                  <a:srgbClr val="3333B2"/>
                </a:solidFill>
                <a:latin typeface="Arial"/>
                <a:cs typeface="Arial"/>
              </a:rPr>
              <a:t>01)</a:t>
            </a:r>
            <a:endParaRPr sz="900">
              <a:latin typeface="Arial"/>
              <a:cs typeface="Arial"/>
            </a:endParaRPr>
          </a:p>
        </p:txBody>
      </p:sp>
      <p:sp>
        <p:nvSpPr>
          <p:cNvPr id="3" name="object 3"/>
          <p:cNvSpPr txBox="1"/>
          <p:nvPr/>
        </p:nvSpPr>
        <p:spPr>
          <a:xfrm>
            <a:off x="1358734" y="2409530"/>
            <a:ext cx="1891030" cy="232756"/>
          </a:xfrm>
          <a:prstGeom prst="rect">
            <a:avLst/>
          </a:prstGeom>
        </p:spPr>
        <p:txBody>
          <a:bodyPr vert="horz" wrap="square" lIns="0" tIns="17145" rIns="0" bIns="0" rtlCol="0">
            <a:spAutoFit/>
          </a:bodyPr>
          <a:lstStyle/>
          <a:p>
            <a:pPr marL="12700">
              <a:lnSpc>
                <a:spcPct val="100000"/>
              </a:lnSpc>
              <a:spcBef>
                <a:spcPts val="135"/>
              </a:spcBef>
            </a:pPr>
            <a:r>
              <a:rPr lang="en-US" sz="1400" dirty="0" err="1">
                <a:latin typeface="Arial"/>
                <a:cs typeface="Arial"/>
              </a:rPr>
              <a:t>Chương</a:t>
            </a:r>
            <a:r>
              <a:rPr lang="en-US" sz="1400" dirty="0">
                <a:latin typeface="Arial"/>
                <a:cs typeface="Arial"/>
              </a:rPr>
              <a:t> </a:t>
            </a:r>
            <a:r>
              <a:rPr sz="1400" dirty="0">
                <a:latin typeface="Arial"/>
                <a:cs typeface="Arial"/>
              </a:rPr>
              <a:t>03:</a:t>
            </a:r>
            <a:r>
              <a:rPr lang="en-US" sz="1400" dirty="0">
                <a:latin typeface="Arial"/>
                <a:cs typeface="Arial"/>
              </a:rPr>
              <a:t> </a:t>
            </a:r>
            <a:r>
              <a:rPr lang="en-US" sz="1400" dirty="0" err="1">
                <a:latin typeface="Arial"/>
                <a:cs typeface="Arial"/>
              </a:rPr>
              <a:t>Tiến</a:t>
            </a:r>
            <a:r>
              <a:rPr lang="en-US" sz="1400" dirty="0">
                <a:latin typeface="Arial"/>
                <a:cs typeface="Arial"/>
              </a:rPr>
              <a:t> </a:t>
            </a:r>
            <a:r>
              <a:rPr lang="en-US" sz="1400" dirty="0" err="1">
                <a:latin typeface="Arial"/>
                <a:cs typeface="Arial"/>
              </a:rPr>
              <a:t>Trình</a:t>
            </a:r>
            <a:endParaRPr sz="1400" dirty="0">
              <a:latin typeface="Arial"/>
              <a:cs typeface="Arial"/>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sp>
        <p:nvSpPr>
          <p:cNvPr id="5" name="object 5"/>
          <p:cNvSpPr txBox="1"/>
          <p:nvPr/>
        </p:nvSpPr>
        <p:spPr>
          <a:xfrm>
            <a:off x="95300" y="197711"/>
            <a:ext cx="1894205" cy="196849"/>
          </a:xfrm>
          <a:prstGeom prst="rect">
            <a:avLst/>
          </a:prstGeom>
        </p:spPr>
        <p:txBody>
          <a:bodyPr vert="horz" wrap="square" lIns="0" tIns="12065" rIns="0" bIns="0" rtlCol="0">
            <a:spAutoFit/>
          </a:bodyPr>
          <a:lstStyle/>
          <a:p>
            <a:pPr marL="12700">
              <a:lnSpc>
                <a:spcPct val="100000"/>
              </a:lnSpc>
              <a:spcBef>
                <a:spcPts val="95"/>
              </a:spcBef>
            </a:pPr>
            <a:r>
              <a:rPr lang="en-US" sz="1200" dirty="0" err="1">
                <a:solidFill>
                  <a:srgbClr val="3333B2"/>
                </a:solidFill>
                <a:latin typeface="Arial"/>
                <a:cs typeface="Arial"/>
              </a:rPr>
              <a:t>Ví</a:t>
            </a:r>
            <a:r>
              <a:rPr lang="en-US" sz="1200" dirty="0">
                <a:solidFill>
                  <a:srgbClr val="3333B2"/>
                </a:solidFill>
                <a:latin typeface="Arial"/>
                <a:cs typeface="Arial"/>
              </a:rPr>
              <a:t> </a:t>
            </a:r>
            <a:r>
              <a:rPr lang="en-US" sz="1200" dirty="0" err="1">
                <a:solidFill>
                  <a:srgbClr val="3333B2"/>
                </a:solidFill>
                <a:latin typeface="Arial"/>
                <a:cs typeface="Arial"/>
              </a:rPr>
              <a:t>dụ</a:t>
            </a:r>
            <a:r>
              <a:rPr lang="en-US" sz="1200" dirty="0">
                <a:solidFill>
                  <a:srgbClr val="3333B2"/>
                </a:solidFill>
                <a:latin typeface="Arial"/>
                <a:cs typeface="Arial"/>
              </a:rPr>
              <a:t> </a:t>
            </a:r>
            <a:r>
              <a:rPr lang="en-US" sz="1200" dirty="0" err="1">
                <a:solidFill>
                  <a:srgbClr val="3333B2"/>
                </a:solidFill>
                <a:latin typeface="Arial"/>
                <a:cs typeface="Arial"/>
              </a:rPr>
              <a:t>trong</a:t>
            </a:r>
            <a:r>
              <a:rPr lang="en-US" sz="1200" dirty="0">
                <a:solidFill>
                  <a:srgbClr val="3333B2"/>
                </a:solidFill>
                <a:latin typeface="Arial"/>
                <a:cs typeface="Arial"/>
              </a:rPr>
              <a:t> Python</a:t>
            </a:r>
            <a:endParaRPr sz="1200" dirty="0">
              <a:latin typeface="Arial"/>
              <a:cs typeface="Arial"/>
            </a:endParaRPr>
          </a:p>
        </p:txBody>
      </p:sp>
      <p:sp>
        <p:nvSpPr>
          <p:cNvPr id="6" name="object 6"/>
          <p:cNvSpPr/>
          <p:nvPr/>
        </p:nvSpPr>
        <p:spPr>
          <a:xfrm>
            <a:off x="484974" y="1991364"/>
            <a:ext cx="98425" cy="0"/>
          </a:xfrm>
          <a:custGeom>
            <a:avLst/>
            <a:gdLst/>
            <a:ahLst/>
            <a:cxnLst/>
            <a:rect l="l" t="t" r="r" b="b"/>
            <a:pathLst>
              <a:path w="98425">
                <a:moveTo>
                  <a:pt x="0" y="0"/>
                </a:moveTo>
                <a:lnTo>
                  <a:pt x="98398" y="0"/>
                </a:lnTo>
              </a:path>
            </a:pathLst>
          </a:custGeom>
          <a:ln w="4428">
            <a:solidFill>
              <a:srgbClr val="000000"/>
            </a:solidFill>
          </a:ln>
        </p:spPr>
        <p:txBody>
          <a:bodyPr wrap="square" lIns="0" tIns="0" rIns="0" bIns="0" rtlCol="0"/>
          <a:lstStyle/>
          <a:p>
            <a:endParaRPr/>
          </a:p>
        </p:txBody>
      </p:sp>
      <p:sp>
        <p:nvSpPr>
          <p:cNvPr id="7" name="object 7"/>
          <p:cNvSpPr/>
          <p:nvPr/>
        </p:nvSpPr>
        <p:spPr>
          <a:xfrm>
            <a:off x="756610" y="1991364"/>
            <a:ext cx="98425" cy="0"/>
          </a:xfrm>
          <a:custGeom>
            <a:avLst/>
            <a:gdLst/>
            <a:ahLst/>
            <a:cxnLst/>
            <a:rect l="l" t="t" r="r" b="b"/>
            <a:pathLst>
              <a:path w="98425">
                <a:moveTo>
                  <a:pt x="0" y="0"/>
                </a:moveTo>
                <a:lnTo>
                  <a:pt x="98398" y="0"/>
                </a:lnTo>
              </a:path>
            </a:pathLst>
          </a:custGeom>
          <a:ln w="4428">
            <a:solidFill>
              <a:srgbClr val="000000"/>
            </a:solidFill>
          </a:ln>
        </p:spPr>
        <p:txBody>
          <a:bodyPr wrap="square" lIns="0" tIns="0" rIns="0" bIns="0" rtlCol="0"/>
          <a:lstStyle/>
          <a:p>
            <a:endParaRPr/>
          </a:p>
        </p:txBody>
      </p:sp>
      <p:sp>
        <p:nvSpPr>
          <p:cNvPr id="8" name="object 8"/>
          <p:cNvSpPr/>
          <p:nvPr/>
        </p:nvSpPr>
        <p:spPr>
          <a:xfrm>
            <a:off x="1060662" y="1991364"/>
            <a:ext cx="98425" cy="0"/>
          </a:xfrm>
          <a:custGeom>
            <a:avLst/>
            <a:gdLst/>
            <a:ahLst/>
            <a:cxnLst/>
            <a:rect l="l" t="t" r="r" b="b"/>
            <a:pathLst>
              <a:path w="98425">
                <a:moveTo>
                  <a:pt x="0" y="0"/>
                </a:moveTo>
                <a:lnTo>
                  <a:pt x="98398" y="0"/>
                </a:lnTo>
              </a:path>
            </a:pathLst>
          </a:custGeom>
          <a:ln w="4428">
            <a:solidFill>
              <a:srgbClr val="C70000"/>
            </a:solidFill>
          </a:ln>
        </p:spPr>
        <p:txBody>
          <a:bodyPr wrap="square" lIns="0" tIns="0" rIns="0" bIns="0" rtlCol="0"/>
          <a:lstStyle/>
          <a:p>
            <a:endParaRPr/>
          </a:p>
        </p:txBody>
      </p:sp>
      <p:sp>
        <p:nvSpPr>
          <p:cNvPr id="9" name="object 9"/>
          <p:cNvSpPr/>
          <p:nvPr/>
        </p:nvSpPr>
        <p:spPr>
          <a:xfrm>
            <a:off x="1332297" y="1991364"/>
            <a:ext cx="98425" cy="0"/>
          </a:xfrm>
          <a:custGeom>
            <a:avLst/>
            <a:gdLst/>
            <a:ahLst/>
            <a:cxnLst/>
            <a:rect l="l" t="t" r="r" b="b"/>
            <a:pathLst>
              <a:path w="98425">
                <a:moveTo>
                  <a:pt x="0" y="0"/>
                </a:moveTo>
                <a:lnTo>
                  <a:pt x="98398" y="0"/>
                </a:lnTo>
              </a:path>
            </a:pathLst>
          </a:custGeom>
          <a:ln w="4428">
            <a:solidFill>
              <a:srgbClr val="C70000"/>
            </a:solidFill>
          </a:ln>
        </p:spPr>
        <p:txBody>
          <a:bodyPr wrap="square" lIns="0" tIns="0" rIns="0" bIns="0" rtlCol="0"/>
          <a:lstStyle/>
          <a:p>
            <a:endParaRPr/>
          </a:p>
        </p:txBody>
      </p:sp>
      <p:sp>
        <p:nvSpPr>
          <p:cNvPr id="10" name="object 10"/>
          <p:cNvSpPr txBox="1"/>
          <p:nvPr/>
        </p:nvSpPr>
        <p:spPr>
          <a:xfrm>
            <a:off x="170065" y="605868"/>
            <a:ext cx="4394200" cy="2538730"/>
          </a:xfrm>
          <a:prstGeom prst="rect">
            <a:avLst/>
          </a:prstGeom>
        </p:spPr>
        <p:txBody>
          <a:bodyPr vert="horz" wrap="square" lIns="0" tIns="12065" rIns="0" bIns="0" rtlCol="0">
            <a:spAutoFit/>
          </a:bodyPr>
          <a:lstStyle/>
          <a:p>
            <a:pPr marL="75565">
              <a:lnSpc>
                <a:spcPts val="780"/>
              </a:lnSpc>
              <a:spcBef>
                <a:spcPts val="95"/>
              </a:spcBef>
            </a:pPr>
            <a:r>
              <a:rPr sz="500" dirty="0">
                <a:latin typeface="Times New Roman"/>
                <a:cs typeface="Times New Roman"/>
              </a:rPr>
              <a:t>1</a:t>
            </a:r>
            <a:r>
              <a:rPr sz="500" spc="200" dirty="0">
                <a:latin typeface="Times New Roman"/>
                <a:cs typeface="Times New Roman"/>
              </a:rPr>
              <a:t>  </a:t>
            </a:r>
            <a:r>
              <a:rPr sz="700" b="1" dirty="0">
                <a:solidFill>
                  <a:srgbClr val="FF0059"/>
                </a:solidFill>
                <a:latin typeface="Times New Roman"/>
                <a:cs typeface="Times New Roman"/>
              </a:rPr>
              <a:t>from</a:t>
            </a:r>
            <a:r>
              <a:rPr sz="700" b="1" spc="105" dirty="0">
                <a:solidFill>
                  <a:srgbClr val="FF0059"/>
                </a:solidFill>
                <a:latin typeface="Times New Roman"/>
                <a:cs typeface="Times New Roman"/>
              </a:rPr>
              <a:t> </a:t>
            </a:r>
            <a:r>
              <a:rPr sz="700" spc="50" dirty="0">
                <a:latin typeface="Times New Roman"/>
                <a:cs typeface="Times New Roman"/>
              </a:rPr>
              <a:t>multiprocessing</a:t>
            </a:r>
            <a:r>
              <a:rPr sz="700" spc="90" dirty="0">
                <a:latin typeface="Times New Roman"/>
                <a:cs typeface="Times New Roman"/>
              </a:rPr>
              <a:t> </a:t>
            </a:r>
            <a:r>
              <a:rPr sz="700" b="1" dirty="0">
                <a:solidFill>
                  <a:srgbClr val="FF0059"/>
                </a:solidFill>
                <a:latin typeface="Times New Roman"/>
                <a:cs typeface="Times New Roman"/>
              </a:rPr>
              <a:t>import</a:t>
            </a:r>
            <a:r>
              <a:rPr sz="700" b="1" spc="100" dirty="0">
                <a:solidFill>
                  <a:srgbClr val="FF0059"/>
                </a:solidFill>
                <a:latin typeface="Times New Roman"/>
                <a:cs typeface="Times New Roman"/>
              </a:rPr>
              <a:t> </a:t>
            </a:r>
            <a:r>
              <a:rPr sz="700" spc="45" dirty="0">
                <a:latin typeface="Times New Roman"/>
                <a:cs typeface="Times New Roman"/>
              </a:rPr>
              <a:t>Process</a:t>
            </a:r>
            <a:endParaRPr sz="700" dirty="0">
              <a:latin typeface="Times New Roman"/>
              <a:cs typeface="Times New Roman"/>
            </a:endParaRPr>
          </a:p>
          <a:p>
            <a:pPr marL="75565">
              <a:lnSpc>
                <a:spcPts val="715"/>
              </a:lnSpc>
            </a:pPr>
            <a:r>
              <a:rPr sz="500" dirty="0">
                <a:latin typeface="Times New Roman"/>
                <a:cs typeface="Times New Roman"/>
              </a:rPr>
              <a:t>2</a:t>
            </a:r>
            <a:r>
              <a:rPr sz="500" spc="495" dirty="0">
                <a:latin typeface="Times New Roman"/>
                <a:cs typeface="Times New Roman"/>
              </a:rPr>
              <a:t> </a:t>
            </a:r>
            <a:r>
              <a:rPr sz="700" b="1" dirty="0">
                <a:solidFill>
                  <a:srgbClr val="FF0059"/>
                </a:solidFill>
                <a:latin typeface="Times New Roman"/>
                <a:cs typeface="Times New Roman"/>
              </a:rPr>
              <a:t>from</a:t>
            </a:r>
            <a:r>
              <a:rPr sz="700" b="1" spc="100" dirty="0">
                <a:solidFill>
                  <a:srgbClr val="FF0059"/>
                </a:solidFill>
                <a:latin typeface="Times New Roman"/>
                <a:cs typeface="Times New Roman"/>
              </a:rPr>
              <a:t> </a:t>
            </a:r>
            <a:r>
              <a:rPr sz="700" spc="60" dirty="0">
                <a:latin typeface="Times New Roman"/>
                <a:cs typeface="Times New Roman"/>
              </a:rPr>
              <a:t>time</a:t>
            </a:r>
            <a:r>
              <a:rPr sz="700" spc="90" dirty="0">
                <a:latin typeface="Times New Roman"/>
                <a:cs typeface="Times New Roman"/>
              </a:rPr>
              <a:t> </a:t>
            </a:r>
            <a:r>
              <a:rPr sz="700" b="1" dirty="0">
                <a:solidFill>
                  <a:srgbClr val="FF0059"/>
                </a:solidFill>
                <a:latin typeface="Times New Roman"/>
                <a:cs typeface="Times New Roman"/>
              </a:rPr>
              <a:t>import</a:t>
            </a:r>
            <a:r>
              <a:rPr sz="700" b="1" spc="114" dirty="0">
                <a:solidFill>
                  <a:srgbClr val="FF0059"/>
                </a:solidFill>
                <a:latin typeface="Times New Roman"/>
                <a:cs typeface="Times New Roman"/>
              </a:rPr>
              <a:t> </a:t>
            </a:r>
            <a:r>
              <a:rPr sz="1050" spc="22" baseline="-7936" dirty="0">
                <a:latin typeface="Times New Roman"/>
                <a:cs typeface="Times New Roman"/>
              </a:rPr>
              <a:t>*</a:t>
            </a:r>
            <a:endParaRPr sz="1050" baseline="-7936" dirty="0">
              <a:latin typeface="Times New Roman"/>
              <a:cs typeface="Times New Roman"/>
            </a:endParaRPr>
          </a:p>
          <a:p>
            <a:pPr marL="75565">
              <a:lnSpc>
                <a:spcPts val="780"/>
              </a:lnSpc>
            </a:pPr>
            <a:r>
              <a:rPr sz="500" dirty="0">
                <a:latin typeface="Times New Roman"/>
                <a:cs typeface="Times New Roman"/>
              </a:rPr>
              <a:t>3</a:t>
            </a:r>
            <a:r>
              <a:rPr sz="500" spc="195" dirty="0">
                <a:latin typeface="Times New Roman"/>
                <a:cs typeface="Times New Roman"/>
              </a:rPr>
              <a:t>  </a:t>
            </a:r>
            <a:r>
              <a:rPr sz="700" b="1" dirty="0">
                <a:solidFill>
                  <a:srgbClr val="FF0059"/>
                </a:solidFill>
                <a:latin typeface="Times New Roman"/>
                <a:cs typeface="Times New Roman"/>
              </a:rPr>
              <a:t>from</a:t>
            </a:r>
            <a:r>
              <a:rPr sz="700" b="1" spc="110" dirty="0">
                <a:solidFill>
                  <a:srgbClr val="FF0059"/>
                </a:solidFill>
                <a:latin typeface="Times New Roman"/>
                <a:cs typeface="Times New Roman"/>
              </a:rPr>
              <a:t> </a:t>
            </a:r>
            <a:r>
              <a:rPr sz="700" dirty="0">
                <a:latin typeface="Times New Roman"/>
                <a:cs typeface="Times New Roman"/>
              </a:rPr>
              <a:t>random</a:t>
            </a:r>
            <a:r>
              <a:rPr sz="700" spc="95" dirty="0">
                <a:latin typeface="Times New Roman"/>
                <a:cs typeface="Times New Roman"/>
              </a:rPr>
              <a:t> </a:t>
            </a:r>
            <a:r>
              <a:rPr sz="700" b="1" dirty="0">
                <a:solidFill>
                  <a:srgbClr val="FF0059"/>
                </a:solidFill>
                <a:latin typeface="Times New Roman"/>
                <a:cs typeface="Times New Roman"/>
              </a:rPr>
              <a:t>import</a:t>
            </a:r>
            <a:r>
              <a:rPr sz="700" b="1" spc="125" dirty="0">
                <a:solidFill>
                  <a:srgbClr val="FF0059"/>
                </a:solidFill>
                <a:latin typeface="Times New Roman"/>
                <a:cs typeface="Times New Roman"/>
              </a:rPr>
              <a:t> </a:t>
            </a:r>
            <a:r>
              <a:rPr sz="1050" spc="22" baseline="-7936" dirty="0">
                <a:latin typeface="Times New Roman"/>
                <a:cs typeface="Times New Roman"/>
              </a:rPr>
              <a:t>*</a:t>
            </a:r>
            <a:endParaRPr sz="1050" baseline="-7936" dirty="0">
              <a:latin typeface="Times New Roman"/>
              <a:cs typeface="Times New Roman"/>
            </a:endParaRPr>
          </a:p>
          <a:p>
            <a:pPr marL="75565">
              <a:lnSpc>
                <a:spcPts val="560"/>
              </a:lnSpc>
              <a:spcBef>
                <a:spcPts val="80"/>
              </a:spcBef>
            </a:pPr>
            <a:r>
              <a:rPr sz="500" spc="45" dirty="0">
                <a:latin typeface="Times New Roman"/>
                <a:cs typeface="Times New Roman"/>
              </a:rPr>
              <a:t>4</a:t>
            </a:r>
            <a:endParaRPr sz="500" dirty="0">
              <a:latin typeface="Times New Roman"/>
              <a:cs typeface="Times New Roman"/>
            </a:endParaRPr>
          </a:p>
          <a:p>
            <a:pPr marL="75565">
              <a:lnSpc>
                <a:spcPts val="735"/>
              </a:lnSpc>
            </a:pPr>
            <a:r>
              <a:rPr sz="500" dirty="0">
                <a:latin typeface="Times New Roman"/>
                <a:cs typeface="Times New Roman"/>
              </a:rPr>
              <a:t>5</a:t>
            </a:r>
            <a:r>
              <a:rPr sz="500" spc="459" dirty="0">
                <a:latin typeface="Times New Roman"/>
                <a:cs typeface="Times New Roman"/>
              </a:rPr>
              <a:t> </a:t>
            </a:r>
            <a:r>
              <a:rPr sz="700" b="1" spc="65" dirty="0">
                <a:solidFill>
                  <a:srgbClr val="FF0059"/>
                </a:solidFill>
                <a:latin typeface="Times New Roman"/>
                <a:cs typeface="Times New Roman"/>
              </a:rPr>
              <a:t>def</a:t>
            </a:r>
            <a:r>
              <a:rPr sz="700" b="1" spc="75" dirty="0">
                <a:solidFill>
                  <a:srgbClr val="FF0059"/>
                </a:solidFill>
                <a:latin typeface="Times New Roman"/>
                <a:cs typeface="Times New Roman"/>
              </a:rPr>
              <a:t> </a:t>
            </a:r>
            <a:r>
              <a:rPr sz="700" spc="40" dirty="0">
                <a:latin typeface="Times New Roman"/>
                <a:cs typeface="Times New Roman"/>
              </a:rPr>
              <a:t>sleeper(name):</a:t>
            </a:r>
            <a:endParaRPr sz="700" dirty="0">
              <a:latin typeface="Times New Roman"/>
              <a:cs typeface="Times New Roman"/>
            </a:endParaRPr>
          </a:p>
          <a:p>
            <a:pPr marL="75565">
              <a:lnSpc>
                <a:spcPts val="715"/>
              </a:lnSpc>
              <a:tabLst>
                <a:tab pos="361950" algn="l"/>
              </a:tabLst>
            </a:pPr>
            <a:r>
              <a:rPr sz="500" spc="-50" dirty="0">
                <a:latin typeface="Times New Roman"/>
                <a:cs typeface="Times New Roman"/>
              </a:rPr>
              <a:t>6</a:t>
            </a:r>
            <a:r>
              <a:rPr sz="500" dirty="0">
                <a:latin typeface="Times New Roman"/>
                <a:cs typeface="Times New Roman"/>
              </a:rPr>
              <a:t>	</a:t>
            </a:r>
            <a:r>
              <a:rPr sz="700" spc="220" dirty="0">
                <a:latin typeface="Times New Roman"/>
                <a:cs typeface="Times New Roman"/>
              </a:rPr>
              <a:t>t</a:t>
            </a:r>
            <a:r>
              <a:rPr sz="700" spc="110" dirty="0">
                <a:latin typeface="Times New Roman"/>
                <a:cs typeface="Times New Roman"/>
              </a:rPr>
              <a:t> </a:t>
            </a:r>
            <a:r>
              <a:rPr sz="700" dirty="0">
                <a:latin typeface="Times New Roman"/>
                <a:cs typeface="Times New Roman"/>
              </a:rPr>
              <a:t>=</a:t>
            </a:r>
            <a:r>
              <a:rPr sz="700" spc="85" dirty="0">
                <a:latin typeface="Times New Roman"/>
                <a:cs typeface="Times New Roman"/>
              </a:rPr>
              <a:t> </a:t>
            </a:r>
            <a:r>
              <a:rPr sz="700" spc="-10" dirty="0">
                <a:latin typeface="Times New Roman"/>
                <a:cs typeface="Times New Roman"/>
              </a:rPr>
              <a:t>gmtime()</a:t>
            </a:r>
            <a:endParaRPr sz="700" dirty="0">
              <a:latin typeface="Times New Roman"/>
              <a:cs typeface="Times New Roman"/>
            </a:endParaRPr>
          </a:p>
          <a:p>
            <a:pPr marL="75565">
              <a:lnSpc>
                <a:spcPts val="715"/>
              </a:lnSpc>
              <a:tabLst>
                <a:tab pos="361950" algn="l"/>
              </a:tabLst>
            </a:pPr>
            <a:r>
              <a:rPr sz="500" spc="-50" dirty="0">
                <a:latin typeface="Times New Roman"/>
                <a:cs typeface="Times New Roman"/>
              </a:rPr>
              <a:t>7</a:t>
            </a:r>
            <a:r>
              <a:rPr sz="500" dirty="0">
                <a:latin typeface="Times New Roman"/>
                <a:cs typeface="Times New Roman"/>
              </a:rPr>
              <a:t>	</a:t>
            </a:r>
            <a:r>
              <a:rPr sz="700" spc="140" dirty="0">
                <a:latin typeface="Times New Roman"/>
                <a:cs typeface="Times New Roman"/>
              </a:rPr>
              <a:t>s</a:t>
            </a:r>
            <a:r>
              <a:rPr sz="700" spc="110" dirty="0">
                <a:latin typeface="Times New Roman"/>
                <a:cs typeface="Times New Roman"/>
              </a:rPr>
              <a:t> </a:t>
            </a:r>
            <a:r>
              <a:rPr sz="700" dirty="0">
                <a:latin typeface="Times New Roman"/>
                <a:cs typeface="Times New Roman"/>
              </a:rPr>
              <a:t>=</a:t>
            </a:r>
            <a:r>
              <a:rPr sz="700" spc="85" dirty="0">
                <a:latin typeface="Times New Roman"/>
                <a:cs typeface="Times New Roman"/>
              </a:rPr>
              <a:t> </a:t>
            </a:r>
            <a:r>
              <a:rPr sz="700" spc="60" dirty="0">
                <a:latin typeface="Times New Roman"/>
                <a:cs typeface="Times New Roman"/>
              </a:rPr>
              <a:t>randint(1,20)</a:t>
            </a:r>
            <a:endParaRPr sz="700" dirty="0">
              <a:latin typeface="Times New Roman"/>
              <a:cs typeface="Times New Roman"/>
            </a:endParaRPr>
          </a:p>
          <a:p>
            <a:pPr marL="75565">
              <a:lnSpc>
                <a:spcPts val="715"/>
              </a:lnSpc>
              <a:tabLst>
                <a:tab pos="360045" algn="l"/>
              </a:tabLst>
            </a:pPr>
            <a:r>
              <a:rPr sz="500" spc="-50" dirty="0">
                <a:latin typeface="Times New Roman"/>
                <a:cs typeface="Times New Roman"/>
              </a:rPr>
              <a:t>8</a:t>
            </a:r>
            <a:r>
              <a:rPr sz="500" dirty="0">
                <a:latin typeface="Times New Roman"/>
                <a:cs typeface="Times New Roman"/>
              </a:rPr>
              <a:t>	</a:t>
            </a:r>
            <a:r>
              <a:rPr sz="700" spc="130" dirty="0">
                <a:latin typeface="Times New Roman"/>
                <a:cs typeface="Times New Roman"/>
              </a:rPr>
              <a:t>txt </a:t>
            </a:r>
            <a:r>
              <a:rPr sz="700" dirty="0">
                <a:latin typeface="Times New Roman"/>
                <a:cs typeface="Times New Roman"/>
              </a:rPr>
              <a:t>=</a:t>
            </a:r>
            <a:r>
              <a:rPr sz="700" spc="135" dirty="0">
                <a:latin typeface="Times New Roman"/>
                <a:cs typeface="Times New Roman"/>
              </a:rPr>
              <a:t> </a:t>
            </a:r>
            <a:r>
              <a:rPr sz="700" b="1" spc="55" dirty="0">
                <a:solidFill>
                  <a:srgbClr val="FF0059"/>
                </a:solidFill>
                <a:latin typeface="Times New Roman"/>
                <a:cs typeface="Times New Roman"/>
              </a:rPr>
              <a:t>str</a:t>
            </a:r>
            <a:r>
              <a:rPr sz="700" spc="55" dirty="0">
                <a:latin typeface="Times New Roman"/>
                <a:cs typeface="Times New Roman"/>
              </a:rPr>
              <a:t>(t.tm_min)+</a:t>
            </a:r>
            <a:r>
              <a:rPr sz="700" spc="55" dirty="0">
                <a:solidFill>
                  <a:srgbClr val="C80000"/>
                </a:solidFill>
                <a:latin typeface="Times New Roman"/>
                <a:cs typeface="Times New Roman"/>
              </a:rPr>
              <a:t>’:’</a:t>
            </a:r>
            <a:r>
              <a:rPr sz="700" spc="55" dirty="0">
                <a:latin typeface="Times New Roman"/>
                <a:cs typeface="Times New Roman"/>
              </a:rPr>
              <a:t>+</a:t>
            </a:r>
            <a:r>
              <a:rPr sz="700" b="1" spc="55" dirty="0">
                <a:solidFill>
                  <a:srgbClr val="FF0059"/>
                </a:solidFill>
                <a:latin typeface="Times New Roman"/>
                <a:cs typeface="Times New Roman"/>
              </a:rPr>
              <a:t>str</a:t>
            </a:r>
            <a:r>
              <a:rPr sz="700" spc="55" dirty="0">
                <a:latin typeface="Times New Roman"/>
                <a:cs typeface="Times New Roman"/>
              </a:rPr>
              <a:t>(t.tm_sec)+</a:t>
            </a:r>
            <a:r>
              <a:rPr sz="700" spc="55" dirty="0">
                <a:solidFill>
                  <a:srgbClr val="C80000"/>
                </a:solidFill>
                <a:latin typeface="Times New Roman"/>
                <a:cs typeface="Times New Roman"/>
              </a:rPr>
              <a:t>’</a:t>
            </a:r>
            <a:r>
              <a:rPr sz="700" spc="150" dirty="0">
                <a:solidFill>
                  <a:srgbClr val="C80000"/>
                </a:solidFill>
                <a:latin typeface="Times New Roman"/>
                <a:cs typeface="Times New Roman"/>
              </a:rPr>
              <a:t> </a:t>
            </a:r>
            <a:r>
              <a:rPr sz="700" dirty="0">
                <a:solidFill>
                  <a:srgbClr val="C80000"/>
                </a:solidFill>
                <a:latin typeface="Times New Roman"/>
                <a:cs typeface="Times New Roman"/>
              </a:rPr>
              <a:t>’</a:t>
            </a:r>
            <a:r>
              <a:rPr sz="700" dirty="0">
                <a:latin typeface="Times New Roman"/>
                <a:cs typeface="Times New Roman"/>
              </a:rPr>
              <a:t>+name+</a:t>
            </a:r>
            <a:r>
              <a:rPr sz="700" dirty="0">
                <a:solidFill>
                  <a:srgbClr val="C80000"/>
                </a:solidFill>
                <a:latin typeface="Times New Roman"/>
                <a:cs typeface="Times New Roman"/>
              </a:rPr>
              <a:t>’</a:t>
            </a:r>
            <a:r>
              <a:rPr sz="700" spc="150" dirty="0">
                <a:solidFill>
                  <a:srgbClr val="C80000"/>
                </a:solidFill>
                <a:latin typeface="Times New Roman"/>
                <a:cs typeface="Times New Roman"/>
              </a:rPr>
              <a:t> </a:t>
            </a:r>
            <a:r>
              <a:rPr sz="700" spc="155" dirty="0">
                <a:solidFill>
                  <a:srgbClr val="C80000"/>
                </a:solidFill>
                <a:latin typeface="Times New Roman"/>
                <a:cs typeface="Times New Roman"/>
              </a:rPr>
              <a:t>is</a:t>
            </a:r>
            <a:r>
              <a:rPr sz="700" spc="110" dirty="0">
                <a:solidFill>
                  <a:srgbClr val="C80000"/>
                </a:solidFill>
                <a:latin typeface="Times New Roman"/>
                <a:cs typeface="Times New Roman"/>
              </a:rPr>
              <a:t> </a:t>
            </a:r>
            <a:r>
              <a:rPr sz="700" dirty="0">
                <a:solidFill>
                  <a:srgbClr val="C80000"/>
                </a:solidFill>
                <a:latin typeface="Times New Roman"/>
                <a:cs typeface="Times New Roman"/>
              </a:rPr>
              <a:t>going</a:t>
            </a:r>
            <a:r>
              <a:rPr sz="700" spc="110" dirty="0">
                <a:solidFill>
                  <a:srgbClr val="C80000"/>
                </a:solidFill>
                <a:latin typeface="Times New Roman"/>
                <a:cs typeface="Times New Roman"/>
              </a:rPr>
              <a:t> </a:t>
            </a:r>
            <a:r>
              <a:rPr sz="700" spc="120" dirty="0">
                <a:solidFill>
                  <a:srgbClr val="C80000"/>
                </a:solidFill>
                <a:latin typeface="Times New Roman"/>
                <a:cs typeface="Times New Roman"/>
              </a:rPr>
              <a:t>to</a:t>
            </a:r>
            <a:r>
              <a:rPr sz="700" spc="110" dirty="0">
                <a:solidFill>
                  <a:srgbClr val="C80000"/>
                </a:solidFill>
                <a:latin typeface="Times New Roman"/>
                <a:cs typeface="Times New Roman"/>
              </a:rPr>
              <a:t> </a:t>
            </a:r>
            <a:r>
              <a:rPr sz="700" spc="80" dirty="0">
                <a:solidFill>
                  <a:srgbClr val="C80000"/>
                </a:solidFill>
                <a:latin typeface="Times New Roman"/>
                <a:cs typeface="Times New Roman"/>
              </a:rPr>
              <a:t>sleep</a:t>
            </a:r>
            <a:r>
              <a:rPr sz="700" spc="105" dirty="0">
                <a:solidFill>
                  <a:srgbClr val="C80000"/>
                </a:solidFill>
                <a:latin typeface="Times New Roman"/>
                <a:cs typeface="Times New Roman"/>
              </a:rPr>
              <a:t> for</a:t>
            </a:r>
            <a:r>
              <a:rPr sz="700" spc="114" dirty="0">
                <a:solidFill>
                  <a:srgbClr val="C80000"/>
                </a:solidFill>
                <a:latin typeface="Times New Roman"/>
                <a:cs typeface="Times New Roman"/>
              </a:rPr>
              <a:t> </a:t>
            </a:r>
            <a:r>
              <a:rPr sz="700" spc="70" dirty="0">
                <a:solidFill>
                  <a:srgbClr val="C80000"/>
                </a:solidFill>
                <a:latin typeface="Times New Roman"/>
                <a:cs typeface="Times New Roman"/>
              </a:rPr>
              <a:t>’</a:t>
            </a:r>
            <a:r>
              <a:rPr sz="700" spc="70" dirty="0">
                <a:latin typeface="Times New Roman"/>
                <a:cs typeface="Times New Roman"/>
              </a:rPr>
              <a:t>+</a:t>
            </a:r>
            <a:r>
              <a:rPr sz="700" b="1" spc="70" dirty="0">
                <a:solidFill>
                  <a:srgbClr val="FF0059"/>
                </a:solidFill>
                <a:latin typeface="Times New Roman"/>
                <a:cs typeface="Times New Roman"/>
              </a:rPr>
              <a:t>str</a:t>
            </a:r>
            <a:r>
              <a:rPr sz="700" spc="70" dirty="0">
                <a:latin typeface="Times New Roman"/>
                <a:cs typeface="Times New Roman"/>
              </a:rPr>
              <a:t>(s)+</a:t>
            </a:r>
            <a:r>
              <a:rPr sz="700" spc="70" dirty="0">
                <a:solidFill>
                  <a:srgbClr val="C80000"/>
                </a:solidFill>
                <a:latin typeface="Times New Roman"/>
                <a:cs typeface="Times New Roman"/>
              </a:rPr>
              <a:t>’</a:t>
            </a:r>
            <a:r>
              <a:rPr sz="700" spc="130" dirty="0">
                <a:solidFill>
                  <a:srgbClr val="C80000"/>
                </a:solidFill>
                <a:latin typeface="Times New Roman"/>
                <a:cs typeface="Times New Roman"/>
              </a:rPr>
              <a:t> </a:t>
            </a:r>
            <a:r>
              <a:rPr sz="700" spc="35" dirty="0">
                <a:solidFill>
                  <a:srgbClr val="C80000"/>
                </a:solidFill>
                <a:latin typeface="Times New Roman"/>
                <a:cs typeface="Times New Roman"/>
              </a:rPr>
              <a:t>seconds’</a:t>
            </a:r>
            <a:endParaRPr sz="700" dirty="0">
              <a:latin typeface="Times New Roman"/>
              <a:cs typeface="Times New Roman"/>
            </a:endParaRPr>
          </a:p>
          <a:p>
            <a:pPr marL="75565">
              <a:lnSpc>
                <a:spcPts val="715"/>
              </a:lnSpc>
              <a:tabLst>
                <a:tab pos="359410" algn="l"/>
              </a:tabLst>
            </a:pPr>
            <a:r>
              <a:rPr sz="500" spc="-50" dirty="0">
                <a:latin typeface="Times New Roman"/>
                <a:cs typeface="Times New Roman"/>
              </a:rPr>
              <a:t>9</a:t>
            </a:r>
            <a:r>
              <a:rPr sz="500" dirty="0">
                <a:latin typeface="Times New Roman"/>
                <a:cs typeface="Times New Roman"/>
              </a:rPr>
              <a:t>	</a:t>
            </a:r>
            <a:r>
              <a:rPr sz="700" b="1" spc="70" dirty="0">
                <a:solidFill>
                  <a:srgbClr val="FF0059"/>
                </a:solidFill>
                <a:latin typeface="Times New Roman"/>
                <a:cs typeface="Times New Roman"/>
              </a:rPr>
              <a:t>print</a:t>
            </a:r>
            <a:r>
              <a:rPr sz="700" spc="70" dirty="0">
                <a:latin typeface="Times New Roman"/>
                <a:cs typeface="Times New Roman"/>
              </a:rPr>
              <a:t>(txt)</a:t>
            </a:r>
            <a:endParaRPr sz="700" dirty="0">
              <a:latin typeface="Times New Roman"/>
              <a:cs typeface="Times New Roman"/>
            </a:endParaRPr>
          </a:p>
          <a:p>
            <a:pPr marL="38100">
              <a:lnSpc>
                <a:spcPts val="715"/>
              </a:lnSpc>
              <a:tabLst>
                <a:tab pos="359410" algn="l"/>
              </a:tabLst>
            </a:pPr>
            <a:r>
              <a:rPr sz="500" spc="-25" dirty="0">
                <a:latin typeface="Times New Roman"/>
                <a:cs typeface="Times New Roman"/>
              </a:rPr>
              <a:t>10</a:t>
            </a:r>
            <a:r>
              <a:rPr sz="500" dirty="0">
                <a:latin typeface="Times New Roman"/>
                <a:cs typeface="Times New Roman"/>
              </a:rPr>
              <a:t>	</a:t>
            </a:r>
            <a:r>
              <a:rPr sz="700" spc="75" dirty="0">
                <a:latin typeface="Times New Roman"/>
                <a:cs typeface="Times New Roman"/>
              </a:rPr>
              <a:t>sleep(s)</a:t>
            </a:r>
            <a:endParaRPr sz="700" dirty="0">
              <a:latin typeface="Times New Roman"/>
              <a:cs typeface="Times New Roman"/>
            </a:endParaRPr>
          </a:p>
          <a:p>
            <a:pPr marL="38100">
              <a:lnSpc>
                <a:spcPts val="715"/>
              </a:lnSpc>
              <a:tabLst>
                <a:tab pos="361950" algn="l"/>
              </a:tabLst>
            </a:pPr>
            <a:r>
              <a:rPr sz="500" spc="-25" dirty="0">
                <a:latin typeface="Times New Roman"/>
                <a:cs typeface="Times New Roman"/>
              </a:rPr>
              <a:t>11</a:t>
            </a:r>
            <a:r>
              <a:rPr sz="500" dirty="0">
                <a:latin typeface="Times New Roman"/>
                <a:cs typeface="Times New Roman"/>
              </a:rPr>
              <a:t>	</a:t>
            </a:r>
            <a:r>
              <a:rPr sz="700" spc="220" dirty="0">
                <a:latin typeface="Times New Roman"/>
                <a:cs typeface="Times New Roman"/>
              </a:rPr>
              <a:t>t</a:t>
            </a:r>
            <a:r>
              <a:rPr sz="700" spc="110" dirty="0">
                <a:latin typeface="Times New Roman"/>
                <a:cs typeface="Times New Roman"/>
              </a:rPr>
              <a:t> </a:t>
            </a:r>
            <a:r>
              <a:rPr sz="700" dirty="0">
                <a:latin typeface="Times New Roman"/>
                <a:cs typeface="Times New Roman"/>
              </a:rPr>
              <a:t>=</a:t>
            </a:r>
            <a:r>
              <a:rPr sz="700" spc="85" dirty="0">
                <a:latin typeface="Times New Roman"/>
                <a:cs typeface="Times New Roman"/>
              </a:rPr>
              <a:t> </a:t>
            </a:r>
            <a:r>
              <a:rPr sz="700" spc="-10" dirty="0">
                <a:latin typeface="Times New Roman"/>
                <a:cs typeface="Times New Roman"/>
              </a:rPr>
              <a:t>gmtime()</a:t>
            </a:r>
            <a:endParaRPr sz="700" dirty="0">
              <a:latin typeface="Times New Roman"/>
              <a:cs typeface="Times New Roman"/>
            </a:endParaRPr>
          </a:p>
          <a:p>
            <a:pPr marL="38100">
              <a:lnSpc>
                <a:spcPts val="715"/>
              </a:lnSpc>
              <a:tabLst>
                <a:tab pos="360045" algn="l"/>
              </a:tabLst>
            </a:pPr>
            <a:r>
              <a:rPr sz="500" spc="-25" dirty="0">
                <a:latin typeface="Times New Roman"/>
                <a:cs typeface="Times New Roman"/>
              </a:rPr>
              <a:t>12</a:t>
            </a:r>
            <a:r>
              <a:rPr sz="500" dirty="0">
                <a:latin typeface="Times New Roman"/>
                <a:cs typeface="Times New Roman"/>
              </a:rPr>
              <a:t>	</a:t>
            </a:r>
            <a:r>
              <a:rPr sz="700" spc="130" dirty="0">
                <a:latin typeface="Times New Roman"/>
                <a:cs typeface="Times New Roman"/>
              </a:rPr>
              <a:t>txt</a:t>
            </a:r>
            <a:r>
              <a:rPr sz="700" spc="110" dirty="0">
                <a:latin typeface="Times New Roman"/>
                <a:cs typeface="Times New Roman"/>
              </a:rPr>
              <a:t> </a:t>
            </a:r>
            <a:r>
              <a:rPr sz="700" dirty="0">
                <a:latin typeface="Times New Roman"/>
                <a:cs typeface="Times New Roman"/>
              </a:rPr>
              <a:t>=</a:t>
            </a:r>
            <a:r>
              <a:rPr sz="700" spc="114" dirty="0">
                <a:latin typeface="Times New Roman"/>
                <a:cs typeface="Times New Roman"/>
              </a:rPr>
              <a:t> </a:t>
            </a:r>
            <a:r>
              <a:rPr sz="700" b="1" spc="55" dirty="0">
                <a:solidFill>
                  <a:srgbClr val="FF0059"/>
                </a:solidFill>
                <a:latin typeface="Times New Roman"/>
                <a:cs typeface="Times New Roman"/>
              </a:rPr>
              <a:t>str</a:t>
            </a:r>
            <a:r>
              <a:rPr sz="700" spc="55" dirty="0">
                <a:latin typeface="Times New Roman"/>
                <a:cs typeface="Times New Roman"/>
              </a:rPr>
              <a:t>(t.tm_min)+</a:t>
            </a:r>
            <a:r>
              <a:rPr sz="700" spc="55" dirty="0">
                <a:solidFill>
                  <a:srgbClr val="C80000"/>
                </a:solidFill>
                <a:latin typeface="Times New Roman"/>
                <a:cs typeface="Times New Roman"/>
              </a:rPr>
              <a:t>’:’</a:t>
            </a:r>
            <a:r>
              <a:rPr sz="700" spc="55" dirty="0">
                <a:latin typeface="Times New Roman"/>
                <a:cs typeface="Times New Roman"/>
              </a:rPr>
              <a:t>+</a:t>
            </a:r>
            <a:r>
              <a:rPr sz="700" b="1" spc="55" dirty="0">
                <a:solidFill>
                  <a:srgbClr val="FF0059"/>
                </a:solidFill>
                <a:latin typeface="Times New Roman"/>
                <a:cs typeface="Times New Roman"/>
              </a:rPr>
              <a:t>str</a:t>
            </a:r>
            <a:r>
              <a:rPr sz="700" spc="55" dirty="0">
                <a:latin typeface="Times New Roman"/>
                <a:cs typeface="Times New Roman"/>
              </a:rPr>
              <a:t>(t.tm_sec)+</a:t>
            </a:r>
            <a:r>
              <a:rPr sz="700" spc="55" dirty="0">
                <a:solidFill>
                  <a:srgbClr val="C80000"/>
                </a:solidFill>
                <a:latin typeface="Times New Roman"/>
                <a:cs typeface="Times New Roman"/>
              </a:rPr>
              <a:t>’</a:t>
            </a:r>
            <a:r>
              <a:rPr sz="700" spc="135" dirty="0">
                <a:solidFill>
                  <a:srgbClr val="C80000"/>
                </a:solidFill>
                <a:latin typeface="Times New Roman"/>
                <a:cs typeface="Times New Roman"/>
              </a:rPr>
              <a:t> </a:t>
            </a:r>
            <a:r>
              <a:rPr sz="700" dirty="0">
                <a:solidFill>
                  <a:srgbClr val="C80000"/>
                </a:solidFill>
                <a:latin typeface="Times New Roman"/>
                <a:cs typeface="Times New Roman"/>
              </a:rPr>
              <a:t>’</a:t>
            </a:r>
            <a:r>
              <a:rPr sz="700" dirty="0">
                <a:latin typeface="Times New Roman"/>
                <a:cs typeface="Times New Roman"/>
              </a:rPr>
              <a:t>+name+</a:t>
            </a:r>
            <a:r>
              <a:rPr sz="700" dirty="0">
                <a:solidFill>
                  <a:srgbClr val="C80000"/>
                </a:solidFill>
                <a:latin typeface="Times New Roman"/>
                <a:cs typeface="Times New Roman"/>
              </a:rPr>
              <a:t>’</a:t>
            </a:r>
            <a:r>
              <a:rPr sz="700" spc="125" dirty="0">
                <a:solidFill>
                  <a:srgbClr val="C80000"/>
                </a:solidFill>
                <a:latin typeface="Times New Roman"/>
                <a:cs typeface="Times New Roman"/>
              </a:rPr>
              <a:t> </a:t>
            </a:r>
            <a:r>
              <a:rPr sz="700" spc="65" dirty="0">
                <a:solidFill>
                  <a:srgbClr val="C80000"/>
                </a:solidFill>
                <a:latin typeface="Times New Roman"/>
                <a:cs typeface="Times New Roman"/>
              </a:rPr>
              <a:t>has</a:t>
            </a:r>
            <a:r>
              <a:rPr sz="700" spc="85" dirty="0">
                <a:solidFill>
                  <a:srgbClr val="C80000"/>
                </a:solidFill>
                <a:latin typeface="Times New Roman"/>
                <a:cs typeface="Times New Roman"/>
              </a:rPr>
              <a:t> </a:t>
            </a:r>
            <a:r>
              <a:rPr sz="700" dirty="0">
                <a:solidFill>
                  <a:srgbClr val="C80000"/>
                </a:solidFill>
                <a:latin typeface="Times New Roman"/>
                <a:cs typeface="Times New Roman"/>
              </a:rPr>
              <a:t>woken</a:t>
            </a:r>
            <a:r>
              <a:rPr sz="700" spc="95" dirty="0">
                <a:solidFill>
                  <a:srgbClr val="C80000"/>
                </a:solidFill>
                <a:latin typeface="Times New Roman"/>
                <a:cs typeface="Times New Roman"/>
              </a:rPr>
              <a:t> </a:t>
            </a:r>
            <a:r>
              <a:rPr sz="700" spc="30" dirty="0">
                <a:solidFill>
                  <a:srgbClr val="C80000"/>
                </a:solidFill>
                <a:latin typeface="Times New Roman"/>
                <a:cs typeface="Times New Roman"/>
              </a:rPr>
              <a:t>up’</a:t>
            </a:r>
            <a:endParaRPr sz="700" dirty="0">
              <a:latin typeface="Times New Roman"/>
              <a:cs typeface="Times New Roman"/>
            </a:endParaRPr>
          </a:p>
          <a:p>
            <a:pPr marL="38100">
              <a:lnSpc>
                <a:spcPts val="780"/>
              </a:lnSpc>
              <a:tabLst>
                <a:tab pos="359410" algn="l"/>
              </a:tabLst>
            </a:pPr>
            <a:r>
              <a:rPr sz="500" spc="-25" dirty="0">
                <a:latin typeface="Times New Roman"/>
                <a:cs typeface="Times New Roman"/>
              </a:rPr>
              <a:t>13</a:t>
            </a:r>
            <a:r>
              <a:rPr sz="500" dirty="0">
                <a:latin typeface="Times New Roman"/>
                <a:cs typeface="Times New Roman"/>
              </a:rPr>
              <a:t>	</a:t>
            </a:r>
            <a:r>
              <a:rPr sz="700" b="1" spc="70" dirty="0">
                <a:solidFill>
                  <a:srgbClr val="FF0059"/>
                </a:solidFill>
                <a:latin typeface="Times New Roman"/>
                <a:cs typeface="Times New Roman"/>
              </a:rPr>
              <a:t>print</a:t>
            </a:r>
            <a:r>
              <a:rPr sz="700" spc="70" dirty="0">
                <a:latin typeface="Times New Roman"/>
                <a:cs typeface="Times New Roman"/>
              </a:rPr>
              <a:t>(txt)</a:t>
            </a:r>
            <a:endParaRPr sz="700" dirty="0">
              <a:latin typeface="Times New Roman"/>
              <a:cs typeface="Times New Roman"/>
            </a:endParaRPr>
          </a:p>
          <a:p>
            <a:pPr marL="38100">
              <a:lnSpc>
                <a:spcPts val="560"/>
              </a:lnSpc>
              <a:spcBef>
                <a:spcPts val="75"/>
              </a:spcBef>
            </a:pPr>
            <a:r>
              <a:rPr sz="500" spc="-25" dirty="0">
                <a:latin typeface="Times New Roman"/>
                <a:cs typeface="Times New Roman"/>
              </a:rPr>
              <a:t>14</a:t>
            </a:r>
            <a:endParaRPr sz="500" dirty="0">
              <a:latin typeface="Times New Roman"/>
              <a:cs typeface="Times New Roman"/>
            </a:endParaRPr>
          </a:p>
          <a:p>
            <a:pPr marL="38100">
              <a:lnSpc>
                <a:spcPts val="735"/>
              </a:lnSpc>
            </a:pPr>
            <a:r>
              <a:rPr sz="500" dirty="0">
                <a:latin typeface="Times New Roman"/>
                <a:cs typeface="Times New Roman"/>
              </a:rPr>
              <a:t>15</a:t>
            </a:r>
            <a:r>
              <a:rPr sz="500" spc="440" dirty="0">
                <a:latin typeface="Times New Roman"/>
                <a:cs typeface="Times New Roman"/>
              </a:rPr>
              <a:t> </a:t>
            </a:r>
            <a:r>
              <a:rPr sz="700" b="1" spc="175" dirty="0">
                <a:solidFill>
                  <a:srgbClr val="FF0059"/>
                </a:solidFill>
                <a:latin typeface="Times New Roman"/>
                <a:cs typeface="Times New Roman"/>
              </a:rPr>
              <a:t>if</a:t>
            </a:r>
            <a:r>
              <a:rPr sz="700" b="1" spc="315" dirty="0">
                <a:solidFill>
                  <a:srgbClr val="FF0059"/>
                </a:solidFill>
                <a:latin typeface="Times New Roman"/>
                <a:cs typeface="Times New Roman"/>
              </a:rPr>
              <a:t>  </a:t>
            </a:r>
            <a:r>
              <a:rPr sz="700" dirty="0">
                <a:latin typeface="Times New Roman"/>
                <a:cs typeface="Times New Roman"/>
              </a:rPr>
              <a:t>name</a:t>
            </a:r>
            <a:r>
              <a:rPr sz="700" spc="310" dirty="0">
                <a:latin typeface="Times New Roman"/>
                <a:cs typeface="Times New Roman"/>
              </a:rPr>
              <a:t>  </a:t>
            </a:r>
            <a:r>
              <a:rPr sz="700" dirty="0">
                <a:latin typeface="Times New Roman"/>
                <a:cs typeface="Times New Roman"/>
              </a:rPr>
              <a:t>==</a:t>
            </a:r>
            <a:r>
              <a:rPr sz="700" spc="95" dirty="0">
                <a:latin typeface="Times New Roman"/>
                <a:cs typeface="Times New Roman"/>
              </a:rPr>
              <a:t> </a:t>
            </a:r>
            <a:r>
              <a:rPr sz="700" spc="180" dirty="0">
                <a:solidFill>
                  <a:srgbClr val="C80000"/>
                </a:solidFill>
                <a:latin typeface="Times New Roman"/>
                <a:cs typeface="Times New Roman"/>
              </a:rPr>
              <a:t>’</a:t>
            </a:r>
            <a:r>
              <a:rPr sz="700" spc="470" dirty="0">
                <a:solidFill>
                  <a:srgbClr val="C80000"/>
                </a:solidFill>
                <a:latin typeface="Times New Roman"/>
                <a:cs typeface="Times New Roman"/>
              </a:rPr>
              <a:t> </a:t>
            </a:r>
            <a:r>
              <a:rPr sz="700" dirty="0">
                <a:solidFill>
                  <a:srgbClr val="C80000"/>
                </a:solidFill>
                <a:latin typeface="Times New Roman"/>
                <a:cs typeface="Times New Roman"/>
              </a:rPr>
              <a:t>main</a:t>
            </a:r>
            <a:r>
              <a:rPr sz="700" spc="440" dirty="0">
                <a:solidFill>
                  <a:srgbClr val="C80000"/>
                </a:solidFill>
                <a:latin typeface="Times New Roman"/>
                <a:cs typeface="Times New Roman"/>
              </a:rPr>
              <a:t> </a:t>
            </a:r>
            <a:r>
              <a:rPr sz="700" spc="145" dirty="0">
                <a:solidFill>
                  <a:srgbClr val="C80000"/>
                </a:solidFill>
                <a:latin typeface="Times New Roman"/>
                <a:cs typeface="Times New Roman"/>
              </a:rPr>
              <a:t>’</a:t>
            </a:r>
            <a:r>
              <a:rPr sz="700" spc="145" dirty="0">
                <a:latin typeface="Times New Roman"/>
                <a:cs typeface="Times New Roman"/>
              </a:rPr>
              <a:t>:</a:t>
            </a:r>
            <a:endParaRPr sz="700" dirty="0">
              <a:latin typeface="Times New Roman"/>
              <a:cs typeface="Times New Roman"/>
            </a:endParaRPr>
          </a:p>
          <a:p>
            <a:pPr marL="38100">
              <a:lnSpc>
                <a:spcPts val="715"/>
              </a:lnSpc>
              <a:tabLst>
                <a:tab pos="361950" algn="l"/>
              </a:tabLst>
            </a:pPr>
            <a:r>
              <a:rPr sz="500" spc="-25" dirty="0">
                <a:latin typeface="Times New Roman"/>
                <a:cs typeface="Times New Roman"/>
              </a:rPr>
              <a:t>16</a:t>
            </a:r>
            <a:r>
              <a:rPr sz="500" dirty="0">
                <a:latin typeface="Times New Roman"/>
                <a:cs typeface="Times New Roman"/>
              </a:rPr>
              <a:t>	</a:t>
            </a:r>
            <a:r>
              <a:rPr sz="700" spc="65" dirty="0">
                <a:latin typeface="Times New Roman"/>
                <a:cs typeface="Times New Roman"/>
              </a:rPr>
              <a:t>p</a:t>
            </a:r>
            <a:r>
              <a:rPr sz="700" spc="114" dirty="0">
                <a:latin typeface="Times New Roman"/>
                <a:cs typeface="Times New Roman"/>
              </a:rPr>
              <a:t> </a:t>
            </a:r>
            <a:r>
              <a:rPr sz="700" dirty="0">
                <a:latin typeface="Times New Roman"/>
                <a:cs typeface="Times New Roman"/>
              </a:rPr>
              <a:t>=</a:t>
            </a:r>
            <a:r>
              <a:rPr sz="700" spc="90" dirty="0">
                <a:latin typeface="Times New Roman"/>
                <a:cs typeface="Times New Roman"/>
              </a:rPr>
              <a:t> </a:t>
            </a:r>
            <a:r>
              <a:rPr sz="700" spc="65" dirty="0">
                <a:latin typeface="Times New Roman"/>
                <a:cs typeface="Times New Roman"/>
              </a:rPr>
              <a:t>Process(target=sleeper,</a:t>
            </a:r>
            <a:r>
              <a:rPr sz="700" spc="100" dirty="0">
                <a:latin typeface="Times New Roman"/>
                <a:cs typeface="Times New Roman"/>
              </a:rPr>
              <a:t> </a:t>
            </a:r>
            <a:r>
              <a:rPr sz="700" spc="60" dirty="0">
                <a:latin typeface="Times New Roman"/>
                <a:cs typeface="Times New Roman"/>
              </a:rPr>
              <a:t>args=(</a:t>
            </a:r>
            <a:r>
              <a:rPr sz="700" spc="60" dirty="0">
                <a:solidFill>
                  <a:srgbClr val="C80000"/>
                </a:solidFill>
                <a:latin typeface="Times New Roman"/>
                <a:cs typeface="Times New Roman"/>
              </a:rPr>
              <a:t>’eve’</a:t>
            </a:r>
            <a:r>
              <a:rPr sz="700" spc="60" dirty="0">
                <a:latin typeface="Times New Roman"/>
                <a:cs typeface="Times New Roman"/>
              </a:rPr>
              <a:t>,))</a:t>
            </a:r>
            <a:endParaRPr sz="700" dirty="0">
              <a:latin typeface="Times New Roman"/>
              <a:cs typeface="Times New Roman"/>
            </a:endParaRPr>
          </a:p>
          <a:p>
            <a:pPr marL="38100">
              <a:lnSpc>
                <a:spcPts val="715"/>
              </a:lnSpc>
              <a:tabLst>
                <a:tab pos="361950" algn="l"/>
              </a:tabLst>
            </a:pPr>
            <a:r>
              <a:rPr sz="500" spc="-25" dirty="0">
                <a:latin typeface="Times New Roman"/>
                <a:cs typeface="Times New Roman"/>
              </a:rPr>
              <a:t>17</a:t>
            </a:r>
            <a:r>
              <a:rPr sz="500" dirty="0">
                <a:latin typeface="Times New Roman"/>
                <a:cs typeface="Times New Roman"/>
              </a:rPr>
              <a:t>	</a:t>
            </a:r>
            <a:r>
              <a:rPr sz="700" spc="65" dirty="0">
                <a:latin typeface="Times New Roman"/>
                <a:cs typeface="Times New Roman"/>
              </a:rPr>
              <a:t>q</a:t>
            </a:r>
            <a:r>
              <a:rPr sz="700" spc="114" dirty="0">
                <a:latin typeface="Times New Roman"/>
                <a:cs typeface="Times New Roman"/>
              </a:rPr>
              <a:t> </a:t>
            </a:r>
            <a:r>
              <a:rPr sz="700" dirty="0">
                <a:latin typeface="Times New Roman"/>
                <a:cs typeface="Times New Roman"/>
              </a:rPr>
              <a:t>=</a:t>
            </a:r>
            <a:r>
              <a:rPr sz="700" spc="90" dirty="0">
                <a:latin typeface="Times New Roman"/>
                <a:cs typeface="Times New Roman"/>
              </a:rPr>
              <a:t> </a:t>
            </a:r>
            <a:r>
              <a:rPr sz="700" spc="65" dirty="0">
                <a:latin typeface="Times New Roman"/>
                <a:cs typeface="Times New Roman"/>
              </a:rPr>
              <a:t>Process(target=sleeper,</a:t>
            </a:r>
            <a:r>
              <a:rPr sz="700" spc="100" dirty="0">
                <a:latin typeface="Times New Roman"/>
                <a:cs typeface="Times New Roman"/>
              </a:rPr>
              <a:t> </a:t>
            </a:r>
            <a:r>
              <a:rPr sz="700" spc="55" dirty="0">
                <a:latin typeface="Times New Roman"/>
                <a:cs typeface="Times New Roman"/>
              </a:rPr>
              <a:t>args=(</a:t>
            </a:r>
            <a:r>
              <a:rPr sz="700" spc="55" dirty="0">
                <a:solidFill>
                  <a:srgbClr val="C80000"/>
                </a:solidFill>
                <a:latin typeface="Times New Roman"/>
                <a:cs typeface="Times New Roman"/>
              </a:rPr>
              <a:t>’bob’</a:t>
            </a:r>
            <a:r>
              <a:rPr sz="700" spc="55" dirty="0">
                <a:latin typeface="Times New Roman"/>
                <a:cs typeface="Times New Roman"/>
              </a:rPr>
              <a:t>,))</a:t>
            </a:r>
            <a:endParaRPr sz="700" dirty="0">
              <a:latin typeface="Times New Roman"/>
              <a:cs typeface="Times New Roman"/>
            </a:endParaRPr>
          </a:p>
          <a:p>
            <a:pPr marL="38100">
              <a:lnSpc>
                <a:spcPts val="715"/>
              </a:lnSpc>
              <a:tabLst>
                <a:tab pos="361950" algn="l"/>
              </a:tabLst>
            </a:pPr>
            <a:r>
              <a:rPr sz="500" spc="-25" dirty="0">
                <a:latin typeface="Times New Roman"/>
                <a:cs typeface="Times New Roman"/>
              </a:rPr>
              <a:t>18</a:t>
            </a:r>
            <a:r>
              <a:rPr sz="500" dirty="0">
                <a:latin typeface="Times New Roman"/>
                <a:cs typeface="Times New Roman"/>
              </a:rPr>
              <a:t>	</a:t>
            </a:r>
            <a:r>
              <a:rPr sz="700" spc="114" dirty="0">
                <a:latin typeface="Times New Roman"/>
                <a:cs typeface="Times New Roman"/>
              </a:rPr>
              <a:t>p.start();</a:t>
            </a:r>
            <a:r>
              <a:rPr sz="700" spc="85" dirty="0">
                <a:latin typeface="Times New Roman"/>
                <a:cs typeface="Times New Roman"/>
              </a:rPr>
              <a:t> </a:t>
            </a:r>
            <a:r>
              <a:rPr sz="700" spc="100" dirty="0">
                <a:latin typeface="Times New Roman"/>
                <a:cs typeface="Times New Roman"/>
              </a:rPr>
              <a:t>q.start()</a:t>
            </a:r>
            <a:endParaRPr sz="700" dirty="0">
              <a:latin typeface="Times New Roman"/>
              <a:cs typeface="Times New Roman"/>
            </a:endParaRPr>
          </a:p>
          <a:p>
            <a:pPr marL="38100">
              <a:lnSpc>
                <a:spcPts val="780"/>
              </a:lnSpc>
              <a:tabLst>
                <a:tab pos="361950" algn="l"/>
              </a:tabLst>
            </a:pPr>
            <a:r>
              <a:rPr sz="500" spc="-25" dirty="0">
                <a:latin typeface="Times New Roman"/>
                <a:cs typeface="Times New Roman"/>
              </a:rPr>
              <a:t>19</a:t>
            </a:r>
            <a:r>
              <a:rPr sz="500" dirty="0">
                <a:latin typeface="Times New Roman"/>
                <a:cs typeface="Times New Roman"/>
              </a:rPr>
              <a:t>	</a:t>
            </a:r>
            <a:r>
              <a:rPr sz="700" spc="100" dirty="0">
                <a:latin typeface="Times New Roman"/>
                <a:cs typeface="Times New Roman"/>
              </a:rPr>
              <a:t>p.join(); </a:t>
            </a:r>
            <a:r>
              <a:rPr sz="700" spc="80" dirty="0">
                <a:latin typeface="Times New Roman"/>
                <a:cs typeface="Times New Roman"/>
              </a:rPr>
              <a:t>q.join()</a:t>
            </a:r>
            <a:endParaRPr sz="700" dirty="0">
              <a:latin typeface="Times New Roman"/>
              <a:cs typeface="Times New Roman"/>
            </a:endParaRPr>
          </a:p>
          <a:p>
            <a:pPr>
              <a:lnSpc>
                <a:spcPct val="100000"/>
              </a:lnSpc>
              <a:spcBef>
                <a:spcPts val="30"/>
              </a:spcBef>
            </a:pPr>
            <a:endParaRPr sz="650" dirty="0">
              <a:latin typeface="Times New Roman"/>
              <a:cs typeface="Times New Roman"/>
            </a:endParaRPr>
          </a:p>
          <a:p>
            <a:pPr marL="259079" marR="1416050">
              <a:lnSpc>
                <a:spcPct val="109600"/>
              </a:lnSpc>
            </a:pPr>
            <a:r>
              <a:rPr sz="1000" spc="55" dirty="0">
                <a:latin typeface="Times New Roman"/>
                <a:cs typeface="Times New Roman"/>
              </a:rPr>
              <a:t>40:23</a:t>
            </a:r>
            <a:r>
              <a:rPr sz="1000" spc="204" dirty="0">
                <a:latin typeface="Times New Roman"/>
                <a:cs typeface="Times New Roman"/>
              </a:rPr>
              <a:t> </a:t>
            </a:r>
            <a:r>
              <a:rPr sz="1000" spc="65" dirty="0">
                <a:latin typeface="Times New Roman"/>
                <a:cs typeface="Times New Roman"/>
              </a:rPr>
              <a:t>eve</a:t>
            </a:r>
            <a:r>
              <a:rPr sz="1000" spc="204" dirty="0">
                <a:latin typeface="Times New Roman"/>
                <a:cs typeface="Times New Roman"/>
              </a:rPr>
              <a:t> </a:t>
            </a:r>
            <a:r>
              <a:rPr sz="1000" spc="210" dirty="0">
                <a:latin typeface="Times New Roman"/>
                <a:cs typeface="Times New Roman"/>
              </a:rPr>
              <a:t>is </a:t>
            </a:r>
            <a:r>
              <a:rPr sz="1000" spc="55" dirty="0">
                <a:latin typeface="Times New Roman"/>
                <a:cs typeface="Times New Roman"/>
              </a:rPr>
              <a:t>going</a:t>
            </a:r>
            <a:r>
              <a:rPr sz="1000" spc="204" dirty="0">
                <a:latin typeface="Times New Roman"/>
                <a:cs typeface="Times New Roman"/>
              </a:rPr>
              <a:t> </a:t>
            </a:r>
            <a:r>
              <a:rPr sz="1000" spc="155" dirty="0">
                <a:latin typeface="Times New Roman"/>
                <a:cs typeface="Times New Roman"/>
              </a:rPr>
              <a:t>to</a:t>
            </a:r>
            <a:r>
              <a:rPr sz="1000" spc="204" dirty="0">
                <a:latin typeface="Times New Roman"/>
                <a:cs typeface="Times New Roman"/>
              </a:rPr>
              <a:t> </a:t>
            </a:r>
            <a:r>
              <a:rPr sz="1000" spc="100" dirty="0">
                <a:latin typeface="Times New Roman"/>
                <a:cs typeface="Times New Roman"/>
              </a:rPr>
              <a:t>sleep</a:t>
            </a:r>
            <a:r>
              <a:rPr sz="1000" spc="210" dirty="0">
                <a:latin typeface="Times New Roman"/>
                <a:cs typeface="Times New Roman"/>
              </a:rPr>
              <a:t> </a:t>
            </a:r>
            <a:r>
              <a:rPr sz="1000" spc="140" dirty="0">
                <a:latin typeface="Times New Roman"/>
                <a:cs typeface="Times New Roman"/>
              </a:rPr>
              <a:t>for</a:t>
            </a:r>
            <a:r>
              <a:rPr sz="1000" spc="204" dirty="0">
                <a:latin typeface="Times New Roman"/>
                <a:cs typeface="Times New Roman"/>
              </a:rPr>
              <a:t> </a:t>
            </a:r>
            <a:r>
              <a:rPr sz="1000" dirty="0">
                <a:latin typeface="Times New Roman"/>
                <a:cs typeface="Times New Roman"/>
              </a:rPr>
              <a:t>14</a:t>
            </a:r>
            <a:r>
              <a:rPr sz="1000" spc="204" dirty="0">
                <a:latin typeface="Times New Roman"/>
                <a:cs typeface="Times New Roman"/>
              </a:rPr>
              <a:t> </a:t>
            </a:r>
            <a:r>
              <a:rPr sz="1000" spc="45" dirty="0">
                <a:latin typeface="Times New Roman"/>
                <a:cs typeface="Times New Roman"/>
              </a:rPr>
              <a:t>seconds </a:t>
            </a:r>
            <a:r>
              <a:rPr sz="1000" spc="55" dirty="0">
                <a:latin typeface="Times New Roman"/>
                <a:cs typeface="Times New Roman"/>
              </a:rPr>
              <a:t>40:23</a:t>
            </a:r>
            <a:r>
              <a:rPr sz="1000" spc="204" dirty="0">
                <a:latin typeface="Times New Roman"/>
                <a:cs typeface="Times New Roman"/>
              </a:rPr>
              <a:t> </a:t>
            </a:r>
            <a:r>
              <a:rPr sz="1000" dirty="0">
                <a:latin typeface="Times New Roman"/>
                <a:cs typeface="Times New Roman"/>
              </a:rPr>
              <a:t>bob</a:t>
            </a:r>
            <a:r>
              <a:rPr sz="1000" spc="204" dirty="0">
                <a:latin typeface="Times New Roman"/>
                <a:cs typeface="Times New Roman"/>
              </a:rPr>
              <a:t> </a:t>
            </a:r>
            <a:r>
              <a:rPr sz="1000" spc="210" dirty="0">
                <a:latin typeface="Times New Roman"/>
                <a:cs typeface="Times New Roman"/>
              </a:rPr>
              <a:t>is</a:t>
            </a:r>
            <a:r>
              <a:rPr sz="1000" spc="204" dirty="0">
                <a:latin typeface="Times New Roman"/>
                <a:cs typeface="Times New Roman"/>
              </a:rPr>
              <a:t> </a:t>
            </a:r>
            <a:r>
              <a:rPr sz="1000" spc="55" dirty="0">
                <a:latin typeface="Times New Roman"/>
                <a:cs typeface="Times New Roman"/>
              </a:rPr>
              <a:t>going</a:t>
            </a:r>
            <a:r>
              <a:rPr sz="1000" spc="204" dirty="0">
                <a:latin typeface="Times New Roman"/>
                <a:cs typeface="Times New Roman"/>
              </a:rPr>
              <a:t> </a:t>
            </a:r>
            <a:r>
              <a:rPr sz="1000" spc="155" dirty="0">
                <a:latin typeface="Times New Roman"/>
                <a:cs typeface="Times New Roman"/>
              </a:rPr>
              <a:t>to</a:t>
            </a:r>
            <a:r>
              <a:rPr sz="1000" spc="210" dirty="0">
                <a:latin typeface="Times New Roman"/>
                <a:cs typeface="Times New Roman"/>
              </a:rPr>
              <a:t> </a:t>
            </a:r>
            <a:r>
              <a:rPr sz="1000" spc="100" dirty="0">
                <a:latin typeface="Times New Roman"/>
                <a:cs typeface="Times New Roman"/>
              </a:rPr>
              <a:t>sleep</a:t>
            </a:r>
            <a:r>
              <a:rPr sz="1000" spc="204" dirty="0">
                <a:latin typeface="Times New Roman"/>
                <a:cs typeface="Times New Roman"/>
              </a:rPr>
              <a:t> </a:t>
            </a:r>
            <a:r>
              <a:rPr sz="1000" spc="140" dirty="0">
                <a:latin typeface="Times New Roman"/>
                <a:cs typeface="Times New Roman"/>
              </a:rPr>
              <a:t>for</a:t>
            </a:r>
            <a:r>
              <a:rPr sz="1000" spc="204" dirty="0">
                <a:latin typeface="Times New Roman"/>
                <a:cs typeface="Times New Roman"/>
              </a:rPr>
              <a:t> </a:t>
            </a:r>
            <a:r>
              <a:rPr sz="1000" spc="95" dirty="0">
                <a:latin typeface="Times New Roman"/>
                <a:cs typeface="Times New Roman"/>
              </a:rPr>
              <a:t>4</a:t>
            </a:r>
            <a:r>
              <a:rPr sz="1000" spc="204" dirty="0">
                <a:latin typeface="Times New Roman"/>
                <a:cs typeface="Times New Roman"/>
              </a:rPr>
              <a:t> </a:t>
            </a:r>
            <a:r>
              <a:rPr sz="1000" spc="45" dirty="0">
                <a:latin typeface="Times New Roman"/>
                <a:cs typeface="Times New Roman"/>
              </a:rPr>
              <a:t>seconds </a:t>
            </a:r>
            <a:r>
              <a:rPr sz="1000" spc="55" dirty="0">
                <a:latin typeface="Times New Roman"/>
                <a:cs typeface="Times New Roman"/>
              </a:rPr>
              <a:t>40:27</a:t>
            </a:r>
            <a:r>
              <a:rPr sz="1000" spc="190" dirty="0">
                <a:latin typeface="Times New Roman"/>
                <a:cs typeface="Times New Roman"/>
              </a:rPr>
              <a:t> </a:t>
            </a:r>
            <a:r>
              <a:rPr sz="1000" dirty="0">
                <a:latin typeface="Times New Roman"/>
                <a:cs typeface="Times New Roman"/>
              </a:rPr>
              <a:t>bob</a:t>
            </a:r>
            <a:r>
              <a:rPr sz="1000" spc="190" dirty="0">
                <a:latin typeface="Times New Roman"/>
                <a:cs typeface="Times New Roman"/>
              </a:rPr>
              <a:t> </a:t>
            </a:r>
            <a:r>
              <a:rPr sz="1000" spc="80" dirty="0">
                <a:latin typeface="Times New Roman"/>
                <a:cs typeface="Times New Roman"/>
              </a:rPr>
              <a:t>has</a:t>
            </a:r>
            <a:r>
              <a:rPr sz="1000" spc="195" dirty="0">
                <a:latin typeface="Times New Roman"/>
                <a:cs typeface="Times New Roman"/>
              </a:rPr>
              <a:t> </a:t>
            </a:r>
            <a:r>
              <a:rPr sz="1000" dirty="0">
                <a:latin typeface="Times New Roman"/>
                <a:cs typeface="Times New Roman"/>
              </a:rPr>
              <a:t>woken</a:t>
            </a:r>
            <a:r>
              <a:rPr sz="1000" spc="190" dirty="0">
                <a:latin typeface="Times New Roman"/>
                <a:cs typeface="Times New Roman"/>
              </a:rPr>
              <a:t> </a:t>
            </a:r>
            <a:r>
              <a:rPr sz="1000" spc="-25" dirty="0">
                <a:latin typeface="Times New Roman"/>
                <a:cs typeface="Times New Roman"/>
              </a:rPr>
              <a:t>up</a:t>
            </a:r>
            <a:endParaRPr sz="1000" dirty="0">
              <a:latin typeface="Times New Roman"/>
              <a:cs typeface="Times New Roman"/>
            </a:endParaRPr>
          </a:p>
          <a:p>
            <a:pPr marL="259079">
              <a:lnSpc>
                <a:spcPct val="100000"/>
              </a:lnSpc>
              <a:spcBef>
                <a:spcPts val="114"/>
              </a:spcBef>
            </a:pPr>
            <a:r>
              <a:rPr sz="1000" spc="55" dirty="0">
                <a:latin typeface="Times New Roman"/>
                <a:cs typeface="Times New Roman"/>
              </a:rPr>
              <a:t>40:37</a:t>
            </a:r>
            <a:r>
              <a:rPr sz="1000" spc="170" dirty="0">
                <a:latin typeface="Times New Roman"/>
                <a:cs typeface="Times New Roman"/>
              </a:rPr>
              <a:t> </a:t>
            </a:r>
            <a:r>
              <a:rPr sz="1000" spc="65" dirty="0">
                <a:latin typeface="Times New Roman"/>
                <a:cs typeface="Times New Roman"/>
              </a:rPr>
              <a:t>eve</a:t>
            </a:r>
            <a:r>
              <a:rPr sz="1000" spc="170" dirty="0">
                <a:latin typeface="Times New Roman"/>
                <a:cs typeface="Times New Roman"/>
              </a:rPr>
              <a:t> </a:t>
            </a:r>
            <a:r>
              <a:rPr sz="1000" spc="80" dirty="0">
                <a:latin typeface="Times New Roman"/>
                <a:cs typeface="Times New Roman"/>
              </a:rPr>
              <a:t>has</a:t>
            </a:r>
            <a:r>
              <a:rPr sz="1000" spc="170" dirty="0">
                <a:latin typeface="Times New Roman"/>
                <a:cs typeface="Times New Roman"/>
              </a:rPr>
              <a:t> </a:t>
            </a:r>
            <a:r>
              <a:rPr sz="1000" dirty="0">
                <a:latin typeface="Times New Roman"/>
                <a:cs typeface="Times New Roman"/>
              </a:rPr>
              <a:t>woken</a:t>
            </a:r>
            <a:r>
              <a:rPr sz="1000" spc="170" dirty="0">
                <a:latin typeface="Times New Roman"/>
                <a:cs typeface="Times New Roman"/>
              </a:rPr>
              <a:t> </a:t>
            </a:r>
            <a:r>
              <a:rPr sz="1000" spc="-25" dirty="0">
                <a:latin typeface="Times New Roman"/>
                <a:cs typeface="Times New Roman"/>
              </a:rPr>
              <a:t>up</a:t>
            </a:r>
            <a:endParaRPr sz="1000" dirty="0">
              <a:latin typeface="Times New Roman"/>
              <a:cs typeface="Times New Roman"/>
            </a:endParaRPr>
          </a:p>
        </p:txBody>
      </p:sp>
      <p:grpSp>
        <p:nvGrpSpPr>
          <p:cNvPr id="11" name="object 11"/>
          <p:cNvGrpSpPr/>
          <p:nvPr/>
        </p:nvGrpSpPr>
        <p:grpSpPr>
          <a:xfrm>
            <a:off x="0" y="3348469"/>
            <a:ext cx="4608195" cy="107950"/>
            <a:chOff x="0" y="3348469"/>
            <a:chExt cx="4608195" cy="107950"/>
          </a:xfrm>
        </p:grpSpPr>
        <p:sp>
          <p:nvSpPr>
            <p:cNvPr id="12" name="object 12"/>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13" name="object 13"/>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4" name="object 14"/>
          <p:cNvSpPr txBox="1"/>
          <p:nvPr/>
        </p:nvSpPr>
        <p:spPr>
          <a:xfrm>
            <a:off x="53467" y="3349927"/>
            <a:ext cx="65532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2" action="ppaction://hlinksldjump"/>
              </a:rPr>
              <a:t>Introduction</a:t>
            </a:r>
            <a:r>
              <a:rPr sz="500" spc="-25" dirty="0">
                <a:latin typeface="Arial"/>
                <a:cs typeface="Arial"/>
                <a:hlinkClick r:id="rId2" action="ppaction://hlinksldjump"/>
              </a:rPr>
              <a:t> </a:t>
            </a:r>
            <a:r>
              <a:rPr sz="500" dirty="0">
                <a:latin typeface="Arial"/>
                <a:cs typeface="Arial"/>
                <a:hlinkClick r:id="rId2" action="ppaction://hlinksldjump"/>
              </a:rPr>
              <a:t>to</a:t>
            </a:r>
            <a:r>
              <a:rPr sz="500" spc="-20" dirty="0">
                <a:latin typeface="Arial"/>
                <a:cs typeface="Arial"/>
                <a:hlinkClick r:id="rId2" action="ppaction://hlinksldjump"/>
              </a:rPr>
              <a:t> </a:t>
            </a:r>
            <a:r>
              <a:rPr sz="500" spc="-10" dirty="0">
                <a:latin typeface="Arial"/>
                <a:cs typeface="Arial"/>
                <a:hlinkClick r:id="rId2" action="ppaction://hlinksldjump"/>
              </a:rPr>
              <a:t>threads</a:t>
            </a:r>
            <a:endParaRPr sz="500">
              <a:latin typeface="Arial"/>
              <a:cs typeface="Arial"/>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sp>
        <p:nvSpPr>
          <p:cNvPr id="5" name="object 5"/>
          <p:cNvSpPr txBox="1"/>
          <p:nvPr/>
        </p:nvSpPr>
        <p:spPr>
          <a:xfrm>
            <a:off x="95300" y="197711"/>
            <a:ext cx="1894205" cy="940642"/>
          </a:xfrm>
          <a:prstGeom prst="rect">
            <a:avLst/>
          </a:prstGeom>
        </p:spPr>
        <p:txBody>
          <a:bodyPr vert="horz" wrap="square" lIns="0" tIns="12065" rIns="0" bIns="0" rtlCol="0">
            <a:spAutoFit/>
          </a:bodyPr>
          <a:lstStyle/>
          <a:p>
            <a:pPr marL="12700">
              <a:lnSpc>
                <a:spcPct val="100000"/>
              </a:lnSpc>
              <a:spcBef>
                <a:spcPts val="95"/>
              </a:spcBef>
            </a:pPr>
            <a:r>
              <a:rPr lang="en-US" sz="1200" dirty="0" err="1">
                <a:solidFill>
                  <a:srgbClr val="3333B2"/>
                </a:solidFill>
                <a:latin typeface="Arial"/>
                <a:cs typeface="Arial"/>
              </a:rPr>
              <a:t>Ví</a:t>
            </a:r>
            <a:r>
              <a:rPr lang="en-US" sz="1200" dirty="0">
                <a:solidFill>
                  <a:srgbClr val="3333B2"/>
                </a:solidFill>
                <a:latin typeface="Arial"/>
                <a:cs typeface="Arial"/>
              </a:rPr>
              <a:t> </a:t>
            </a:r>
            <a:r>
              <a:rPr lang="en-US" sz="1200" dirty="0" err="1">
                <a:solidFill>
                  <a:srgbClr val="3333B2"/>
                </a:solidFill>
                <a:latin typeface="Arial"/>
                <a:cs typeface="Arial"/>
              </a:rPr>
              <a:t>dụ</a:t>
            </a:r>
            <a:r>
              <a:rPr lang="en-US" sz="1200" dirty="0">
                <a:solidFill>
                  <a:srgbClr val="3333B2"/>
                </a:solidFill>
                <a:latin typeface="Arial"/>
                <a:cs typeface="Arial"/>
              </a:rPr>
              <a:t> </a:t>
            </a:r>
            <a:r>
              <a:rPr lang="en-US" sz="1200" dirty="0" err="1">
                <a:solidFill>
                  <a:srgbClr val="3333B2"/>
                </a:solidFill>
                <a:latin typeface="Arial"/>
                <a:cs typeface="Arial"/>
              </a:rPr>
              <a:t>trong</a:t>
            </a:r>
            <a:r>
              <a:rPr lang="en-US" sz="1200" dirty="0">
                <a:solidFill>
                  <a:srgbClr val="3333B2"/>
                </a:solidFill>
                <a:latin typeface="Arial"/>
                <a:cs typeface="Arial"/>
              </a:rPr>
              <a:t> Python</a:t>
            </a:r>
            <a:endParaRPr sz="1200" dirty="0">
              <a:latin typeface="Arial"/>
              <a:cs typeface="Arial"/>
            </a:endParaRPr>
          </a:p>
          <a:p>
            <a:pPr marL="150495">
              <a:lnSpc>
                <a:spcPts val="780"/>
              </a:lnSpc>
              <a:spcBef>
                <a:spcPts val="1175"/>
              </a:spcBef>
            </a:pPr>
            <a:r>
              <a:rPr sz="500" dirty="0">
                <a:latin typeface="Times New Roman"/>
                <a:cs typeface="Times New Roman"/>
              </a:rPr>
              <a:t>1</a:t>
            </a:r>
            <a:r>
              <a:rPr sz="500" spc="200" dirty="0">
                <a:latin typeface="Times New Roman"/>
                <a:cs typeface="Times New Roman"/>
              </a:rPr>
              <a:t>  </a:t>
            </a:r>
            <a:r>
              <a:rPr sz="700" b="1" dirty="0">
                <a:solidFill>
                  <a:srgbClr val="FF0059"/>
                </a:solidFill>
                <a:latin typeface="Times New Roman"/>
                <a:cs typeface="Times New Roman"/>
              </a:rPr>
              <a:t>from</a:t>
            </a:r>
            <a:r>
              <a:rPr sz="700" b="1" spc="105" dirty="0">
                <a:solidFill>
                  <a:srgbClr val="FF0059"/>
                </a:solidFill>
                <a:latin typeface="Times New Roman"/>
                <a:cs typeface="Times New Roman"/>
              </a:rPr>
              <a:t> </a:t>
            </a:r>
            <a:r>
              <a:rPr sz="700" spc="50" dirty="0">
                <a:latin typeface="Times New Roman"/>
                <a:cs typeface="Times New Roman"/>
              </a:rPr>
              <a:t>multiprocessing</a:t>
            </a:r>
            <a:r>
              <a:rPr sz="700" spc="90" dirty="0">
                <a:latin typeface="Times New Roman"/>
                <a:cs typeface="Times New Roman"/>
              </a:rPr>
              <a:t> </a:t>
            </a:r>
            <a:r>
              <a:rPr sz="700" b="1" dirty="0">
                <a:solidFill>
                  <a:srgbClr val="FF0059"/>
                </a:solidFill>
                <a:latin typeface="Times New Roman"/>
                <a:cs typeface="Times New Roman"/>
              </a:rPr>
              <a:t>import</a:t>
            </a:r>
            <a:r>
              <a:rPr sz="700" b="1" spc="100" dirty="0">
                <a:solidFill>
                  <a:srgbClr val="FF0059"/>
                </a:solidFill>
                <a:latin typeface="Times New Roman"/>
                <a:cs typeface="Times New Roman"/>
              </a:rPr>
              <a:t> </a:t>
            </a:r>
            <a:r>
              <a:rPr sz="700" spc="45" dirty="0">
                <a:latin typeface="Times New Roman"/>
                <a:cs typeface="Times New Roman"/>
              </a:rPr>
              <a:t>Process</a:t>
            </a:r>
            <a:endParaRPr sz="700" dirty="0">
              <a:latin typeface="Times New Roman"/>
              <a:cs typeface="Times New Roman"/>
            </a:endParaRPr>
          </a:p>
          <a:p>
            <a:pPr marL="150495">
              <a:lnSpc>
                <a:spcPts val="780"/>
              </a:lnSpc>
            </a:pPr>
            <a:r>
              <a:rPr sz="500" dirty="0">
                <a:latin typeface="Times New Roman"/>
                <a:cs typeface="Times New Roman"/>
              </a:rPr>
              <a:t>2</a:t>
            </a:r>
            <a:r>
              <a:rPr sz="500" spc="185" dirty="0">
                <a:latin typeface="Times New Roman"/>
                <a:cs typeface="Times New Roman"/>
              </a:rPr>
              <a:t>  </a:t>
            </a:r>
            <a:r>
              <a:rPr sz="700" b="1" dirty="0">
                <a:solidFill>
                  <a:srgbClr val="FF0059"/>
                </a:solidFill>
                <a:latin typeface="Times New Roman"/>
                <a:cs typeface="Times New Roman"/>
              </a:rPr>
              <a:t>from</a:t>
            </a:r>
            <a:r>
              <a:rPr sz="700" b="1" spc="95" dirty="0">
                <a:solidFill>
                  <a:srgbClr val="FF0059"/>
                </a:solidFill>
                <a:latin typeface="Times New Roman"/>
                <a:cs typeface="Times New Roman"/>
              </a:rPr>
              <a:t> </a:t>
            </a:r>
            <a:r>
              <a:rPr sz="700" spc="65" dirty="0">
                <a:latin typeface="Times New Roman"/>
                <a:cs typeface="Times New Roman"/>
              </a:rPr>
              <a:t>threading</a:t>
            </a:r>
            <a:r>
              <a:rPr sz="700" spc="90" dirty="0">
                <a:latin typeface="Times New Roman"/>
                <a:cs typeface="Times New Roman"/>
              </a:rPr>
              <a:t> </a:t>
            </a:r>
            <a:r>
              <a:rPr sz="700" b="1" dirty="0">
                <a:solidFill>
                  <a:srgbClr val="FF0059"/>
                </a:solidFill>
                <a:latin typeface="Times New Roman"/>
                <a:cs typeface="Times New Roman"/>
              </a:rPr>
              <a:t>import</a:t>
            </a:r>
            <a:r>
              <a:rPr sz="700" b="1" spc="85" dirty="0">
                <a:solidFill>
                  <a:srgbClr val="FF0059"/>
                </a:solidFill>
                <a:latin typeface="Times New Roman"/>
                <a:cs typeface="Times New Roman"/>
              </a:rPr>
              <a:t> </a:t>
            </a:r>
            <a:r>
              <a:rPr sz="700" spc="-10" dirty="0">
                <a:latin typeface="Times New Roman"/>
                <a:cs typeface="Times New Roman"/>
              </a:rPr>
              <a:t>Thread</a:t>
            </a:r>
            <a:endParaRPr sz="700" dirty="0">
              <a:latin typeface="Times New Roman"/>
              <a:cs typeface="Times New Roman"/>
            </a:endParaRPr>
          </a:p>
          <a:p>
            <a:pPr marL="150495">
              <a:lnSpc>
                <a:spcPts val="560"/>
              </a:lnSpc>
              <a:spcBef>
                <a:spcPts val="80"/>
              </a:spcBef>
            </a:pPr>
            <a:r>
              <a:rPr sz="500" spc="45" dirty="0">
                <a:latin typeface="Times New Roman"/>
                <a:cs typeface="Times New Roman"/>
              </a:rPr>
              <a:t>3</a:t>
            </a:r>
            <a:endParaRPr sz="500" dirty="0">
              <a:latin typeface="Times New Roman"/>
              <a:cs typeface="Times New Roman"/>
            </a:endParaRPr>
          </a:p>
          <a:p>
            <a:pPr marL="150495">
              <a:lnSpc>
                <a:spcPts val="800"/>
              </a:lnSpc>
            </a:pPr>
            <a:r>
              <a:rPr sz="500" dirty="0">
                <a:latin typeface="Times New Roman"/>
                <a:cs typeface="Times New Roman"/>
              </a:rPr>
              <a:t>4</a:t>
            </a:r>
            <a:r>
              <a:rPr sz="500" spc="250" dirty="0">
                <a:latin typeface="Times New Roman"/>
                <a:cs typeface="Times New Roman"/>
              </a:rPr>
              <a:t>  </a:t>
            </a:r>
            <a:r>
              <a:rPr sz="700" dirty="0">
                <a:latin typeface="Times New Roman"/>
                <a:cs typeface="Times New Roman"/>
              </a:rPr>
              <a:t>shared_x</a:t>
            </a:r>
            <a:r>
              <a:rPr sz="700" spc="175" dirty="0">
                <a:latin typeface="Times New Roman"/>
                <a:cs typeface="Times New Roman"/>
              </a:rPr>
              <a:t> </a:t>
            </a:r>
            <a:r>
              <a:rPr sz="700" dirty="0">
                <a:latin typeface="Times New Roman"/>
                <a:cs typeface="Times New Roman"/>
              </a:rPr>
              <a:t>=</a:t>
            </a:r>
            <a:r>
              <a:rPr sz="700" spc="175" dirty="0">
                <a:latin typeface="Times New Roman"/>
                <a:cs typeface="Times New Roman"/>
              </a:rPr>
              <a:t> </a:t>
            </a:r>
            <a:r>
              <a:rPr sz="700" spc="55" dirty="0">
                <a:latin typeface="Times New Roman"/>
                <a:cs typeface="Times New Roman"/>
              </a:rPr>
              <a:t>randint(10,99)</a:t>
            </a:r>
            <a:endParaRPr sz="700" dirty="0">
              <a:latin typeface="Times New Roman"/>
              <a:cs typeface="Times New Roman"/>
            </a:endParaRPr>
          </a:p>
          <a:p>
            <a:pPr marL="150495">
              <a:lnSpc>
                <a:spcPts val="560"/>
              </a:lnSpc>
              <a:spcBef>
                <a:spcPts val="75"/>
              </a:spcBef>
            </a:pPr>
            <a:r>
              <a:rPr sz="500" spc="45" dirty="0">
                <a:latin typeface="Times New Roman"/>
                <a:cs typeface="Times New Roman"/>
              </a:rPr>
              <a:t>5</a:t>
            </a:r>
            <a:endParaRPr sz="500" dirty="0">
              <a:latin typeface="Times New Roman"/>
              <a:cs typeface="Times New Roman"/>
            </a:endParaRPr>
          </a:p>
          <a:p>
            <a:pPr marL="150495">
              <a:lnSpc>
                <a:spcPts val="800"/>
              </a:lnSpc>
            </a:pPr>
            <a:r>
              <a:rPr sz="500" dirty="0">
                <a:latin typeface="Times New Roman"/>
                <a:cs typeface="Times New Roman"/>
              </a:rPr>
              <a:t>6</a:t>
            </a:r>
            <a:r>
              <a:rPr sz="500" spc="459" dirty="0">
                <a:latin typeface="Times New Roman"/>
                <a:cs typeface="Times New Roman"/>
              </a:rPr>
              <a:t> </a:t>
            </a:r>
            <a:r>
              <a:rPr sz="700" b="1" spc="65" dirty="0">
                <a:solidFill>
                  <a:srgbClr val="FF0059"/>
                </a:solidFill>
                <a:latin typeface="Times New Roman"/>
                <a:cs typeface="Times New Roman"/>
              </a:rPr>
              <a:t>def</a:t>
            </a:r>
            <a:r>
              <a:rPr sz="700" b="1" spc="70" dirty="0">
                <a:solidFill>
                  <a:srgbClr val="FF0059"/>
                </a:solidFill>
                <a:latin typeface="Times New Roman"/>
                <a:cs typeface="Times New Roman"/>
              </a:rPr>
              <a:t> </a:t>
            </a:r>
            <a:r>
              <a:rPr sz="700" spc="40" dirty="0">
                <a:latin typeface="Times New Roman"/>
                <a:cs typeface="Times New Roman"/>
              </a:rPr>
              <a:t>sleeping(name):</a:t>
            </a:r>
            <a:endParaRPr sz="700" dirty="0">
              <a:latin typeface="Times New Roman"/>
              <a:cs typeface="Times New Roman"/>
            </a:endParaRPr>
          </a:p>
        </p:txBody>
      </p:sp>
      <p:sp>
        <p:nvSpPr>
          <p:cNvPr id="6" name="object 6"/>
          <p:cNvSpPr txBox="1"/>
          <p:nvPr/>
        </p:nvSpPr>
        <p:spPr>
          <a:xfrm>
            <a:off x="195465" y="1086666"/>
            <a:ext cx="101600" cy="754380"/>
          </a:xfrm>
          <a:prstGeom prst="rect">
            <a:avLst/>
          </a:prstGeom>
        </p:spPr>
        <p:txBody>
          <a:bodyPr vert="horz" wrap="square" lIns="0" tIns="27305" rIns="0" bIns="0" rtlCol="0">
            <a:spAutoFit/>
          </a:bodyPr>
          <a:lstStyle/>
          <a:p>
            <a:pPr marL="50165">
              <a:lnSpc>
                <a:spcPct val="100000"/>
              </a:lnSpc>
              <a:spcBef>
                <a:spcPts val="215"/>
              </a:spcBef>
            </a:pPr>
            <a:r>
              <a:rPr sz="500" spc="45" dirty="0">
                <a:latin typeface="Times New Roman"/>
                <a:cs typeface="Times New Roman"/>
              </a:rPr>
              <a:t>7</a:t>
            </a:r>
            <a:endParaRPr sz="500">
              <a:latin typeface="Times New Roman"/>
              <a:cs typeface="Times New Roman"/>
            </a:endParaRPr>
          </a:p>
          <a:p>
            <a:pPr marL="50165">
              <a:lnSpc>
                <a:spcPct val="100000"/>
              </a:lnSpc>
              <a:spcBef>
                <a:spcPts val="120"/>
              </a:spcBef>
            </a:pPr>
            <a:r>
              <a:rPr sz="500" spc="45" dirty="0">
                <a:latin typeface="Times New Roman"/>
                <a:cs typeface="Times New Roman"/>
              </a:rPr>
              <a:t>8</a:t>
            </a:r>
            <a:endParaRPr sz="500">
              <a:latin typeface="Times New Roman"/>
              <a:cs typeface="Times New Roman"/>
            </a:endParaRPr>
          </a:p>
          <a:p>
            <a:pPr marL="50165">
              <a:lnSpc>
                <a:spcPct val="100000"/>
              </a:lnSpc>
              <a:spcBef>
                <a:spcPts val="114"/>
              </a:spcBef>
            </a:pPr>
            <a:r>
              <a:rPr sz="500" spc="45" dirty="0">
                <a:latin typeface="Times New Roman"/>
                <a:cs typeface="Times New Roman"/>
              </a:rPr>
              <a:t>9</a:t>
            </a:r>
            <a:endParaRPr sz="500">
              <a:latin typeface="Times New Roman"/>
              <a:cs typeface="Times New Roman"/>
            </a:endParaRPr>
          </a:p>
          <a:p>
            <a:pPr marL="12700">
              <a:lnSpc>
                <a:spcPct val="100000"/>
              </a:lnSpc>
              <a:spcBef>
                <a:spcPts val="120"/>
              </a:spcBef>
            </a:pPr>
            <a:r>
              <a:rPr sz="500" spc="-25" dirty="0">
                <a:latin typeface="Times New Roman"/>
                <a:cs typeface="Times New Roman"/>
              </a:rPr>
              <a:t>10</a:t>
            </a:r>
            <a:endParaRPr sz="500">
              <a:latin typeface="Times New Roman"/>
              <a:cs typeface="Times New Roman"/>
            </a:endParaRPr>
          </a:p>
          <a:p>
            <a:pPr marL="12700">
              <a:lnSpc>
                <a:spcPct val="100000"/>
              </a:lnSpc>
              <a:spcBef>
                <a:spcPts val="114"/>
              </a:spcBef>
            </a:pPr>
            <a:r>
              <a:rPr sz="500" spc="-25" dirty="0">
                <a:latin typeface="Times New Roman"/>
                <a:cs typeface="Times New Roman"/>
              </a:rPr>
              <a:t>11</a:t>
            </a:r>
            <a:endParaRPr sz="500">
              <a:latin typeface="Times New Roman"/>
              <a:cs typeface="Times New Roman"/>
            </a:endParaRPr>
          </a:p>
          <a:p>
            <a:pPr marL="12700">
              <a:lnSpc>
                <a:spcPct val="100000"/>
              </a:lnSpc>
              <a:spcBef>
                <a:spcPts val="120"/>
              </a:spcBef>
            </a:pPr>
            <a:r>
              <a:rPr sz="500" spc="-25" dirty="0">
                <a:latin typeface="Times New Roman"/>
                <a:cs typeface="Times New Roman"/>
              </a:rPr>
              <a:t>12</a:t>
            </a:r>
            <a:endParaRPr sz="500">
              <a:latin typeface="Times New Roman"/>
              <a:cs typeface="Times New Roman"/>
            </a:endParaRPr>
          </a:p>
          <a:p>
            <a:pPr marL="12700">
              <a:lnSpc>
                <a:spcPct val="100000"/>
              </a:lnSpc>
              <a:spcBef>
                <a:spcPts val="114"/>
              </a:spcBef>
            </a:pPr>
            <a:r>
              <a:rPr sz="500" spc="-25" dirty="0">
                <a:latin typeface="Times New Roman"/>
                <a:cs typeface="Times New Roman"/>
              </a:rPr>
              <a:t>13</a:t>
            </a:r>
            <a:endParaRPr sz="500">
              <a:latin typeface="Times New Roman"/>
              <a:cs typeface="Times New Roman"/>
            </a:endParaRPr>
          </a:p>
          <a:p>
            <a:pPr marL="12700">
              <a:lnSpc>
                <a:spcPct val="100000"/>
              </a:lnSpc>
              <a:spcBef>
                <a:spcPts val="114"/>
              </a:spcBef>
            </a:pPr>
            <a:r>
              <a:rPr sz="500" spc="-25" dirty="0">
                <a:latin typeface="Times New Roman"/>
                <a:cs typeface="Times New Roman"/>
              </a:rPr>
              <a:t>14</a:t>
            </a:r>
            <a:endParaRPr sz="500">
              <a:latin typeface="Times New Roman"/>
              <a:cs typeface="Times New Roman"/>
            </a:endParaRPr>
          </a:p>
        </p:txBody>
      </p:sp>
      <p:sp>
        <p:nvSpPr>
          <p:cNvPr id="7" name="object 7"/>
          <p:cNvSpPr txBox="1"/>
          <p:nvPr/>
        </p:nvSpPr>
        <p:spPr>
          <a:xfrm>
            <a:off x="516839" y="1076543"/>
            <a:ext cx="4022090" cy="769620"/>
          </a:xfrm>
          <a:prstGeom prst="rect">
            <a:avLst/>
          </a:prstGeom>
        </p:spPr>
        <p:txBody>
          <a:bodyPr vert="horz" wrap="square" lIns="0" tIns="12065" rIns="0" bIns="0" rtlCol="0">
            <a:spAutoFit/>
          </a:bodyPr>
          <a:lstStyle/>
          <a:p>
            <a:pPr marL="12700">
              <a:lnSpc>
                <a:spcPts val="780"/>
              </a:lnSpc>
              <a:spcBef>
                <a:spcPts val="95"/>
              </a:spcBef>
            </a:pPr>
            <a:r>
              <a:rPr sz="700" b="1" spc="60" dirty="0">
                <a:solidFill>
                  <a:srgbClr val="FF0059"/>
                </a:solidFill>
                <a:latin typeface="Times New Roman"/>
                <a:cs typeface="Times New Roman"/>
              </a:rPr>
              <a:t>global </a:t>
            </a:r>
            <a:r>
              <a:rPr sz="700" spc="-10" dirty="0">
                <a:latin typeface="Times New Roman"/>
                <a:cs typeface="Times New Roman"/>
              </a:rPr>
              <a:t>shared_x</a:t>
            </a:r>
            <a:endParaRPr sz="700">
              <a:latin typeface="Times New Roman"/>
              <a:cs typeface="Times New Roman"/>
            </a:endParaRPr>
          </a:p>
          <a:p>
            <a:pPr marL="15240">
              <a:lnSpc>
                <a:spcPts val="715"/>
              </a:lnSpc>
            </a:pPr>
            <a:r>
              <a:rPr sz="700" spc="220" dirty="0">
                <a:latin typeface="Times New Roman"/>
                <a:cs typeface="Times New Roman"/>
              </a:rPr>
              <a:t>t</a:t>
            </a:r>
            <a:r>
              <a:rPr sz="700" spc="195" dirty="0">
                <a:latin typeface="Times New Roman"/>
                <a:cs typeface="Times New Roman"/>
              </a:rPr>
              <a:t> </a:t>
            </a:r>
            <a:r>
              <a:rPr sz="700" dirty="0">
                <a:latin typeface="Times New Roman"/>
                <a:cs typeface="Times New Roman"/>
              </a:rPr>
              <a:t>=</a:t>
            </a:r>
            <a:r>
              <a:rPr sz="700" spc="165" dirty="0">
                <a:latin typeface="Times New Roman"/>
                <a:cs typeface="Times New Roman"/>
              </a:rPr>
              <a:t> </a:t>
            </a:r>
            <a:r>
              <a:rPr sz="700" dirty="0">
                <a:latin typeface="Times New Roman"/>
                <a:cs typeface="Times New Roman"/>
              </a:rPr>
              <a:t>gmtime();</a:t>
            </a:r>
            <a:r>
              <a:rPr sz="700" spc="180" dirty="0">
                <a:latin typeface="Times New Roman"/>
                <a:cs typeface="Times New Roman"/>
              </a:rPr>
              <a:t> </a:t>
            </a:r>
            <a:r>
              <a:rPr sz="700" spc="140" dirty="0">
                <a:latin typeface="Times New Roman"/>
                <a:cs typeface="Times New Roman"/>
              </a:rPr>
              <a:t>s</a:t>
            </a:r>
            <a:r>
              <a:rPr sz="700" spc="200" dirty="0">
                <a:latin typeface="Times New Roman"/>
                <a:cs typeface="Times New Roman"/>
              </a:rPr>
              <a:t> </a:t>
            </a:r>
            <a:r>
              <a:rPr sz="700" dirty="0">
                <a:latin typeface="Times New Roman"/>
                <a:cs typeface="Times New Roman"/>
              </a:rPr>
              <a:t>=</a:t>
            </a:r>
            <a:r>
              <a:rPr sz="700" spc="165" dirty="0">
                <a:latin typeface="Times New Roman"/>
                <a:cs typeface="Times New Roman"/>
              </a:rPr>
              <a:t> </a:t>
            </a:r>
            <a:r>
              <a:rPr sz="700" spc="60" dirty="0">
                <a:latin typeface="Times New Roman"/>
                <a:cs typeface="Times New Roman"/>
              </a:rPr>
              <a:t>randint(1,20)</a:t>
            </a:r>
            <a:endParaRPr sz="700">
              <a:latin typeface="Times New Roman"/>
              <a:cs typeface="Times New Roman"/>
            </a:endParaRPr>
          </a:p>
          <a:p>
            <a:pPr marL="13335">
              <a:lnSpc>
                <a:spcPts val="715"/>
              </a:lnSpc>
            </a:pPr>
            <a:r>
              <a:rPr sz="700" spc="130" dirty="0">
                <a:latin typeface="Times New Roman"/>
                <a:cs typeface="Times New Roman"/>
              </a:rPr>
              <a:t>txt </a:t>
            </a:r>
            <a:r>
              <a:rPr sz="700" dirty="0">
                <a:latin typeface="Times New Roman"/>
                <a:cs typeface="Times New Roman"/>
              </a:rPr>
              <a:t>=</a:t>
            </a:r>
            <a:r>
              <a:rPr sz="700" spc="135" dirty="0">
                <a:latin typeface="Times New Roman"/>
                <a:cs typeface="Times New Roman"/>
              </a:rPr>
              <a:t> </a:t>
            </a:r>
            <a:r>
              <a:rPr sz="700" b="1" spc="55" dirty="0">
                <a:solidFill>
                  <a:srgbClr val="FF0059"/>
                </a:solidFill>
                <a:latin typeface="Times New Roman"/>
                <a:cs typeface="Times New Roman"/>
              </a:rPr>
              <a:t>str</a:t>
            </a:r>
            <a:r>
              <a:rPr sz="700" spc="55" dirty="0">
                <a:latin typeface="Times New Roman"/>
                <a:cs typeface="Times New Roman"/>
              </a:rPr>
              <a:t>(t.tm_min)+</a:t>
            </a:r>
            <a:r>
              <a:rPr sz="700" spc="55" dirty="0">
                <a:solidFill>
                  <a:srgbClr val="C80000"/>
                </a:solidFill>
                <a:latin typeface="Times New Roman"/>
                <a:cs typeface="Times New Roman"/>
              </a:rPr>
              <a:t>’:’</a:t>
            </a:r>
            <a:r>
              <a:rPr sz="700" spc="55" dirty="0">
                <a:latin typeface="Times New Roman"/>
                <a:cs typeface="Times New Roman"/>
              </a:rPr>
              <a:t>+</a:t>
            </a:r>
            <a:r>
              <a:rPr sz="700" b="1" spc="55" dirty="0">
                <a:solidFill>
                  <a:srgbClr val="FF0059"/>
                </a:solidFill>
                <a:latin typeface="Times New Roman"/>
                <a:cs typeface="Times New Roman"/>
              </a:rPr>
              <a:t>str</a:t>
            </a:r>
            <a:r>
              <a:rPr sz="700" spc="55" dirty="0">
                <a:latin typeface="Times New Roman"/>
                <a:cs typeface="Times New Roman"/>
              </a:rPr>
              <a:t>(t.tm_sec)+</a:t>
            </a:r>
            <a:r>
              <a:rPr sz="700" spc="55" dirty="0">
                <a:solidFill>
                  <a:srgbClr val="C80000"/>
                </a:solidFill>
                <a:latin typeface="Times New Roman"/>
                <a:cs typeface="Times New Roman"/>
              </a:rPr>
              <a:t>’</a:t>
            </a:r>
            <a:r>
              <a:rPr sz="700" spc="150" dirty="0">
                <a:solidFill>
                  <a:srgbClr val="C80000"/>
                </a:solidFill>
                <a:latin typeface="Times New Roman"/>
                <a:cs typeface="Times New Roman"/>
              </a:rPr>
              <a:t> </a:t>
            </a:r>
            <a:r>
              <a:rPr sz="700" dirty="0">
                <a:solidFill>
                  <a:srgbClr val="C80000"/>
                </a:solidFill>
                <a:latin typeface="Times New Roman"/>
                <a:cs typeface="Times New Roman"/>
              </a:rPr>
              <a:t>’</a:t>
            </a:r>
            <a:r>
              <a:rPr sz="700" dirty="0">
                <a:latin typeface="Times New Roman"/>
                <a:cs typeface="Times New Roman"/>
              </a:rPr>
              <a:t>+name+</a:t>
            </a:r>
            <a:r>
              <a:rPr sz="700" dirty="0">
                <a:solidFill>
                  <a:srgbClr val="C80000"/>
                </a:solidFill>
                <a:latin typeface="Times New Roman"/>
                <a:cs typeface="Times New Roman"/>
              </a:rPr>
              <a:t>’</a:t>
            </a:r>
            <a:r>
              <a:rPr sz="700" spc="150" dirty="0">
                <a:solidFill>
                  <a:srgbClr val="C80000"/>
                </a:solidFill>
                <a:latin typeface="Times New Roman"/>
                <a:cs typeface="Times New Roman"/>
              </a:rPr>
              <a:t> </a:t>
            </a:r>
            <a:r>
              <a:rPr sz="700" spc="155" dirty="0">
                <a:solidFill>
                  <a:srgbClr val="C80000"/>
                </a:solidFill>
                <a:latin typeface="Times New Roman"/>
                <a:cs typeface="Times New Roman"/>
              </a:rPr>
              <a:t>is</a:t>
            </a:r>
            <a:r>
              <a:rPr sz="700" spc="110" dirty="0">
                <a:solidFill>
                  <a:srgbClr val="C80000"/>
                </a:solidFill>
                <a:latin typeface="Times New Roman"/>
                <a:cs typeface="Times New Roman"/>
              </a:rPr>
              <a:t> </a:t>
            </a:r>
            <a:r>
              <a:rPr sz="700" dirty="0">
                <a:solidFill>
                  <a:srgbClr val="C80000"/>
                </a:solidFill>
                <a:latin typeface="Times New Roman"/>
                <a:cs typeface="Times New Roman"/>
              </a:rPr>
              <a:t>going</a:t>
            </a:r>
            <a:r>
              <a:rPr sz="700" spc="110" dirty="0">
                <a:solidFill>
                  <a:srgbClr val="C80000"/>
                </a:solidFill>
                <a:latin typeface="Times New Roman"/>
                <a:cs typeface="Times New Roman"/>
              </a:rPr>
              <a:t> </a:t>
            </a:r>
            <a:r>
              <a:rPr sz="700" spc="120" dirty="0">
                <a:solidFill>
                  <a:srgbClr val="C80000"/>
                </a:solidFill>
                <a:latin typeface="Times New Roman"/>
                <a:cs typeface="Times New Roman"/>
              </a:rPr>
              <a:t>to</a:t>
            </a:r>
            <a:r>
              <a:rPr sz="700" spc="110" dirty="0">
                <a:solidFill>
                  <a:srgbClr val="C80000"/>
                </a:solidFill>
                <a:latin typeface="Times New Roman"/>
                <a:cs typeface="Times New Roman"/>
              </a:rPr>
              <a:t> </a:t>
            </a:r>
            <a:r>
              <a:rPr sz="700" spc="80" dirty="0">
                <a:solidFill>
                  <a:srgbClr val="C80000"/>
                </a:solidFill>
                <a:latin typeface="Times New Roman"/>
                <a:cs typeface="Times New Roman"/>
              </a:rPr>
              <a:t>sleep</a:t>
            </a:r>
            <a:r>
              <a:rPr sz="700" spc="105" dirty="0">
                <a:solidFill>
                  <a:srgbClr val="C80000"/>
                </a:solidFill>
                <a:latin typeface="Times New Roman"/>
                <a:cs typeface="Times New Roman"/>
              </a:rPr>
              <a:t> for</a:t>
            </a:r>
            <a:r>
              <a:rPr sz="700" spc="114" dirty="0">
                <a:solidFill>
                  <a:srgbClr val="C80000"/>
                </a:solidFill>
                <a:latin typeface="Times New Roman"/>
                <a:cs typeface="Times New Roman"/>
              </a:rPr>
              <a:t> </a:t>
            </a:r>
            <a:r>
              <a:rPr sz="700" spc="70" dirty="0">
                <a:solidFill>
                  <a:srgbClr val="C80000"/>
                </a:solidFill>
                <a:latin typeface="Times New Roman"/>
                <a:cs typeface="Times New Roman"/>
              </a:rPr>
              <a:t>’</a:t>
            </a:r>
            <a:r>
              <a:rPr sz="700" spc="70" dirty="0">
                <a:latin typeface="Times New Roman"/>
                <a:cs typeface="Times New Roman"/>
              </a:rPr>
              <a:t>+</a:t>
            </a:r>
            <a:r>
              <a:rPr sz="700" b="1" spc="70" dirty="0">
                <a:solidFill>
                  <a:srgbClr val="FF0059"/>
                </a:solidFill>
                <a:latin typeface="Times New Roman"/>
                <a:cs typeface="Times New Roman"/>
              </a:rPr>
              <a:t>str</a:t>
            </a:r>
            <a:r>
              <a:rPr sz="700" spc="70" dirty="0">
                <a:latin typeface="Times New Roman"/>
                <a:cs typeface="Times New Roman"/>
              </a:rPr>
              <a:t>(s)+</a:t>
            </a:r>
            <a:r>
              <a:rPr sz="700" spc="70" dirty="0">
                <a:solidFill>
                  <a:srgbClr val="C80000"/>
                </a:solidFill>
                <a:latin typeface="Times New Roman"/>
                <a:cs typeface="Times New Roman"/>
              </a:rPr>
              <a:t>’</a:t>
            </a:r>
            <a:r>
              <a:rPr sz="700" spc="130" dirty="0">
                <a:solidFill>
                  <a:srgbClr val="C80000"/>
                </a:solidFill>
                <a:latin typeface="Times New Roman"/>
                <a:cs typeface="Times New Roman"/>
              </a:rPr>
              <a:t> </a:t>
            </a:r>
            <a:r>
              <a:rPr sz="700" spc="35" dirty="0">
                <a:solidFill>
                  <a:srgbClr val="C80000"/>
                </a:solidFill>
                <a:latin typeface="Times New Roman"/>
                <a:cs typeface="Times New Roman"/>
              </a:rPr>
              <a:t>seconds’</a:t>
            </a:r>
            <a:endParaRPr sz="700">
              <a:latin typeface="Times New Roman"/>
              <a:cs typeface="Times New Roman"/>
            </a:endParaRPr>
          </a:p>
          <a:p>
            <a:pPr marL="12700" marR="3545840">
              <a:lnSpc>
                <a:spcPts val="720"/>
              </a:lnSpc>
              <a:spcBef>
                <a:spcPts val="65"/>
              </a:spcBef>
            </a:pPr>
            <a:r>
              <a:rPr sz="700" b="1" spc="70" dirty="0">
                <a:solidFill>
                  <a:srgbClr val="FF0059"/>
                </a:solidFill>
                <a:latin typeface="Times New Roman"/>
                <a:cs typeface="Times New Roman"/>
              </a:rPr>
              <a:t>print</a:t>
            </a:r>
            <a:r>
              <a:rPr sz="700" spc="70" dirty="0">
                <a:latin typeface="Times New Roman"/>
                <a:cs typeface="Times New Roman"/>
              </a:rPr>
              <a:t>(txt) </a:t>
            </a:r>
            <a:r>
              <a:rPr sz="700" spc="75" dirty="0">
                <a:latin typeface="Times New Roman"/>
                <a:cs typeface="Times New Roman"/>
              </a:rPr>
              <a:t>sleep(s)</a:t>
            </a:r>
            <a:endParaRPr sz="700">
              <a:latin typeface="Times New Roman"/>
              <a:cs typeface="Times New Roman"/>
            </a:endParaRPr>
          </a:p>
          <a:p>
            <a:pPr marL="15240">
              <a:lnSpc>
                <a:spcPts val="650"/>
              </a:lnSpc>
            </a:pPr>
            <a:r>
              <a:rPr sz="700" spc="220" dirty="0">
                <a:latin typeface="Times New Roman"/>
                <a:cs typeface="Times New Roman"/>
              </a:rPr>
              <a:t>t</a:t>
            </a:r>
            <a:r>
              <a:rPr sz="700" spc="280" dirty="0">
                <a:latin typeface="Times New Roman"/>
                <a:cs typeface="Times New Roman"/>
              </a:rPr>
              <a:t> </a:t>
            </a:r>
            <a:r>
              <a:rPr sz="700" dirty="0">
                <a:latin typeface="Times New Roman"/>
                <a:cs typeface="Times New Roman"/>
              </a:rPr>
              <a:t>=</a:t>
            </a:r>
            <a:r>
              <a:rPr sz="700" spc="245" dirty="0">
                <a:latin typeface="Times New Roman"/>
                <a:cs typeface="Times New Roman"/>
              </a:rPr>
              <a:t> </a:t>
            </a:r>
            <a:r>
              <a:rPr sz="700" dirty="0">
                <a:latin typeface="Times New Roman"/>
                <a:cs typeface="Times New Roman"/>
              </a:rPr>
              <a:t>gmtime();</a:t>
            </a:r>
            <a:r>
              <a:rPr sz="700" spc="204" dirty="0">
                <a:latin typeface="Times New Roman"/>
                <a:cs typeface="Times New Roman"/>
              </a:rPr>
              <a:t> </a:t>
            </a:r>
            <a:r>
              <a:rPr sz="700" dirty="0">
                <a:latin typeface="Times New Roman"/>
                <a:cs typeface="Times New Roman"/>
              </a:rPr>
              <a:t>shared_x</a:t>
            </a:r>
            <a:r>
              <a:rPr sz="700" spc="245" dirty="0">
                <a:latin typeface="Times New Roman"/>
                <a:cs typeface="Times New Roman"/>
              </a:rPr>
              <a:t> </a:t>
            </a:r>
            <a:r>
              <a:rPr sz="700" dirty="0">
                <a:latin typeface="Times New Roman"/>
                <a:cs typeface="Times New Roman"/>
              </a:rPr>
              <a:t>=</a:t>
            </a:r>
            <a:r>
              <a:rPr sz="700" spc="240" dirty="0">
                <a:latin typeface="Times New Roman"/>
                <a:cs typeface="Times New Roman"/>
              </a:rPr>
              <a:t> </a:t>
            </a:r>
            <a:r>
              <a:rPr sz="700" dirty="0">
                <a:latin typeface="Times New Roman"/>
                <a:cs typeface="Times New Roman"/>
              </a:rPr>
              <a:t>shared_x</a:t>
            </a:r>
            <a:r>
              <a:rPr sz="700" spc="245" dirty="0">
                <a:latin typeface="Times New Roman"/>
                <a:cs typeface="Times New Roman"/>
              </a:rPr>
              <a:t> </a:t>
            </a:r>
            <a:r>
              <a:rPr sz="700" dirty="0">
                <a:latin typeface="Times New Roman"/>
                <a:cs typeface="Times New Roman"/>
              </a:rPr>
              <a:t>+</a:t>
            </a:r>
            <a:r>
              <a:rPr sz="700" spc="280" dirty="0">
                <a:latin typeface="Times New Roman"/>
                <a:cs typeface="Times New Roman"/>
              </a:rPr>
              <a:t> </a:t>
            </a:r>
            <a:r>
              <a:rPr sz="700" spc="5" dirty="0">
                <a:latin typeface="Times New Roman"/>
                <a:cs typeface="Times New Roman"/>
              </a:rPr>
              <a:t>1</a:t>
            </a:r>
            <a:endParaRPr sz="700">
              <a:latin typeface="Times New Roman"/>
              <a:cs typeface="Times New Roman"/>
            </a:endParaRPr>
          </a:p>
          <a:p>
            <a:pPr marL="13335">
              <a:lnSpc>
                <a:spcPts val="715"/>
              </a:lnSpc>
            </a:pPr>
            <a:r>
              <a:rPr sz="700" spc="130" dirty="0">
                <a:latin typeface="Times New Roman"/>
                <a:cs typeface="Times New Roman"/>
              </a:rPr>
              <a:t>txt</a:t>
            </a:r>
            <a:r>
              <a:rPr sz="700" spc="105" dirty="0">
                <a:latin typeface="Times New Roman"/>
                <a:cs typeface="Times New Roman"/>
              </a:rPr>
              <a:t> </a:t>
            </a:r>
            <a:r>
              <a:rPr sz="700" dirty="0">
                <a:latin typeface="Times New Roman"/>
                <a:cs typeface="Times New Roman"/>
              </a:rPr>
              <a:t>=</a:t>
            </a:r>
            <a:r>
              <a:rPr sz="700" spc="105" dirty="0">
                <a:latin typeface="Times New Roman"/>
                <a:cs typeface="Times New Roman"/>
              </a:rPr>
              <a:t> </a:t>
            </a:r>
            <a:r>
              <a:rPr sz="700" b="1" spc="55" dirty="0">
                <a:solidFill>
                  <a:srgbClr val="FF0059"/>
                </a:solidFill>
                <a:latin typeface="Times New Roman"/>
                <a:cs typeface="Times New Roman"/>
              </a:rPr>
              <a:t>str</a:t>
            </a:r>
            <a:r>
              <a:rPr sz="700" spc="55" dirty="0">
                <a:latin typeface="Times New Roman"/>
                <a:cs typeface="Times New Roman"/>
              </a:rPr>
              <a:t>(t.tm_min)+</a:t>
            </a:r>
            <a:r>
              <a:rPr sz="700" spc="55" dirty="0">
                <a:solidFill>
                  <a:srgbClr val="C80000"/>
                </a:solidFill>
                <a:latin typeface="Times New Roman"/>
                <a:cs typeface="Times New Roman"/>
              </a:rPr>
              <a:t>’:’</a:t>
            </a:r>
            <a:r>
              <a:rPr sz="700" spc="55" dirty="0">
                <a:latin typeface="Times New Roman"/>
                <a:cs typeface="Times New Roman"/>
              </a:rPr>
              <a:t>+</a:t>
            </a:r>
            <a:r>
              <a:rPr sz="700" b="1" spc="55" dirty="0">
                <a:solidFill>
                  <a:srgbClr val="FF0059"/>
                </a:solidFill>
                <a:latin typeface="Times New Roman"/>
                <a:cs typeface="Times New Roman"/>
              </a:rPr>
              <a:t>str</a:t>
            </a:r>
            <a:r>
              <a:rPr sz="700" spc="55" dirty="0">
                <a:latin typeface="Times New Roman"/>
                <a:cs typeface="Times New Roman"/>
              </a:rPr>
              <a:t>(t.tm_sec)+</a:t>
            </a:r>
            <a:r>
              <a:rPr sz="700" spc="55" dirty="0">
                <a:solidFill>
                  <a:srgbClr val="C80000"/>
                </a:solidFill>
                <a:latin typeface="Times New Roman"/>
                <a:cs typeface="Times New Roman"/>
              </a:rPr>
              <a:t>’</a:t>
            </a:r>
            <a:r>
              <a:rPr sz="700" spc="125" dirty="0">
                <a:solidFill>
                  <a:srgbClr val="C80000"/>
                </a:solidFill>
                <a:latin typeface="Times New Roman"/>
                <a:cs typeface="Times New Roman"/>
              </a:rPr>
              <a:t> </a:t>
            </a:r>
            <a:r>
              <a:rPr sz="700" dirty="0">
                <a:solidFill>
                  <a:srgbClr val="C80000"/>
                </a:solidFill>
                <a:latin typeface="Times New Roman"/>
                <a:cs typeface="Times New Roman"/>
              </a:rPr>
              <a:t>’</a:t>
            </a:r>
            <a:r>
              <a:rPr sz="700" dirty="0">
                <a:latin typeface="Times New Roman"/>
                <a:cs typeface="Times New Roman"/>
              </a:rPr>
              <a:t>+name+</a:t>
            </a:r>
            <a:r>
              <a:rPr sz="700" dirty="0">
                <a:solidFill>
                  <a:srgbClr val="C80000"/>
                </a:solidFill>
                <a:latin typeface="Times New Roman"/>
                <a:cs typeface="Times New Roman"/>
              </a:rPr>
              <a:t>’</a:t>
            </a:r>
            <a:r>
              <a:rPr sz="700" spc="120" dirty="0">
                <a:solidFill>
                  <a:srgbClr val="C80000"/>
                </a:solidFill>
                <a:latin typeface="Times New Roman"/>
                <a:cs typeface="Times New Roman"/>
              </a:rPr>
              <a:t> </a:t>
            </a:r>
            <a:r>
              <a:rPr sz="700" spc="65" dirty="0">
                <a:solidFill>
                  <a:srgbClr val="C80000"/>
                </a:solidFill>
                <a:latin typeface="Times New Roman"/>
                <a:cs typeface="Times New Roman"/>
              </a:rPr>
              <a:t>has</a:t>
            </a:r>
            <a:r>
              <a:rPr sz="700" spc="80" dirty="0">
                <a:solidFill>
                  <a:srgbClr val="C80000"/>
                </a:solidFill>
                <a:latin typeface="Times New Roman"/>
                <a:cs typeface="Times New Roman"/>
              </a:rPr>
              <a:t> </a:t>
            </a:r>
            <a:r>
              <a:rPr sz="700" dirty="0">
                <a:solidFill>
                  <a:srgbClr val="C80000"/>
                </a:solidFill>
                <a:latin typeface="Times New Roman"/>
                <a:cs typeface="Times New Roman"/>
              </a:rPr>
              <a:t>woken</a:t>
            </a:r>
            <a:r>
              <a:rPr sz="700" spc="100" dirty="0">
                <a:solidFill>
                  <a:srgbClr val="C80000"/>
                </a:solidFill>
                <a:latin typeface="Times New Roman"/>
                <a:cs typeface="Times New Roman"/>
              </a:rPr>
              <a:t> </a:t>
            </a:r>
            <a:r>
              <a:rPr sz="700" spc="75" dirty="0">
                <a:solidFill>
                  <a:srgbClr val="C80000"/>
                </a:solidFill>
                <a:latin typeface="Times New Roman"/>
                <a:cs typeface="Times New Roman"/>
              </a:rPr>
              <a:t>up,</a:t>
            </a:r>
            <a:r>
              <a:rPr sz="700" spc="100" dirty="0">
                <a:solidFill>
                  <a:srgbClr val="C80000"/>
                </a:solidFill>
                <a:latin typeface="Times New Roman"/>
                <a:cs typeface="Times New Roman"/>
              </a:rPr>
              <a:t> </a:t>
            </a:r>
            <a:r>
              <a:rPr sz="700" spc="65" dirty="0">
                <a:solidFill>
                  <a:srgbClr val="C80000"/>
                </a:solidFill>
                <a:latin typeface="Times New Roman"/>
                <a:cs typeface="Times New Roman"/>
              </a:rPr>
              <a:t>seeing </a:t>
            </a:r>
            <a:r>
              <a:rPr sz="700" spc="60" dirty="0">
                <a:solidFill>
                  <a:srgbClr val="C80000"/>
                </a:solidFill>
                <a:latin typeface="Times New Roman"/>
                <a:cs typeface="Times New Roman"/>
              </a:rPr>
              <a:t>shared</a:t>
            </a:r>
            <a:r>
              <a:rPr sz="700" spc="100" dirty="0">
                <a:solidFill>
                  <a:srgbClr val="C80000"/>
                </a:solidFill>
                <a:latin typeface="Times New Roman"/>
                <a:cs typeface="Times New Roman"/>
              </a:rPr>
              <a:t> </a:t>
            </a:r>
            <a:r>
              <a:rPr sz="700" spc="65" dirty="0">
                <a:solidFill>
                  <a:srgbClr val="C80000"/>
                </a:solidFill>
                <a:latin typeface="Times New Roman"/>
                <a:cs typeface="Times New Roman"/>
              </a:rPr>
              <a:t>x</a:t>
            </a:r>
            <a:r>
              <a:rPr sz="700" spc="100" dirty="0">
                <a:solidFill>
                  <a:srgbClr val="C80000"/>
                </a:solidFill>
                <a:latin typeface="Times New Roman"/>
                <a:cs typeface="Times New Roman"/>
              </a:rPr>
              <a:t> </a:t>
            </a:r>
            <a:r>
              <a:rPr sz="700" spc="55" dirty="0">
                <a:solidFill>
                  <a:srgbClr val="C80000"/>
                </a:solidFill>
                <a:latin typeface="Times New Roman"/>
                <a:cs typeface="Times New Roman"/>
              </a:rPr>
              <a:t>being</a:t>
            </a:r>
            <a:r>
              <a:rPr sz="700" spc="85" dirty="0">
                <a:solidFill>
                  <a:srgbClr val="C80000"/>
                </a:solidFill>
                <a:latin typeface="Times New Roman"/>
                <a:cs typeface="Times New Roman"/>
              </a:rPr>
              <a:t> </a:t>
            </a:r>
            <a:r>
              <a:rPr sz="700" spc="130" dirty="0">
                <a:solidFill>
                  <a:srgbClr val="C80000"/>
                </a:solidFill>
                <a:latin typeface="Times New Roman"/>
                <a:cs typeface="Times New Roman"/>
              </a:rPr>
              <a:t>’</a:t>
            </a:r>
            <a:endParaRPr sz="700">
              <a:latin typeface="Times New Roman"/>
              <a:cs typeface="Times New Roman"/>
            </a:endParaRPr>
          </a:p>
          <a:p>
            <a:pPr marL="12700">
              <a:lnSpc>
                <a:spcPts val="780"/>
              </a:lnSpc>
            </a:pPr>
            <a:r>
              <a:rPr sz="700" b="1" spc="55" dirty="0">
                <a:solidFill>
                  <a:srgbClr val="FF0059"/>
                </a:solidFill>
                <a:latin typeface="Times New Roman"/>
                <a:cs typeface="Times New Roman"/>
              </a:rPr>
              <a:t>print</a:t>
            </a:r>
            <a:r>
              <a:rPr sz="700" spc="55" dirty="0">
                <a:latin typeface="Times New Roman"/>
                <a:cs typeface="Times New Roman"/>
              </a:rPr>
              <a:t>(txt+</a:t>
            </a:r>
            <a:r>
              <a:rPr sz="700" b="1" spc="55" dirty="0">
                <a:solidFill>
                  <a:srgbClr val="FF0059"/>
                </a:solidFill>
                <a:latin typeface="Times New Roman"/>
                <a:cs typeface="Times New Roman"/>
              </a:rPr>
              <a:t>str</a:t>
            </a:r>
            <a:r>
              <a:rPr sz="700" spc="55" dirty="0">
                <a:latin typeface="Times New Roman"/>
                <a:cs typeface="Times New Roman"/>
              </a:rPr>
              <a:t>(shared_x)</a:t>
            </a:r>
            <a:r>
              <a:rPr sz="700" spc="155" dirty="0">
                <a:latin typeface="Times New Roman"/>
                <a:cs typeface="Times New Roman"/>
              </a:rPr>
              <a:t> </a:t>
            </a:r>
            <a:r>
              <a:rPr sz="700" spc="130" dirty="0">
                <a:latin typeface="Times New Roman"/>
                <a:cs typeface="Times New Roman"/>
              </a:rPr>
              <a:t>)</a:t>
            </a:r>
            <a:endParaRPr sz="700">
              <a:latin typeface="Times New Roman"/>
              <a:cs typeface="Times New Roman"/>
            </a:endParaRPr>
          </a:p>
        </p:txBody>
      </p:sp>
      <p:sp>
        <p:nvSpPr>
          <p:cNvPr id="8" name="object 8"/>
          <p:cNvSpPr txBox="1"/>
          <p:nvPr/>
        </p:nvSpPr>
        <p:spPr>
          <a:xfrm>
            <a:off x="195465" y="1830625"/>
            <a:ext cx="980440" cy="197485"/>
          </a:xfrm>
          <a:prstGeom prst="rect">
            <a:avLst/>
          </a:prstGeom>
        </p:spPr>
        <p:txBody>
          <a:bodyPr vert="horz" wrap="square" lIns="0" tIns="12065" rIns="0" bIns="0" rtlCol="0">
            <a:spAutoFit/>
          </a:bodyPr>
          <a:lstStyle/>
          <a:p>
            <a:pPr marL="12700">
              <a:lnSpc>
                <a:spcPts val="560"/>
              </a:lnSpc>
              <a:spcBef>
                <a:spcPts val="95"/>
              </a:spcBef>
            </a:pPr>
            <a:r>
              <a:rPr sz="500" spc="-25" dirty="0">
                <a:latin typeface="Times New Roman"/>
                <a:cs typeface="Times New Roman"/>
              </a:rPr>
              <a:t>15</a:t>
            </a:r>
            <a:endParaRPr sz="500">
              <a:latin typeface="Times New Roman"/>
              <a:cs typeface="Times New Roman"/>
            </a:endParaRPr>
          </a:p>
          <a:p>
            <a:pPr marL="12700">
              <a:lnSpc>
                <a:spcPts val="800"/>
              </a:lnSpc>
            </a:pPr>
            <a:r>
              <a:rPr sz="500" dirty="0">
                <a:latin typeface="Times New Roman"/>
                <a:cs typeface="Times New Roman"/>
              </a:rPr>
              <a:t>16</a:t>
            </a:r>
            <a:r>
              <a:rPr sz="500" spc="490" dirty="0">
                <a:latin typeface="Times New Roman"/>
                <a:cs typeface="Times New Roman"/>
              </a:rPr>
              <a:t> </a:t>
            </a:r>
            <a:r>
              <a:rPr sz="700" b="1" spc="65" dirty="0">
                <a:solidFill>
                  <a:srgbClr val="FF0059"/>
                </a:solidFill>
                <a:latin typeface="Times New Roman"/>
                <a:cs typeface="Times New Roman"/>
              </a:rPr>
              <a:t>def</a:t>
            </a:r>
            <a:r>
              <a:rPr sz="700" b="1" spc="95" dirty="0">
                <a:solidFill>
                  <a:srgbClr val="FF0059"/>
                </a:solidFill>
                <a:latin typeface="Times New Roman"/>
                <a:cs typeface="Times New Roman"/>
              </a:rPr>
              <a:t> </a:t>
            </a:r>
            <a:r>
              <a:rPr sz="700" spc="40" dirty="0">
                <a:latin typeface="Times New Roman"/>
                <a:cs typeface="Times New Roman"/>
              </a:rPr>
              <a:t>sleeper(name):</a:t>
            </a:r>
            <a:endParaRPr sz="700">
              <a:latin typeface="Times New Roman"/>
              <a:cs typeface="Times New Roman"/>
            </a:endParaRPr>
          </a:p>
        </p:txBody>
      </p:sp>
      <p:sp>
        <p:nvSpPr>
          <p:cNvPr id="9" name="object 9"/>
          <p:cNvSpPr txBox="1"/>
          <p:nvPr/>
        </p:nvSpPr>
        <p:spPr>
          <a:xfrm>
            <a:off x="516458" y="1987514"/>
            <a:ext cx="2917825" cy="769620"/>
          </a:xfrm>
          <a:prstGeom prst="rect">
            <a:avLst/>
          </a:prstGeom>
        </p:spPr>
        <p:txBody>
          <a:bodyPr vert="horz" wrap="square" lIns="0" tIns="12065" rIns="0" bIns="0" rtlCol="0">
            <a:spAutoFit/>
          </a:bodyPr>
          <a:lstStyle/>
          <a:p>
            <a:pPr marL="12700">
              <a:lnSpc>
                <a:spcPts val="780"/>
              </a:lnSpc>
              <a:spcBef>
                <a:spcPts val="95"/>
              </a:spcBef>
            </a:pPr>
            <a:r>
              <a:rPr sz="700" spc="100" dirty="0">
                <a:latin typeface="Times New Roman"/>
                <a:cs typeface="Times New Roman"/>
              </a:rPr>
              <a:t>sleeplist</a:t>
            </a:r>
            <a:r>
              <a:rPr sz="700" spc="105" dirty="0">
                <a:latin typeface="Times New Roman"/>
                <a:cs typeface="Times New Roman"/>
              </a:rPr>
              <a:t> </a:t>
            </a:r>
            <a:r>
              <a:rPr sz="700" dirty="0">
                <a:latin typeface="Times New Roman"/>
                <a:cs typeface="Times New Roman"/>
              </a:rPr>
              <a:t>=</a:t>
            </a:r>
            <a:r>
              <a:rPr sz="700" spc="110" dirty="0">
                <a:latin typeface="Times New Roman"/>
                <a:cs typeface="Times New Roman"/>
              </a:rPr>
              <a:t> </a:t>
            </a:r>
            <a:r>
              <a:rPr sz="700" b="1" spc="120" dirty="0">
                <a:solidFill>
                  <a:srgbClr val="FF0059"/>
                </a:solidFill>
                <a:latin typeface="Times New Roman"/>
                <a:cs typeface="Times New Roman"/>
              </a:rPr>
              <a:t>list</a:t>
            </a:r>
            <a:r>
              <a:rPr sz="700" spc="120" dirty="0">
                <a:latin typeface="Times New Roman"/>
                <a:cs typeface="Times New Roman"/>
              </a:rPr>
              <a:t>()</a:t>
            </a:r>
            <a:endParaRPr sz="700">
              <a:latin typeface="Times New Roman"/>
              <a:cs typeface="Times New Roman"/>
            </a:endParaRPr>
          </a:p>
          <a:p>
            <a:pPr marL="12700">
              <a:lnSpc>
                <a:spcPts val="715"/>
              </a:lnSpc>
            </a:pPr>
            <a:r>
              <a:rPr sz="700" b="1" dirty="0">
                <a:solidFill>
                  <a:srgbClr val="FF0059"/>
                </a:solidFill>
                <a:latin typeface="Times New Roman"/>
                <a:cs typeface="Times New Roman"/>
              </a:rPr>
              <a:t>print</a:t>
            </a:r>
            <a:r>
              <a:rPr sz="700" dirty="0">
                <a:latin typeface="Times New Roman"/>
                <a:cs typeface="Times New Roman"/>
              </a:rPr>
              <a:t>(name,</a:t>
            </a:r>
            <a:r>
              <a:rPr sz="700" spc="190" dirty="0">
                <a:latin typeface="Times New Roman"/>
                <a:cs typeface="Times New Roman"/>
              </a:rPr>
              <a:t> </a:t>
            </a:r>
            <a:r>
              <a:rPr sz="700" spc="80" dirty="0">
                <a:solidFill>
                  <a:srgbClr val="C80000"/>
                </a:solidFill>
                <a:latin typeface="Times New Roman"/>
                <a:cs typeface="Times New Roman"/>
              </a:rPr>
              <a:t>’sees</a:t>
            </a:r>
            <a:r>
              <a:rPr sz="700" spc="150" dirty="0">
                <a:solidFill>
                  <a:srgbClr val="C80000"/>
                </a:solidFill>
                <a:latin typeface="Times New Roman"/>
                <a:cs typeface="Times New Roman"/>
              </a:rPr>
              <a:t> </a:t>
            </a:r>
            <a:r>
              <a:rPr sz="700" spc="60" dirty="0">
                <a:solidFill>
                  <a:srgbClr val="C80000"/>
                </a:solidFill>
                <a:latin typeface="Times New Roman"/>
                <a:cs typeface="Times New Roman"/>
              </a:rPr>
              <a:t>shared</a:t>
            </a:r>
            <a:r>
              <a:rPr sz="700" spc="170" dirty="0">
                <a:solidFill>
                  <a:srgbClr val="C80000"/>
                </a:solidFill>
                <a:latin typeface="Times New Roman"/>
                <a:cs typeface="Times New Roman"/>
              </a:rPr>
              <a:t> </a:t>
            </a:r>
            <a:r>
              <a:rPr sz="700" spc="65" dirty="0">
                <a:solidFill>
                  <a:srgbClr val="C80000"/>
                </a:solidFill>
                <a:latin typeface="Times New Roman"/>
                <a:cs typeface="Times New Roman"/>
              </a:rPr>
              <a:t>x</a:t>
            </a:r>
            <a:r>
              <a:rPr sz="700" spc="180" dirty="0">
                <a:solidFill>
                  <a:srgbClr val="C80000"/>
                </a:solidFill>
                <a:latin typeface="Times New Roman"/>
                <a:cs typeface="Times New Roman"/>
              </a:rPr>
              <a:t> </a:t>
            </a:r>
            <a:r>
              <a:rPr sz="700" spc="75" dirty="0">
                <a:solidFill>
                  <a:srgbClr val="C80000"/>
                </a:solidFill>
                <a:latin typeface="Times New Roman"/>
                <a:cs typeface="Times New Roman"/>
              </a:rPr>
              <a:t>being’</a:t>
            </a:r>
            <a:r>
              <a:rPr sz="700" spc="75" dirty="0">
                <a:latin typeface="Times New Roman"/>
                <a:cs typeface="Times New Roman"/>
              </a:rPr>
              <a:t>,</a:t>
            </a:r>
            <a:r>
              <a:rPr sz="700" spc="190" dirty="0">
                <a:latin typeface="Times New Roman"/>
                <a:cs typeface="Times New Roman"/>
              </a:rPr>
              <a:t> </a:t>
            </a:r>
            <a:r>
              <a:rPr sz="700" spc="-10" dirty="0">
                <a:latin typeface="Times New Roman"/>
                <a:cs typeface="Times New Roman"/>
              </a:rPr>
              <a:t>shared_x)</a:t>
            </a:r>
            <a:endParaRPr sz="700">
              <a:latin typeface="Times New Roman"/>
              <a:cs typeface="Times New Roman"/>
            </a:endParaRPr>
          </a:p>
          <a:p>
            <a:pPr marL="13970">
              <a:lnSpc>
                <a:spcPts val="715"/>
              </a:lnSpc>
            </a:pPr>
            <a:r>
              <a:rPr sz="700" b="1" spc="80" dirty="0">
                <a:solidFill>
                  <a:srgbClr val="FF0059"/>
                </a:solidFill>
                <a:latin typeface="Times New Roman"/>
                <a:cs typeface="Times New Roman"/>
              </a:rPr>
              <a:t>for</a:t>
            </a:r>
            <a:r>
              <a:rPr sz="700" b="1" spc="85" dirty="0">
                <a:solidFill>
                  <a:srgbClr val="FF0059"/>
                </a:solidFill>
                <a:latin typeface="Times New Roman"/>
                <a:cs typeface="Times New Roman"/>
              </a:rPr>
              <a:t> </a:t>
            </a:r>
            <a:r>
              <a:rPr sz="700" spc="220" dirty="0">
                <a:latin typeface="Times New Roman"/>
                <a:cs typeface="Times New Roman"/>
              </a:rPr>
              <a:t>i</a:t>
            </a:r>
            <a:r>
              <a:rPr sz="700" spc="95" dirty="0">
                <a:latin typeface="Times New Roman"/>
                <a:cs typeface="Times New Roman"/>
              </a:rPr>
              <a:t> </a:t>
            </a:r>
            <a:r>
              <a:rPr sz="700" b="1" spc="100" dirty="0">
                <a:solidFill>
                  <a:srgbClr val="FF0059"/>
                </a:solidFill>
                <a:latin typeface="Times New Roman"/>
                <a:cs typeface="Times New Roman"/>
              </a:rPr>
              <a:t>in</a:t>
            </a:r>
            <a:r>
              <a:rPr sz="700" b="1" spc="70" dirty="0">
                <a:solidFill>
                  <a:srgbClr val="FF0059"/>
                </a:solidFill>
                <a:latin typeface="Times New Roman"/>
                <a:cs typeface="Times New Roman"/>
              </a:rPr>
              <a:t> </a:t>
            </a:r>
            <a:r>
              <a:rPr sz="700" b="1" spc="45" dirty="0">
                <a:solidFill>
                  <a:srgbClr val="FF0059"/>
                </a:solidFill>
                <a:latin typeface="Times New Roman"/>
                <a:cs typeface="Times New Roman"/>
              </a:rPr>
              <a:t>range</a:t>
            </a:r>
            <a:r>
              <a:rPr sz="700" spc="45" dirty="0">
                <a:latin typeface="Times New Roman"/>
                <a:cs typeface="Times New Roman"/>
              </a:rPr>
              <a:t>(3):</a:t>
            </a:r>
            <a:endParaRPr sz="700">
              <a:latin typeface="Times New Roman"/>
              <a:cs typeface="Times New Roman"/>
            </a:endParaRPr>
          </a:p>
          <a:p>
            <a:pPr marL="189230" marR="5080" indent="-635">
              <a:lnSpc>
                <a:spcPts val="720"/>
              </a:lnSpc>
              <a:spcBef>
                <a:spcPts val="65"/>
              </a:spcBef>
            </a:pPr>
            <a:r>
              <a:rPr sz="700" spc="60" dirty="0">
                <a:latin typeface="Times New Roman"/>
                <a:cs typeface="Times New Roman"/>
              </a:rPr>
              <a:t>subsleeper</a:t>
            </a:r>
            <a:r>
              <a:rPr sz="700" spc="160" dirty="0">
                <a:latin typeface="Times New Roman"/>
                <a:cs typeface="Times New Roman"/>
              </a:rPr>
              <a:t> </a:t>
            </a:r>
            <a:r>
              <a:rPr sz="700" dirty="0">
                <a:latin typeface="Times New Roman"/>
                <a:cs typeface="Times New Roman"/>
              </a:rPr>
              <a:t>=</a:t>
            </a:r>
            <a:r>
              <a:rPr sz="700" spc="165" dirty="0">
                <a:latin typeface="Times New Roman"/>
                <a:cs typeface="Times New Roman"/>
              </a:rPr>
              <a:t> </a:t>
            </a:r>
            <a:r>
              <a:rPr sz="700" spc="55" dirty="0">
                <a:latin typeface="Times New Roman"/>
                <a:cs typeface="Times New Roman"/>
              </a:rPr>
              <a:t>Thread(target=sleeping,</a:t>
            </a:r>
            <a:r>
              <a:rPr sz="700" spc="170" dirty="0">
                <a:latin typeface="Times New Roman"/>
                <a:cs typeface="Times New Roman"/>
              </a:rPr>
              <a:t> </a:t>
            </a:r>
            <a:r>
              <a:rPr sz="700" dirty="0">
                <a:latin typeface="Times New Roman"/>
                <a:cs typeface="Times New Roman"/>
              </a:rPr>
              <a:t>args=(name+</a:t>
            </a:r>
            <a:r>
              <a:rPr sz="700" dirty="0">
                <a:solidFill>
                  <a:srgbClr val="C80000"/>
                </a:solidFill>
                <a:latin typeface="Times New Roman"/>
                <a:cs typeface="Times New Roman"/>
              </a:rPr>
              <a:t>’</a:t>
            </a:r>
            <a:r>
              <a:rPr sz="700" spc="195" dirty="0">
                <a:solidFill>
                  <a:srgbClr val="C80000"/>
                </a:solidFill>
                <a:latin typeface="Times New Roman"/>
                <a:cs typeface="Times New Roman"/>
              </a:rPr>
              <a:t> </a:t>
            </a:r>
            <a:r>
              <a:rPr sz="700" spc="90" dirty="0">
                <a:solidFill>
                  <a:srgbClr val="C80000"/>
                </a:solidFill>
                <a:latin typeface="Times New Roman"/>
                <a:cs typeface="Times New Roman"/>
              </a:rPr>
              <a:t>’</a:t>
            </a:r>
            <a:r>
              <a:rPr sz="700" spc="90" dirty="0">
                <a:latin typeface="Times New Roman"/>
                <a:cs typeface="Times New Roman"/>
              </a:rPr>
              <a:t>+</a:t>
            </a:r>
            <a:r>
              <a:rPr sz="700" b="1" spc="90" dirty="0">
                <a:solidFill>
                  <a:srgbClr val="FF0059"/>
                </a:solidFill>
                <a:latin typeface="Times New Roman"/>
                <a:cs typeface="Times New Roman"/>
              </a:rPr>
              <a:t>str</a:t>
            </a:r>
            <a:r>
              <a:rPr sz="700" spc="90" dirty="0">
                <a:latin typeface="Times New Roman"/>
                <a:cs typeface="Times New Roman"/>
              </a:rPr>
              <a:t>(i),)) </a:t>
            </a:r>
            <a:r>
              <a:rPr sz="700" spc="55" dirty="0">
                <a:latin typeface="Times New Roman"/>
                <a:cs typeface="Times New Roman"/>
              </a:rPr>
              <a:t>sleeplist.append(subsleeper)</a:t>
            </a:r>
            <a:endParaRPr sz="700">
              <a:latin typeface="Times New Roman"/>
              <a:cs typeface="Times New Roman"/>
            </a:endParaRPr>
          </a:p>
          <a:p>
            <a:pPr marL="13970">
              <a:lnSpc>
                <a:spcPts val="780"/>
              </a:lnSpc>
              <a:spcBef>
                <a:spcPts val="585"/>
              </a:spcBef>
            </a:pPr>
            <a:r>
              <a:rPr sz="700" b="1" spc="80" dirty="0">
                <a:solidFill>
                  <a:srgbClr val="FF0059"/>
                </a:solidFill>
                <a:latin typeface="Times New Roman"/>
                <a:cs typeface="Times New Roman"/>
              </a:rPr>
              <a:t>for</a:t>
            </a:r>
            <a:r>
              <a:rPr sz="700" b="1" spc="90" dirty="0">
                <a:solidFill>
                  <a:srgbClr val="FF0059"/>
                </a:solidFill>
                <a:latin typeface="Times New Roman"/>
                <a:cs typeface="Times New Roman"/>
              </a:rPr>
              <a:t> </a:t>
            </a:r>
            <a:r>
              <a:rPr sz="700" spc="140" dirty="0">
                <a:latin typeface="Times New Roman"/>
                <a:cs typeface="Times New Roman"/>
              </a:rPr>
              <a:t>s</a:t>
            </a:r>
            <a:r>
              <a:rPr sz="700" spc="100" dirty="0">
                <a:latin typeface="Times New Roman"/>
                <a:cs typeface="Times New Roman"/>
              </a:rPr>
              <a:t> </a:t>
            </a:r>
            <a:r>
              <a:rPr sz="700" b="1" spc="100" dirty="0">
                <a:solidFill>
                  <a:srgbClr val="FF0059"/>
                </a:solidFill>
                <a:latin typeface="Times New Roman"/>
                <a:cs typeface="Times New Roman"/>
              </a:rPr>
              <a:t>in</a:t>
            </a:r>
            <a:r>
              <a:rPr sz="700" b="1" spc="70" dirty="0">
                <a:solidFill>
                  <a:srgbClr val="FF0059"/>
                </a:solidFill>
                <a:latin typeface="Times New Roman"/>
                <a:cs typeface="Times New Roman"/>
              </a:rPr>
              <a:t> </a:t>
            </a:r>
            <a:r>
              <a:rPr sz="700" spc="105" dirty="0">
                <a:latin typeface="Times New Roman"/>
                <a:cs typeface="Times New Roman"/>
              </a:rPr>
              <a:t>sleeplist:</a:t>
            </a:r>
            <a:r>
              <a:rPr sz="700" spc="110" dirty="0">
                <a:latin typeface="Times New Roman"/>
                <a:cs typeface="Times New Roman"/>
              </a:rPr>
              <a:t> </a:t>
            </a:r>
            <a:r>
              <a:rPr sz="700" spc="120" dirty="0">
                <a:latin typeface="Times New Roman"/>
                <a:cs typeface="Times New Roman"/>
              </a:rPr>
              <a:t>s.start();</a:t>
            </a:r>
            <a:r>
              <a:rPr sz="700" spc="75" dirty="0">
                <a:latin typeface="Times New Roman"/>
                <a:cs typeface="Times New Roman"/>
              </a:rPr>
              <a:t> </a:t>
            </a:r>
            <a:r>
              <a:rPr sz="700" b="1" spc="80" dirty="0">
                <a:solidFill>
                  <a:srgbClr val="FF0059"/>
                </a:solidFill>
                <a:latin typeface="Times New Roman"/>
                <a:cs typeface="Times New Roman"/>
              </a:rPr>
              <a:t>for</a:t>
            </a:r>
            <a:r>
              <a:rPr sz="700" b="1" spc="95" dirty="0">
                <a:solidFill>
                  <a:srgbClr val="FF0059"/>
                </a:solidFill>
                <a:latin typeface="Times New Roman"/>
                <a:cs typeface="Times New Roman"/>
              </a:rPr>
              <a:t> </a:t>
            </a:r>
            <a:r>
              <a:rPr sz="700" spc="140" dirty="0">
                <a:latin typeface="Times New Roman"/>
                <a:cs typeface="Times New Roman"/>
              </a:rPr>
              <a:t>s</a:t>
            </a:r>
            <a:r>
              <a:rPr sz="700" spc="100" dirty="0">
                <a:latin typeface="Times New Roman"/>
                <a:cs typeface="Times New Roman"/>
              </a:rPr>
              <a:t> </a:t>
            </a:r>
            <a:r>
              <a:rPr sz="700" b="1" spc="100" dirty="0">
                <a:solidFill>
                  <a:srgbClr val="FF0059"/>
                </a:solidFill>
                <a:latin typeface="Times New Roman"/>
                <a:cs typeface="Times New Roman"/>
              </a:rPr>
              <a:t>in</a:t>
            </a:r>
            <a:r>
              <a:rPr sz="700" b="1" spc="65" dirty="0">
                <a:solidFill>
                  <a:srgbClr val="FF0059"/>
                </a:solidFill>
                <a:latin typeface="Times New Roman"/>
                <a:cs typeface="Times New Roman"/>
              </a:rPr>
              <a:t> </a:t>
            </a:r>
            <a:r>
              <a:rPr sz="700" spc="105" dirty="0">
                <a:latin typeface="Times New Roman"/>
                <a:cs typeface="Times New Roman"/>
              </a:rPr>
              <a:t>sleeplist:</a:t>
            </a:r>
            <a:r>
              <a:rPr sz="700" spc="110" dirty="0">
                <a:latin typeface="Times New Roman"/>
                <a:cs typeface="Times New Roman"/>
              </a:rPr>
              <a:t> </a:t>
            </a:r>
            <a:r>
              <a:rPr sz="700" spc="90" dirty="0">
                <a:latin typeface="Times New Roman"/>
                <a:cs typeface="Times New Roman"/>
              </a:rPr>
              <a:t>s.join()</a:t>
            </a:r>
            <a:endParaRPr sz="700">
              <a:latin typeface="Times New Roman"/>
              <a:cs typeface="Times New Roman"/>
            </a:endParaRPr>
          </a:p>
          <a:p>
            <a:pPr marL="12700">
              <a:lnSpc>
                <a:spcPts val="780"/>
              </a:lnSpc>
            </a:pPr>
            <a:r>
              <a:rPr sz="700" b="1" dirty="0">
                <a:solidFill>
                  <a:srgbClr val="FF0059"/>
                </a:solidFill>
                <a:latin typeface="Times New Roman"/>
                <a:cs typeface="Times New Roman"/>
              </a:rPr>
              <a:t>print</a:t>
            </a:r>
            <a:r>
              <a:rPr sz="700" dirty="0">
                <a:latin typeface="Times New Roman"/>
                <a:cs typeface="Times New Roman"/>
              </a:rPr>
              <a:t>(name,</a:t>
            </a:r>
            <a:r>
              <a:rPr sz="700" spc="190" dirty="0">
                <a:latin typeface="Times New Roman"/>
                <a:cs typeface="Times New Roman"/>
              </a:rPr>
              <a:t> </a:t>
            </a:r>
            <a:r>
              <a:rPr sz="700" spc="80" dirty="0">
                <a:solidFill>
                  <a:srgbClr val="C80000"/>
                </a:solidFill>
                <a:latin typeface="Times New Roman"/>
                <a:cs typeface="Times New Roman"/>
              </a:rPr>
              <a:t>’sees</a:t>
            </a:r>
            <a:r>
              <a:rPr sz="700" spc="150" dirty="0">
                <a:solidFill>
                  <a:srgbClr val="C80000"/>
                </a:solidFill>
                <a:latin typeface="Times New Roman"/>
                <a:cs typeface="Times New Roman"/>
              </a:rPr>
              <a:t> </a:t>
            </a:r>
            <a:r>
              <a:rPr sz="700" spc="60" dirty="0">
                <a:solidFill>
                  <a:srgbClr val="C80000"/>
                </a:solidFill>
                <a:latin typeface="Times New Roman"/>
                <a:cs typeface="Times New Roman"/>
              </a:rPr>
              <a:t>shared</a:t>
            </a:r>
            <a:r>
              <a:rPr sz="700" spc="170" dirty="0">
                <a:solidFill>
                  <a:srgbClr val="C80000"/>
                </a:solidFill>
                <a:latin typeface="Times New Roman"/>
                <a:cs typeface="Times New Roman"/>
              </a:rPr>
              <a:t> </a:t>
            </a:r>
            <a:r>
              <a:rPr sz="700" spc="65" dirty="0">
                <a:solidFill>
                  <a:srgbClr val="C80000"/>
                </a:solidFill>
                <a:latin typeface="Times New Roman"/>
                <a:cs typeface="Times New Roman"/>
              </a:rPr>
              <a:t>x</a:t>
            </a:r>
            <a:r>
              <a:rPr sz="700" spc="180" dirty="0">
                <a:solidFill>
                  <a:srgbClr val="C80000"/>
                </a:solidFill>
                <a:latin typeface="Times New Roman"/>
                <a:cs typeface="Times New Roman"/>
              </a:rPr>
              <a:t> </a:t>
            </a:r>
            <a:r>
              <a:rPr sz="700" spc="75" dirty="0">
                <a:solidFill>
                  <a:srgbClr val="C80000"/>
                </a:solidFill>
                <a:latin typeface="Times New Roman"/>
                <a:cs typeface="Times New Roman"/>
              </a:rPr>
              <a:t>being’</a:t>
            </a:r>
            <a:r>
              <a:rPr sz="700" spc="75" dirty="0">
                <a:latin typeface="Times New Roman"/>
                <a:cs typeface="Times New Roman"/>
              </a:rPr>
              <a:t>,</a:t>
            </a:r>
            <a:r>
              <a:rPr sz="700" spc="190" dirty="0">
                <a:latin typeface="Times New Roman"/>
                <a:cs typeface="Times New Roman"/>
              </a:rPr>
              <a:t> </a:t>
            </a:r>
            <a:r>
              <a:rPr sz="700" spc="-10" dirty="0">
                <a:latin typeface="Times New Roman"/>
                <a:cs typeface="Times New Roman"/>
              </a:rPr>
              <a:t>shared_x)</a:t>
            </a:r>
            <a:endParaRPr sz="700">
              <a:latin typeface="Times New Roman"/>
              <a:cs typeface="Times New Roman"/>
            </a:endParaRPr>
          </a:p>
        </p:txBody>
      </p:sp>
      <p:sp>
        <p:nvSpPr>
          <p:cNvPr id="10" name="object 10"/>
          <p:cNvSpPr txBox="1"/>
          <p:nvPr/>
        </p:nvSpPr>
        <p:spPr>
          <a:xfrm>
            <a:off x="195465" y="1997637"/>
            <a:ext cx="101600" cy="845819"/>
          </a:xfrm>
          <a:prstGeom prst="rect">
            <a:avLst/>
          </a:prstGeom>
        </p:spPr>
        <p:txBody>
          <a:bodyPr vert="horz" wrap="square" lIns="0" tIns="27305" rIns="0" bIns="0" rtlCol="0">
            <a:spAutoFit/>
          </a:bodyPr>
          <a:lstStyle/>
          <a:p>
            <a:pPr marL="12700">
              <a:lnSpc>
                <a:spcPct val="100000"/>
              </a:lnSpc>
              <a:spcBef>
                <a:spcPts val="215"/>
              </a:spcBef>
            </a:pPr>
            <a:r>
              <a:rPr sz="500" spc="-25" dirty="0">
                <a:latin typeface="Times New Roman"/>
                <a:cs typeface="Times New Roman"/>
              </a:rPr>
              <a:t>17</a:t>
            </a:r>
            <a:endParaRPr sz="500">
              <a:latin typeface="Times New Roman"/>
              <a:cs typeface="Times New Roman"/>
            </a:endParaRPr>
          </a:p>
          <a:p>
            <a:pPr marL="12700">
              <a:lnSpc>
                <a:spcPct val="100000"/>
              </a:lnSpc>
              <a:spcBef>
                <a:spcPts val="120"/>
              </a:spcBef>
            </a:pPr>
            <a:r>
              <a:rPr sz="500" spc="-25" dirty="0">
                <a:latin typeface="Times New Roman"/>
                <a:cs typeface="Times New Roman"/>
              </a:rPr>
              <a:t>18</a:t>
            </a:r>
            <a:endParaRPr sz="500">
              <a:latin typeface="Times New Roman"/>
              <a:cs typeface="Times New Roman"/>
            </a:endParaRPr>
          </a:p>
          <a:p>
            <a:pPr marL="12700">
              <a:lnSpc>
                <a:spcPct val="100000"/>
              </a:lnSpc>
              <a:spcBef>
                <a:spcPts val="114"/>
              </a:spcBef>
            </a:pPr>
            <a:r>
              <a:rPr sz="500" spc="-25" dirty="0">
                <a:latin typeface="Times New Roman"/>
                <a:cs typeface="Times New Roman"/>
              </a:rPr>
              <a:t>19</a:t>
            </a:r>
            <a:endParaRPr sz="500">
              <a:latin typeface="Times New Roman"/>
              <a:cs typeface="Times New Roman"/>
            </a:endParaRPr>
          </a:p>
          <a:p>
            <a:pPr marL="12700">
              <a:lnSpc>
                <a:spcPct val="100000"/>
              </a:lnSpc>
              <a:spcBef>
                <a:spcPts val="120"/>
              </a:spcBef>
            </a:pPr>
            <a:r>
              <a:rPr sz="500" spc="-25" dirty="0">
                <a:latin typeface="Times New Roman"/>
                <a:cs typeface="Times New Roman"/>
              </a:rPr>
              <a:t>20</a:t>
            </a:r>
            <a:endParaRPr sz="500">
              <a:latin typeface="Times New Roman"/>
              <a:cs typeface="Times New Roman"/>
            </a:endParaRPr>
          </a:p>
          <a:p>
            <a:pPr marL="12700">
              <a:lnSpc>
                <a:spcPct val="100000"/>
              </a:lnSpc>
              <a:spcBef>
                <a:spcPts val="114"/>
              </a:spcBef>
            </a:pPr>
            <a:r>
              <a:rPr sz="500" spc="-25" dirty="0">
                <a:latin typeface="Times New Roman"/>
                <a:cs typeface="Times New Roman"/>
              </a:rPr>
              <a:t>21</a:t>
            </a:r>
            <a:endParaRPr sz="500">
              <a:latin typeface="Times New Roman"/>
              <a:cs typeface="Times New Roman"/>
            </a:endParaRPr>
          </a:p>
          <a:p>
            <a:pPr marL="12700">
              <a:lnSpc>
                <a:spcPct val="100000"/>
              </a:lnSpc>
              <a:spcBef>
                <a:spcPts val="120"/>
              </a:spcBef>
            </a:pPr>
            <a:r>
              <a:rPr sz="500" spc="-25" dirty="0">
                <a:latin typeface="Times New Roman"/>
                <a:cs typeface="Times New Roman"/>
              </a:rPr>
              <a:t>22</a:t>
            </a:r>
            <a:endParaRPr sz="500">
              <a:latin typeface="Times New Roman"/>
              <a:cs typeface="Times New Roman"/>
            </a:endParaRPr>
          </a:p>
          <a:p>
            <a:pPr marL="12700">
              <a:lnSpc>
                <a:spcPct val="100000"/>
              </a:lnSpc>
              <a:spcBef>
                <a:spcPts val="114"/>
              </a:spcBef>
            </a:pPr>
            <a:r>
              <a:rPr sz="500" spc="-25" dirty="0">
                <a:latin typeface="Times New Roman"/>
                <a:cs typeface="Times New Roman"/>
              </a:rPr>
              <a:t>23</a:t>
            </a:r>
            <a:endParaRPr sz="500">
              <a:latin typeface="Times New Roman"/>
              <a:cs typeface="Times New Roman"/>
            </a:endParaRPr>
          </a:p>
          <a:p>
            <a:pPr marL="12700">
              <a:lnSpc>
                <a:spcPct val="100000"/>
              </a:lnSpc>
              <a:spcBef>
                <a:spcPts val="114"/>
              </a:spcBef>
            </a:pPr>
            <a:r>
              <a:rPr sz="500" spc="-25" dirty="0">
                <a:latin typeface="Times New Roman"/>
                <a:cs typeface="Times New Roman"/>
              </a:rPr>
              <a:t>24</a:t>
            </a:r>
            <a:endParaRPr sz="500">
              <a:latin typeface="Times New Roman"/>
              <a:cs typeface="Times New Roman"/>
            </a:endParaRPr>
          </a:p>
          <a:p>
            <a:pPr marL="12700">
              <a:lnSpc>
                <a:spcPct val="100000"/>
              </a:lnSpc>
              <a:spcBef>
                <a:spcPts val="120"/>
              </a:spcBef>
            </a:pPr>
            <a:r>
              <a:rPr sz="500" spc="-25" dirty="0">
                <a:latin typeface="Times New Roman"/>
                <a:cs typeface="Times New Roman"/>
              </a:rPr>
              <a:t>25</a:t>
            </a:r>
            <a:endParaRPr sz="500">
              <a:latin typeface="Times New Roman"/>
              <a:cs typeface="Times New Roman"/>
            </a:endParaRPr>
          </a:p>
        </p:txBody>
      </p:sp>
      <p:sp>
        <p:nvSpPr>
          <p:cNvPr id="11" name="object 11"/>
          <p:cNvSpPr txBox="1"/>
          <p:nvPr/>
        </p:nvSpPr>
        <p:spPr>
          <a:xfrm>
            <a:off x="195465" y="2807401"/>
            <a:ext cx="2219960" cy="496570"/>
          </a:xfrm>
          <a:prstGeom prst="rect">
            <a:avLst/>
          </a:prstGeom>
        </p:spPr>
        <p:txBody>
          <a:bodyPr vert="horz" wrap="square" lIns="0" tIns="12065" rIns="0" bIns="0" rtlCol="0">
            <a:spAutoFit/>
          </a:bodyPr>
          <a:lstStyle/>
          <a:p>
            <a:pPr marL="12700">
              <a:lnSpc>
                <a:spcPts val="780"/>
              </a:lnSpc>
              <a:spcBef>
                <a:spcPts val="95"/>
              </a:spcBef>
            </a:pPr>
            <a:r>
              <a:rPr sz="500" dirty="0">
                <a:latin typeface="Times New Roman"/>
                <a:cs typeface="Times New Roman"/>
              </a:rPr>
              <a:t>26</a:t>
            </a:r>
            <a:r>
              <a:rPr sz="500" spc="420" dirty="0">
                <a:latin typeface="Times New Roman"/>
                <a:cs typeface="Times New Roman"/>
              </a:rPr>
              <a:t> </a:t>
            </a:r>
            <a:r>
              <a:rPr sz="700" b="1" spc="175" dirty="0">
                <a:solidFill>
                  <a:srgbClr val="FF0059"/>
                </a:solidFill>
                <a:latin typeface="Times New Roman"/>
                <a:cs typeface="Times New Roman"/>
              </a:rPr>
              <a:t>if</a:t>
            </a:r>
            <a:r>
              <a:rPr sz="700" b="1" spc="65" dirty="0">
                <a:solidFill>
                  <a:srgbClr val="FF0059"/>
                </a:solidFill>
                <a:latin typeface="Times New Roman"/>
                <a:cs typeface="Times New Roman"/>
              </a:rPr>
              <a:t> </a:t>
            </a:r>
            <a:r>
              <a:rPr sz="700" u="sng" spc="175" dirty="0">
                <a:uFill>
                  <a:solidFill>
                    <a:srgbClr val="000000"/>
                  </a:solidFill>
                </a:uFill>
                <a:latin typeface="Times New Roman"/>
                <a:cs typeface="Times New Roman"/>
              </a:rPr>
              <a:t>  </a:t>
            </a:r>
            <a:r>
              <a:rPr sz="700" dirty="0">
                <a:latin typeface="Times New Roman"/>
                <a:cs typeface="Times New Roman"/>
              </a:rPr>
              <a:t>name</a:t>
            </a:r>
            <a:r>
              <a:rPr sz="700" u="sng" spc="280" dirty="0">
                <a:uFill>
                  <a:solidFill>
                    <a:srgbClr val="000000"/>
                  </a:solidFill>
                </a:uFill>
                <a:latin typeface="Times New Roman"/>
                <a:cs typeface="Times New Roman"/>
              </a:rPr>
              <a:t>  </a:t>
            </a:r>
            <a:r>
              <a:rPr sz="700" spc="-80" dirty="0">
                <a:latin typeface="Times New Roman"/>
                <a:cs typeface="Times New Roman"/>
              </a:rPr>
              <a:t> </a:t>
            </a:r>
            <a:r>
              <a:rPr sz="700" dirty="0">
                <a:latin typeface="Times New Roman"/>
                <a:cs typeface="Times New Roman"/>
              </a:rPr>
              <a:t>==</a:t>
            </a:r>
            <a:r>
              <a:rPr sz="700" spc="80" dirty="0">
                <a:latin typeface="Times New Roman"/>
                <a:cs typeface="Times New Roman"/>
              </a:rPr>
              <a:t> </a:t>
            </a:r>
            <a:r>
              <a:rPr sz="700" spc="90" dirty="0">
                <a:solidFill>
                  <a:srgbClr val="C80000"/>
                </a:solidFill>
                <a:latin typeface="Times New Roman"/>
                <a:cs typeface="Times New Roman"/>
              </a:rPr>
              <a:t>’</a:t>
            </a:r>
            <a:r>
              <a:rPr sz="700" u="sng" spc="175" dirty="0">
                <a:solidFill>
                  <a:srgbClr val="C80000"/>
                </a:solidFill>
                <a:uFill>
                  <a:solidFill>
                    <a:srgbClr val="C70000"/>
                  </a:solidFill>
                </a:uFill>
                <a:latin typeface="Times New Roman"/>
                <a:cs typeface="Times New Roman"/>
              </a:rPr>
              <a:t>  </a:t>
            </a:r>
            <a:r>
              <a:rPr sz="700" dirty="0">
                <a:solidFill>
                  <a:srgbClr val="C80000"/>
                </a:solidFill>
                <a:latin typeface="Times New Roman"/>
                <a:cs typeface="Times New Roman"/>
              </a:rPr>
              <a:t>main</a:t>
            </a:r>
            <a:r>
              <a:rPr sz="700" u="sng" spc="484" dirty="0">
                <a:solidFill>
                  <a:srgbClr val="C80000"/>
                </a:solidFill>
                <a:uFill>
                  <a:solidFill>
                    <a:srgbClr val="C70000"/>
                  </a:solidFill>
                </a:uFill>
                <a:latin typeface="Times New Roman"/>
                <a:cs typeface="Times New Roman"/>
              </a:rPr>
              <a:t> </a:t>
            </a:r>
            <a:r>
              <a:rPr sz="700" spc="145" dirty="0">
                <a:solidFill>
                  <a:srgbClr val="C80000"/>
                </a:solidFill>
                <a:latin typeface="Times New Roman"/>
                <a:cs typeface="Times New Roman"/>
              </a:rPr>
              <a:t>’</a:t>
            </a:r>
            <a:r>
              <a:rPr sz="700" spc="145" dirty="0">
                <a:latin typeface="Times New Roman"/>
                <a:cs typeface="Times New Roman"/>
              </a:rPr>
              <a:t>:</a:t>
            </a:r>
            <a:endParaRPr sz="700">
              <a:latin typeface="Times New Roman"/>
              <a:cs typeface="Times New Roman"/>
            </a:endParaRPr>
          </a:p>
          <a:p>
            <a:pPr marL="12700">
              <a:lnSpc>
                <a:spcPts val="715"/>
              </a:lnSpc>
              <a:tabLst>
                <a:tab pos="336550" algn="l"/>
              </a:tabLst>
            </a:pPr>
            <a:r>
              <a:rPr sz="500" spc="-25" dirty="0">
                <a:latin typeface="Times New Roman"/>
                <a:cs typeface="Times New Roman"/>
              </a:rPr>
              <a:t>27</a:t>
            </a:r>
            <a:r>
              <a:rPr sz="500" dirty="0">
                <a:latin typeface="Times New Roman"/>
                <a:cs typeface="Times New Roman"/>
              </a:rPr>
              <a:t>	</a:t>
            </a:r>
            <a:r>
              <a:rPr sz="700" spc="65" dirty="0">
                <a:latin typeface="Times New Roman"/>
                <a:cs typeface="Times New Roman"/>
              </a:rPr>
              <a:t>p</a:t>
            </a:r>
            <a:r>
              <a:rPr sz="700" spc="114" dirty="0">
                <a:latin typeface="Times New Roman"/>
                <a:cs typeface="Times New Roman"/>
              </a:rPr>
              <a:t> </a:t>
            </a:r>
            <a:r>
              <a:rPr sz="700" dirty="0">
                <a:latin typeface="Times New Roman"/>
                <a:cs typeface="Times New Roman"/>
              </a:rPr>
              <a:t>=</a:t>
            </a:r>
            <a:r>
              <a:rPr sz="700" spc="90" dirty="0">
                <a:latin typeface="Times New Roman"/>
                <a:cs typeface="Times New Roman"/>
              </a:rPr>
              <a:t> </a:t>
            </a:r>
            <a:r>
              <a:rPr sz="700" spc="65" dirty="0">
                <a:latin typeface="Times New Roman"/>
                <a:cs typeface="Times New Roman"/>
              </a:rPr>
              <a:t>Process(target=sleeper,</a:t>
            </a:r>
            <a:r>
              <a:rPr sz="700" spc="100" dirty="0">
                <a:latin typeface="Times New Roman"/>
                <a:cs typeface="Times New Roman"/>
              </a:rPr>
              <a:t> </a:t>
            </a:r>
            <a:r>
              <a:rPr sz="700" spc="60" dirty="0">
                <a:latin typeface="Times New Roman"/>
                <a:cs typeface="Times New Roman"/>
              </a:rPr>
              <a:t>args=(</a:t>
            </a:r>
            <a:r>
              <a:rPr sz="700" spc="60" dirty="0">
                <a:solidFill>
                  <a:srgbClr val="C80000"/>
                </a:solidFill>
                <a:latin typeface="Times New Roman"/>
                <a:cs typeface="Times New Roman"/>
              </a:rPr>
              <a:t>’eve’</a:t>
            </a:r>
            <a:r>
              <a:rPr sz="700" spc="60" dirty="0">
                <a:latin typeface="Times New Roman"/>
                <a:cs typeface="Times New Roman"/>
              </a:rPr>
              <a:t>,))</a:t>
            </a:r>
            <a:endParaRPr sz="700">
              <a:latin typeface="Times New Roman"/>
              <a:cs typeface="Times New Roman"/>
            </a:endParaRPr>
          </a:p>
          <a:p>
            <a:pPr marL="12700">
              <a:lnSpc>
                <a:spcPts val="715"/>
              </a:lnSpc>
              <a:tabLst>
                <a:tab pos="336550" algn="l"/>
              </a:tabLst>
            </a:pPr>
            <a:r>
              <a:rPr sz="500" spc="-25" dirty="0">
                <a:latin typeface="Times New Roman"/>
                <a:cs typeface="Times New Roman"/>
              </a:rPr>
              <a:t>28</a:t>
            </a:r>
            <a:r>
              <a:rPr sz="500" dirty="0">
                <a:latin typeface="Times New Roman"/>
                <a:cs typeface="Times New Roman"/>
              </a:rPr>
              <a:t>	</a:t>
            </a:r>
            <a:r>
              <a:rPr sz="700" spc="65" dirty="0">
                <a:latin typeface="Times New Roman"/>
                <a:cs typeface="Times New Roman"/>
              </a:rPr>
              <a:t>q</a:t>
            </a:r>
            <a:r>
              <a:rPr sz="700" spc="114" dirty="0">
                <a:latin typeface="Times New Roman"/>
                <a:cs typeface="Times New Roman"/>
              </a:rPr>
              <a:t> </a:t>
            </a:r>
            <a:r>
              <a:rPr sz="700" dirty="0">
                <a:latin typeface="Times New Roman"/>
                <a:cs typeface="Times New Roman"/>
              </a:rPr>
              <a:t>=</a:t>
            </a:r>
            <a:r>
              <a:rPr sz="700" spc="90" dirty="0">
                <a:latin typeface="Times New Roman"/>
                <a:cs typeface="Times New Roman"/>
              </a:rPr>
              <a:t> </a:t>
            </a:r>
            <a:r>
              <a:rPr sz="700" spc="65" dirty="0">
                <a:latin typeface="Times New Roman"/>
                <a:cs typeface="Times New Roman"/>
              </a:rPr>
              <a:t>Process(target=sleeper,</a:t>
            </a:r>
            <a:r>
              <a:rPr sz="700" spc="100" dirty="0">
                <a:latin typeface="Times New Roman"/>
                <a:cs typeface="Times New Roman"/>
              </a:rPr>
              <a:t> </a:t>
            </a:r>
            <a:r>
              <a:rPr sz="700" spc="55" dirty="0">
                <a:latin typeface="Times New Roman"/>
                <a:cs typeface="Times New Roman"/>
              </a:rPr>
              <a:t>args=(</a:t>
            </a:r>
            <a:r>
              <a:rPr sz="700" spc="55" dirty="0">
                <a:solidFill>
                  <a:srgbClr val="C80000"/>
                </a:solidFill>
                <a:latin typeface="Times New Roman"/>
                <a:cs typeface="Times New Roman"/>
              </a:rPr>
              <a:t>’bob’</a:t>
            </a:r>
            <a:r>
              <a:rPr sz="700" spc="55" dirty="0">
                <a:latin typeface="Times New Roman"/>
                <a:cs typeface="Times New Roman"/>
              </a:rPr>
              <a:t>,))</a:t>
            </a:r>
            <a:endParaRPr sz="700">
              <a:latin typeface="Times New Roman"/>
              <a:cs typeface="Times New Roman"/>
            </a:endParaRPr>
          </a:p>
          <a:p>
            <a:pPr marL="12700">
              <a:lnSpc>
                <a:spcPts val="715"/>
              </a:lnSpc>
              <a:tabLst>
                <a:tab pos="336550" algn="l"/>
              </a:tabLst>
            </a:pPr>
            <a:r>
              <a:rPr sz="500" spc="-25" dirty="0">
                <a:latin typeface="Times New Roman"/>
                <a:cs typeface="Times New Roman"/>
              </a:rPr>
              <a:t>29</a:t>
            </a:r>
            <a:r>
              <a:rPr sz="500" dirty="0">
                <a:latin typeface="Times New Roman"/>
                <a:cs typeface="Times New Roman"/>
              </a:rPr>
              <a:t>	</a:t>
            </a:r>
            <a:r>
              <a:rPr sz="700" spc="114" dirty="0">
                <a:latin typeface="Times New Roman"/>
                <a:cs typeface="Times New Roman"/>
              </a:rPr>
              <a:t>p.start();</a:t>
            </a:r>
            <a:r>
              <a:rPr sz="700" spc="85" dirty="0">
                <a:latin typeface="Times New Roman"/>
                <a:cs typeface="Times New Roman"/>
              </a:rPr>
              <a:t> </a:t>
            </a:r>
            <a:r>
              <a:rPr sz="700" spc="100" dirty="0">
                <a:latin typeface="Times New Roman"/>
                <a:cs typeface="Times New Roman"/>
              </a:rPr>
              <a:t>q.start()</a:t>
            </a:r>
            <a:endParaRPr sz="700">
              <a:latin typeface="Times New Roman"/>
              <a:cs typeface="Times New Roman"/>
            </a:endParaRPr>
          </a:p>
          <a:p>
            <a:pPr marL="12700">
              <a:lnSpc>
                <a:spcPts val="780"/>
              </a:lnSpc>
              <a:tabLst>
                <a:tab pos="336550" algn="l"/>
              </a:tabLst>
            </a:pPr>
            <a:r>
              <a:rPr sz="500" spc="-25" dirty="0">
                <a:latin typeface="Times New Roman"/>
                <a:cs typeface="Times New Roman"/>
              </a:rPr>
              <a:t>30</a:t>
            </a:r>
            <a:r>
              <a:rPr sz="500" dirty="0">
                <a:latin typeface="Times New Roman"/>
                <a:cs typeface="Times New Roman"/>
              </a:rPr>
              <a:t>	</a:t>
            </a:r>
            <a:r>
              <a:rPr sz="700" spc="100" dirty="0">
                <a:latin typeface="Times New Roman"/>
                <a:cs typeface="Times New Roman"/>
              </a:rPr>
              <a:t>p.join(); </a:t>
            </a:r>
            <a:r>
              <a:rPr sz="700" spc="80" dirty="0">
                <a:latin typeface="Times New Roman"/>
                <a:cs typeface="Times New Roman"/>
              </a:rPr>
              <a:t>q.join()</a:t>
            </a:r>
            <a:endParaRPr sz="700">
              <a:latin typeface="Times New Roman"/>
              <a:cs typeface="Times New Roman"/>
            </a:endParaRPr>
          </a:p>
        </p:txBody>
      </p:sp>
      <p:grpSp>
        <p:nvGrpSpPr>
          <p:cNvPr id="12" name="object 12"/>
          <p:cNvGrpSpPr/>
          <p:nvPr/>
        </p:nvGrpSpPr>
        <p:grpSpPr>
          <a:xfrm>
            <a:off x="0" y="3348469"/>
            <a:ext cx="4608195" cy="107950"/>
            <a:chOff x="0" y="3348469"/>
            <a:chExt cx="4608195" cy="107950"/>
          </a:xfrm>
        </p:grpSpPr>
        <p:sp>
          <p:nvSpPr>
            <p:cNvPr id="13" name="object 13"/>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14" name="object 14"/>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5" name="object 15"/>
          <p:cNvSpPr txBox="1"/>
          <p:nvPr/>
        </p:nvSpPr>
        <p:spPr>
          <a:xfrm>
            <a:off x="53467" y="3349927"/>
            <a:ext cx="65532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2" action="ppaction://hlinksldjump"/>
              </a:rPr>
              <a:t>Introduction</a:t>
            </a:r>
            <a:r>
              <a:rPr sz="500" spc="-25" dirty="0">
                <a:latin typeface="Arial"/>
                <a:cs typeface="Arial"/>
                <a:hlinkClick r:id="rId2" action="ppaction://hlinksldjump"/>
              </a:rPr>
              <a:t> </a:t>
            </a:r>
            <a:r>
              <a:rPr sz="500" dirty="0">
                <a:latin typeface="Arial"/>
                <a:cs typeface="Arial"/>
                <a:hlinkClick r:id="rId2" action="ppaction://hlinksldjump"/>
              </a:rPr>
              <a:t>to</a:t>
            </a:r>
            <a:r>
              <a:rPr sz="500" spc="-20" dirty="0">
                <a:latin typeface="Arial"/>
                <a:cs typeface="Arial"/>
                <a:hlinkClick r:id="rId2" action="ppaction://hlinksldjump"/>
              </a:rPr>
              <a:t> </a:t>
            </a:r>
            <a:r>
              <a:rPr sz="500" spc="-10" dirty="0">
                <a:latin typeface="Arial"/>
                <a:cs typeface="Arial"/>
                <a:hlinkClick r:id="rId2" action="ppaction://hlinksldjump"/>
              </a:rPr>
              <a:t>threads</a:t>
            </a:r>
            <a:endParaRPr sz="500">
              <a:latin typeface="Arial"/>
              <a:cs typeface="Arial"/>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sp>
        <p:nvSpPr>
          <p:cNvPr id="5" name="object 5"/>
          <p:cNvSpPr txBox="1"/>
          <p:nvPr/>
        </p:nvSpPr>
        <p:spPr>
          <a:xfrm>
            <a:off x="95300" y="138513"/>
            <a:ext cx="3573779" cy="2973705"/>
          </a:xfrm>
          <a:prstGeom prst="rect">
            <a:avLst/>
          </a:prstGeom>
        </p:spPr>
        <p:txBody>
          <a:bodyPr vert="horz" wrap="square" lIns="0" tIns="71120" rIns="0" bIns="0" rtlCol="0">
            <a:spAutoFit/>
          </a:bodyPr>
          <a:lstStyle/>
          <a:p>
            <a:pPr marL="12700">
              <a:lnSpc>
                <a:spcPct val="100000"/>
              </a:lnSpc>
              <a:spcBef>
                <a:spcPts val="560"/>
              </a:spcBef>
            </a:pPr>
            <a:r>
              <a:rPr lang="en-US" sz="1200" dirty="0" err="1">
                <a:solidFill>
                  <a:srgbClr val="3333B2"/>
                </a:solidFill>
                <a:latin typeface="Arial"/>
                <a:cs typeface="Arial"/>
              </a:rPr>
              <a:t>Ví</a:t>
            </a:r>
            <a:r>
              <a:rPr lang="en-US" sz="1200" dirty="0">
                <a:solidFill>
                  <a:srgbClr val="3333B2"/>
                </a:solidFill>
                <a:latin typeface="Arial"/>
                <a:cs typeface="Arial"/>
              </a:rPr>
              <a:t> </a:t>
            </a:r>
            <a:r>
              <a:rPr lang="en-US" sz="1200" dirty="0" err="1">
                <a:solidFill>
                  <a:srgbClr val="3333B2"/>
                </a:solidFill>
                <a:latin typeface="Arial"/>
                <a:cs typeface="Arial"/>
              </a:rPr>
              <a:t>dụ</a:t>
            </a:r>
            <a:r>
              <a:rPr lang="en-US" sz="1200" dirty="0">
                <a:solidFill>
                  <a:srgbClr val="3333B2"/>
                </a:solidFill>
                <a:latin typeface="Arial"/>
                <a:cs typeface="Arial"/>
              </a:rPr>
              <a:t> </a:t>
            </a:r>
            <a:r>
              <a:rPr lang="en-US" sz="1200" dirty="0" err="1">
                <a:solidFill>
                  <a:srgbClr val="3333B2"/>
                </a:solidFill>
                <a:latin typeface="Arial"/>
                <a:cs typeface="Arial"/>
              </a:rPr>
              <a:t>trong</a:t>
            </a:r>
            <a:r>
              <a:rPr lang="en-US" sz="1200" dirty="0">
                <a:solidFill>
                  <a:srgbClr val="3333B2"/>
                </a:solidFill>
                <a:latin typeface="Arial"/>
                <a:cs typeface="Arial"/>
              </a:rPr>
              <a:t> Python</a:t>
            </a:r>
            <a:endParaRPr sz="1200" dirty="0">
              <a:latin typeface="Arial"/>
              <a:cs typeface="Arial"/>
            </a:endParaRPr>
          </a:p>
          <a:p>
            <a:pPr marL="334010">
              <a:lnSpc>
                <a:spcPct val="100000"/>
              </a:lnSpc>
              <a:spcBef>
                <a:spcPts val="385"/>
              </a:spcBef>
            </a:pPr>
            <a:r>
              <a:rPr sz="1000" spc="65" dirty="0">
                <a:latin typeface="Times New Roman"/>
                <a:cs typeface="Times New Roman"/>
              </a:rPr>
              <a:t>eve</a:t>
            </a:r>
            <a:r>
              <a:rPr sz="1000" spc="190" dirty="0">
                <a:latin typeface="Times New Roman"/>
                <a:cs typeface="Times New Roman"/>
              </a:rPr>
              <a:t> </a:t>
            </a:r>
            <a:r>
              <a:rPr sz="1000" spc="100" dirty="0">
                <a:latin typeface="Times New Roman"/>
                <a:cs typeface="Times New Roman"/>
              </a:rPr>
              <a:t>sees</a:t>
            </a:r>
            <a:r>
              <a:rPr sz="1000" spc="190" dirty="0">
                <a:latin typeface="Times New Roman"/>
                <a:cs typeface="Times New Roman"/>
              </a:rPr>
              <a:t> </a:t>
            </a:r>
            <a:r>
              <a:rPr sz="1000" spc="75" dirty="0">
                <a:latin typeface="Times New Roman"/>
                <a:cs typeface="Times New Roman"/>
              </a:rPr>
              <a:t>shared</a:t>
            </a:r>
            <a:r>
              <a:rPr sz="1000" spc="190" dirty="0">
                <a:latin typeface="Times New Roman"/>
                <a:cs typeface="Times New Roman"/>
              </a:rPr>
              <a:t> </a:t>
            </a:r>
            <a:r>
              <a:rPr sz="1000" spc="95" dirty="0">
                <a:latin typeface="Times New Roman"/>
                <a:cs typeface="Times New Roman"/>
              </a:rPr>
              <a:t>x</a:t>
            </a:r>
            <a:r>
              <a:rPr sz="1000" spc="195" dirty="0">
                <a:latin typeface="Times New Roman"/>
                <a:cs typeface="Times New Roman"/>
              </a:rPr>
              <a:t> </a:t>
            </a:r>
            <a:r>
              <a:rPr sz="1000" spc="70" dirty="0">
                <a:latin typeface="Times New Roman"/>
                <a:cs typeface="Times New Roman"/>
              </a:rPr>
              <a:t>being</a:t>
            </a:r>
            <a:r>
              <a:rPr sz="1000" spc="190" dirty="0">
                <a:latin typeface="Times New Roman"/>
                <a:cs typeface="Times New Roman"/>
              </a:rPr>
              <a:t> </a:t>
            </a:r>
            <a:r>
              <a:rPr sz="1000" spc="-25" dirty="0">
                <a:latin typeface="Times New Roman"/>
                <a:cs typeface="Times New Roman"/>
              </a:rPr>
              <a:t>71</a:t>
            </a:r>
            <a:endParaRPr sz="1000" dirty="0">
              <a:latin typeface="Times New Roman"/>
              <a:cs typeface="Times New Roman"/>
            </a:endParaRPr>
          </a:p>
          <a:p>
            <a:pPr marL="334010" marR="389255">
              <a:lnSpc>
                <a:spcPct val="109600"/>
              </a:lnSpc>
            </a:pPr>
            <a:r>
              <a:rPr sz="1000" spc="55" dirty="0">
                <a:latin typeface="Times New Roman"/>
                <a:cs typeface="Times New Roman"/>
              </a:rPr>
              <a:t>53:21</a:t>
            </a:r>
            <a:r>
              <a:rPr sz="1000" spc="200" dirty="0">
                <a:latin typeface="Times New Roman"/>
                <a:cs typeface="Times New Roman"/>
              </a:rPr>
              <a:t> </a:t>
            </a:r>
            <a:r>
              <a:rPr sz="1000" spc="65" dirty="0">
                <a:latin typeface="Times New Roman"/>
                <a:cs typeface="Times New Roman"/>
              </a:rPr>
              <a:t>eve</a:t>
            </a:r>
            <a:r>
              <a:rPr sz="1000" spc="204" dirty="0">
                <a:latin typeface="Times New Roman"/>
                <a:cs typeface="Times New Roman"/>
              </a:rPr>
              <a:t> </a:t>
            </a:r>
            <a:r>
              <a:rPr sz="1000" spc="95" dirty="0">
                <a:latin typeface="Times New Roman"/>
                <a:cs typeface="Times New Roman"/>
              </a:rPr>
              <a:t>0</a:t>
            </a:r>
            <a:r>
              <a:rPr sz="1000" spc="204" dirty="0">
                <a:latin typeface="Times New Roman"/>
                <a:cs typeface="Times New Roman"/>
              </a:rPr>
              <a:t> </a:t>
            </a:r>
            <a:r>
              <a:rPr sz="1000" spc="210" dirty="0">
                <a:latin typeface="Times New Roman"/>
                <a:cs typeface="Times New Roman"/>
              </a:rPr>
              <a:t>is</a:t>
            </a:r>
            <a:r>
              <a:rPr sz="1000" spc="204" dirty="0">
                <a:latin typeface="Times New Roman"/>
                <a:cs typeface="Times New Roman"/>
              </a:rPr>
              <a:t> </a:t>
            </a:r>
            <a:r>
              <a:rPr sz="1000" spc="55" dirty="0">
                <a:latin typeface="Times New Roman"/>
                <a:cs typeface="Times New Roman"/>
              </a:rPr>
              <a:t>going</a:t>
            </a:r>
            <a:r>
              <a:rPr sz="1000" spc="204" dirty="0">
                <a:latin typeface="Times New Roman"/>
                <a:cs typeface="Times New Roman"/>
              </a:rPr>
              <a:t> </a:t>
            </a:r>
            <a:r>
              <a:rPr sz="1000" spc="155" dirty="0">
                <a:latin typeface="Times New Roman"/>
                <a:cs typeface="Times New Roman"/>
              </a:rPr>
              <a:t>to</a:t>
            </a:r>
            <a:r>
              <a:rPr sz="1000" spc="204" dirty="0">
                <a:latin typeface="Times New Roman"/>
                <a:cs typeface="Times New Roman"/>
              </a:rPr>
              <a:t> </a:t>
            </a:r>
            <a:r>
              <a:rPr sz="1000" spc="100" dirty="0">
                <a:latin typeface="Times New Roman"/>
                <a:cs typeface="Times New Roman"/>
              </a:rPr>
              <a:t>sleep</a:t>
            </a:r>
            <a:r>
              <a:rPr sz="1000" spc="204" dirty="0">
                <a:latin typeface="Times New Roman"/>
                <a:cs typeface="Times New Roman"/>
              </a:rPr>
              <a:t> </a:t>
            </a:r>
            <a:r>
              <a:rPr sz="1000" spc="140" dirty="0">
                <a:latin typeface="Times New Roman"/>
                <a:cs typeface="Times New Roman"/>
              </a:rPr>
              <a:t>for</a:t>
            </a:r>
            <a:r>
              <a:rPr sz="1000" spc="204" dirty="0">
                <a:latin typeface="Times New Roman"/>
                <a:cs typeface="Times New Roman"/>
              </a:rPr>
              <a:t> </a:t>
            </a:r>
            <a:r>
              <a:rPr sz="1000" dirty="0">
                <a:latin typeface="Times New Roman"/>
                <a:cs typeface="Times New Roman"/>
              </a:rPr>
              <a:t>20</a:t>
            </a:r>
            <a:r>
              <a:rPr sz="1000" spc="200" dirty="0">
                <a:latin typeface="Times New Roman"/>
                <a:cs typeface="Times New Roman"/>
              </a:rPr>
              <a:t> </a:t>
            </a:r>
            <a:r>
              <a:rPr sz="1000" spc="45" dirty="0">
                <a:latin typeface="Times New Roman"/>
                <a:cs typeface="Times New Roman"/>
              </a:rPr>
              <a:t>seconds </a:t>
            </a:r>
            <a:r>
              <a:rPr sz="1000" dirty="0">
                <a:latin typeface="Times New Roman"/>
                <a:cs typeface="Times New Roman"/>
              </a:rPr>
              <a:t>bob</a:t>
            </a:r>
            <a:r>
              <a:rPr sz="1000" spc="204" dirty="0">
                <a:latin typeface="Times New Roman"/>
                <a:cs typeface="Times New Roman"/>
              </a:rPr>
              <a:t> </a:t>
            </a:r>
            <a:r>
              <a:rPr sz="1000" spc="100" dirty="0">
                <a:latin typeface="Times New Roman"/>
                <a:cs typeface="Times New Roman"/>
              </a:rPr>
              <a:t>sees</a:t>
            </a:r>
            <a:r>
              <a:rPr sz="1000" spc="210" dirty="0">
                <a:latin typeface="Times New Roman"/>
                <a:cs typeface="Times New Roman"/>
              </a:rPr>
              <a:t> </a:t>
            </a:r>
            <a:r>
              <a:rPr sz="1000" spc="75" dirty="0">
                <a:latin typeface="Times New Roman"/>
                <a:cs typeface="Times New Roman"/>
              </a:rPr>
              <a:t>shared</a:t>
            </a:r>
            <a:r>
              <a:rPr sz="1000" spc="204" dirty="0">
                <a:latin typeface="Times New Roman"/>
                <a:cs typeface="Times New Roman"/>
              </a:rPr>
              <a:t> </a:t>
            </a:r>
            <a:r>
              <a:rPr sz="1000" spc="95" dirty="0">
                <a:latin typeface="Times New Roman"/>
                <a:cs typeface="Times New Roman"/>
              </a:rPr>
              <a:t>x</a:t>
            </a:r>
            <a:r>
              <a:rPr sz="1000" spc="210" dirty="0">
                <a:latin typeface="Times New Roman"/>
                <a:cs typeface="Times New Roman"/>
              </a:rPr>
              <a:t> </a:t>
            </a:r>
            <a:r>
              <a:rPr sz="1000" spc="70" dirty="0">
                <a:latin typeface="Times New Roman"/>
                <a:cs typeface="Times New Roman"/>
              </a:rPr>
              <a:t>being</a:t>
            </a:r>
            <a:r>
              <a:rPr sz="1000" spc="210" dirty="0">
                <a:latin typeface="Times New Roman"/>
                <a:cs typeface="Times New Roman"/>
              </a:rPr>
              <a:t> </a:t>
            </a:r>
            <a:r>
              <a:rPr sz="1000" spc="-25" dirty="0">
                <a:latin typeface="Times New Roman"/>
                <a:cs typeface="Times New Roman"/>
              </a:rPr>
              <a:t>84</a:t>
            </a:r>
            <a:endParaRPr sz="1000" dirty="0">
              <a:latin typeface="Times New Roman"/>
              <a:cs typeface="Times New Roman"/>
            </a:endParaRPr>
          </a:p>
          <a:p>
            <a:pPr marL="334010" marR="389255">
              <a:lnSpc>
                <a:spcPct val="109600"/>
              </a:lnSpc>
            </a:pPr>
            <a:r>
              <a:rPr sz="1000" spc="55" dirty="0">
                <a:latin typeface="Times New Roman"/>
                <a:cs typeface="Times New Roman"/>
              </a:rPr>
              <a:t>53:21</a:t>
            </a:r>
            <a:r>
              <a:rPr sz="1000" spc="200" dirty="0">
                <a:latin typeface="Times New Roman"/>
                <a:cs typeface="Times New Roman"/>
              </a:rPr>
              <a:t> </a:t>
            </a:r>
            <a:r>
              <a:rPr sz="1000" spc="65" dirty="0">
                <a:latin typeface="Times New Roman"/>
                <a:cs typeface="Times New Roman"/>
              </a:rPr>
              <a:t>eve</a:t>
            </a:r>
            <a:r>
              <a:rPr sz="1000" spc="204" dirty="0">
                <a:latin typeface="Times New Roman"/>
                <a:cs typeface="Times New Roman"/>
              </a:rPr>
              <a:t> </a:t>
            </a:r>
            <a:r>
              <a:rPr sz="1000" spc="95" dirty="0">
                <a:latin typeface="Times New Roman"/>
                <a:cs typeface="Times New Roman"/>
              </a:rPr>
              <a:t>1</a:t>
            </a:r>
            <a:r>
              <a:rPr sz="1000" spc="204" dirty="0">
                <a:latin typeface="Times New Roman"/>
                <a:cs typeface="Times New Roman"/>
              </a:rPr>
              <a:t> </a:t>
            </a:r>
            <a:r>
              <a:rPr sz="1000" spc="210" dirty="0">
                <a:latin typeface="Times New Roman"/>
                <a:cs typeface="Times New Roman"/>
              </a:rPr>
              <a:t>is</a:t>
            </a:r>
            <a:r>
              <a:rPr sz="1000" spc="204" dirty="0">
                <a:latin typeface="Times New Roman"/>
                <a:cs typeface="Times New Roman"/>
              </a:rPr>
              <a:t> </a:t>
            </a:r>
            <a:r>
              <a:rPr sz="1000" spc="55" dirty="0">
                <a:latin typeface="Times New Roman"/>
                <a:cs typeface="Times New Roman"/>
              </a:rPr>
              <a:t>going</a:t>
            </a:r>
            <a:r>
              <a:rPr sz="1000" spc="204" dirty="0">
                <a:latin typeface="Times New Roman"/>
                <a:cs typeface="Times New Roman"/>
              </a:rPr>
              <a:t> </a:t>
            </a:r>
            <a:r>
              <a:rPr sz="1000" spc="155" dirty="0">
                <a:latin typeface="Times New Roman"/>
                <a:cs typeface="Times New Roman"/>
              </a:rPr>
              <a:t>to</a:t>
            </a:r>
            <a:r>
              <a:rPr sz="1000" spc="204" dirty="0">
                <a:latin typeface="Times New Roman"/>
                <a:cs typeface="Times New Roman"/>
              </a:rPr>
              <a:t> </a:t>
            </a:r>
            <a:r>
              <a:rPr sz="1000" spc="100" dirty="0">
                <a:latin typeface="Times New Roman"/>
                <a:cs typeface="Times New Roman"/>
              </a:rPr>
              <a:t>sleep</a:t>
            </a:r>
            <a:r>
              <a:rPr sz="1000" spc="204" dirty="0">
                <a:latin typeface="Times New Roman"/>
                <a:cs typeface="Times New Roman"/>
              </a:rPr>
              <a:t> </a:t>
            </a:r>
            <a:r>
              <a:rPr sz="1000" spc="140" dirty="0">
                <a:latin typeface="Times New Roman"/>
                <a:cs typeface="Times New Roman"/>
              </a:rPr>
              <a:t>for</a:t>
            </a:r>
            <a:r>
              <a:rPr sz="1000" spc="204" dirty="0">
                <a:latin typeface="Times New Roman"/>
                <a:cs typeface="Times New Roman"/>
              </a:rPr>
              <a:t> </a:t>
            </a:r>
            <a:r>
              <a:rPr sz="1000" dirty="0">
                <a:latin typeface="Times New Roman"/>
                <a:cs typeface="Times New Roman"/>
              </a:rPr>
              <a:t>15</a:t>
            </a:r>
            <a:r>
              <a:rPr sz="1000" spc="200" dirty="0">
                <a:latin typeface="Times New Roman"/>
                <a:cs typeface="Times New Roman"/>
              </a:rPr>
              <a:t> </a:t>
            </a:r>
            <a:r>
              <a:rPr sz="1000" spc="45" dirty="0">
                <a:latin typeface="Times New Roman"/>
                <a:cs typeface="Times New Roman"/>
              </a:rPr>
              <a:t>seconds </a:t>
            </a:r>
            <a:r>
              <a:rPr sz="1000" spc="55" dirty="0">
                <a:latin typeface="Times New Roman"/>
                <a:cs typeface="Times New Roman"/>
              </a:rPr>
              <a:t>53:21</a:t>
            </a:r>
            <a:r>
              <a:rPr sz="1000" spc="190" dirty="0">
                <a:latin typeface="Times New Roman"/>
                <a:cs typeface="Times New Roman"/>
              </a:rPr>
              <a:t> </a:t>
            </a:r>
            <a:r>
              <a:rPr sz="1000" spc="65" dirty="0">
                <a:latin typeface="Times New Roman"/>
                <a:cs typeface="Times New Roman"/>
              </a:rPr>
              <a:t>eve</a:t>
            </a:r>
            <a:r>
              <a:rPr sz="1000" spc="195" dirty="0">
                <a:latin typeface="Times New Roman"/>
                <a:cs typeface="Times New Roman"/>
              </a:rPr>
              <a:t> </a:t>
            </a:r>
            <a:r>
              <a:rPr sz="1000" spc="95" dirty="0">
                <a:latin typeface="Times New Roman"/>
                <a:cs typeface="Times New Roman"/>
              </a:rPr>
              <a:t>2</a:t>
            </a:r>
            <a:r>
              <a:rPr sz="1000" spc="195" dirty="0">
                <a:latin typeface="Times New Roman"/>
                <a:cs typeface="Times New Roman"/>
              </a:rPr>
              <a:t> </a:t>
            </a:r>
            <a:r>
              <a:rPr sz="1000" spc="210" dirty="0">
                <a:latin typeface="Times New Roman"/>
                <a:cs typeface="Times New Roman"/>
              </a:rPr>
              <a:t>is</a:t>
            </a:r>
            <a:r>
              <a:rPr sz="1000" spc="195" dirty="0">
                <a:latin typeface="Times New Roman"/>
                <a:cs typeface="Times New Roman"/>
              </a:rPr>
              <a:t> </a:t>
            </a:r>
            <a:r>
              <a:rPr sz="1000" spc="55" dirty="0">
                <a:latin typeface="Times New Roman"/>
                <a:cs typeface="Times New Roman"/>
              </a:rPr>
              <a:t>going</a:t>
            </a:r>
            <a:r>
              <a:rPr sz="1000" spc="195" dirty="0">
                <a:latin typeface="Times New Roman"/>
                <a:cs typeface="Times New Roman"/>
              </a:rPr>
              <a:t> </a:t>
            </a:r>
            <a:r>
              <a:rPr sz="1000" spc="155" dirty="0">
                <a:latin typeface="Times New Roman"/>
                <a:cs typeface="Times New Roman"/>
              </a:rPr>
              <a:t>to</a:t>
            </a:r>
            <a:r>
              <a:rPr sz="1000" spc="195" dirty="0">
                <a:latin typeface="Times New Roman"/>
                <a:cs typeface="Times New Roman"/>
              </a:rPr>
              <a:t> </a:t>
            </a:r>
            <a:r>
              <a:rPr sz="1000" spc="100" dirty="0">
                <a:latin typeface="Times New Roman"/>
                <a:cs typeface="Times New Roman"/>
              </a:rPr>
              <a:t>sleep</a:t>
            </a:r>
            <a:r>
              <a:rPr sz="1000" spc="195" dirty="0">
                <a:latin typeface="Times New Roman"/>
                <a:cs typeface="Times New Roman"/>
              </a:rPr>
              <a:t> </a:t>
            </a:r>
            <a:r>
              <a:rPr sz="1000" spc="140" dirty="0">
                <a:latin typeface="Times New Roman"/>
                <a:cs typeface="Times New Roman"/>
              </a:rPr>
              <a:t>for</a:t>
            </a:r>
            <a:r>
              <a:rPr sz="1000" spc="195" dirty="0">
                <a:latin typeface="Times New Roman"/>
                <a:cs typeface="Times New Roman"/>
              </a:rPr>
              <a:t> </a:t>
            </a:r>
            <a:r>
              <a:rPr sz="1000" spc="95" dirty="0">
                <a:latin typeface="Times New Roman"/>
                <a:cs typeface="Times New Roman"/>
              </a:rPr>
              <a:t>3</a:t>
            </a:r>
            <a:r>
              <a:rPr sz="1000" spc="190" dirty="0">
                <a:latin typeface="Times New Roman"/>
                <a:cs typeface="Times New Roman"/>
              </a:rPr>
              <a:t> </a:t>
            </a:r>
            <a:r>
              <a:rPr sz="1000" spc="45" dirty="0">
                <a:latin typeface="Times New Roman"/>
                <a:cs typeface="Times New Roman"/>
              </a:rPr>
              <a:t>seconds </a:t>
            </a:r>
            <a:r>
              <a:rPr sz="1000" spc="55" dirty="0">
                <a:latin typeface="Times New Roman"/>
                <a:cs typeface="Times New Roman"/>
              </a:rPr>
              <a:t>53:21</a:t>
            </a:r>
            <a:r>
              <a:rPr sz="1000" spc="200" dirty="0">
                <a:latin typeface="Times New Roman"/>
                <a:cs typeface="Times New Roman"/>
              </a:rPr>
              <a:t> </a:t>
            </a:r>
            <a:r>
              <a:rPr sz="1000" dirty="0">
                <a:latin typeface="Times New Roman"/>
                <a:cs typeface="Times New Roman"/>
              </a:rPr>
              <a:t>bob</a:t>
            </a:r>
            <a:r>
              <a:rPr sz="1000" spc="204" dirty="0">
                <a:latin typeface="Times New Roman"/>
                <a:cs typeface="Times New Roman"/>
              </a:rPr>
              <a:t> </a:t>
            </a:r>
            <a:r>
              <a:rPr sz="1000" spc="95" dirty="0">
                <a:latin typeface="Times New Roman"/>
                <a:cs typeface="Times New Roman"/>
              </a:rPr>
              <a:t>0</a:t>
            </a:r>
            <a:r>
              <a:rPr sz="1000" spc="204" dirty="0">
                <a:latin typeface="Times New Roman"/>
                <a:cs typeface="Times New Roman"/>
              </a:rPr>
              <a:t> </a:t>
            </a:r>
            <a:r>
              <a:rPr sz="1000" spc="210" dirty="0">
                <a:latin typeface="Times New Roman"/>
                <a:cs typeface="Times New Roman"/>
              </a:rPr>
              <a:t>is</a:t>
            </a:r>
            <a:r>
              <a:rPr sz="1000" spc="200" dirty="0">
                <a:latin typeface="Times New Roman"/>
                <a:cs typeface="Times New Roman"/>
              </a:rPr>
              <a:t> </a:t>
            </a:r>
            <a:r>
              <a:rPr sz="1000" spc="55" dirty="0">
                <a:latin typeface="Times New Roman"/>
                <a:cs typeface="Times New Roman"/>
              </a:rPr>
              <a:t>going</a:t>
            </a:r>
            <a:r>
              <a:rPr sz="1000" spc="204" dirty="0">
                <a:latin typeface="Times New Roman"/>
                <a:cs typeface="Times New Roman"/>
              </a:rPr>
              <a:t> </a:t>
            </a:r>
            <a:r>
              <a:rPr sz="1000" spc="155" dirty="0">
                <a:latin typeface="Times New Roman"/>
                <a:cs typeface="Times New Roman"/>
              </a:rPr>
              <a:t>to</a:t>
            </a:r>
            <a:r>
              <a:rPr sz="1000" spc="204" dirty="0">
                <a:latin typeface="Times New Roman"/>
                <a:cs typeface="Times New Roman"/>
              </a:rPr>
              <a:t> </a:t>
            </a:r>
            <a:r>
              <a:rPr sz="1000" spc="100" dirty="0">
                <a:latin typeface="Times New Roman"/>
                <a:cs typeface="Times New Roman"/>
              </a:rPr>
              <a:t>sleep</a:t>
            </a:r>
            <a:r>
              <a:rPr sz="1000" spc="204" dirty="0">
                <a:latin typeface="Times New Roman"/>
                <a:cs typeface="Times New Roman"/>
              </a:rPr>
              <a:t> </a:t>
            </a:r>
            <a:r>
              <a:rPr sz="1000" spc="140" dirty="0">
                <a:latin typeface="Times New Roman"/>
                <a:cs typeface="Times New Roman"/>
              </a:rPr>
              <a:t>for</a:t>
            </a:r>
            <a:r>
              <a:rPr sz="1000" spc="200" dirty="0">
                <a:latin typeface="Times New Roman"/>
                <a:cs typeface="Times New Roman"/>
              </a:rPr>
              <a:t> </a:t>
            </a:r>
            <a:r>
              <a:rPr sz="1000" spc="95" dirty="0">
                <a:latin typeface="Times New Roman"/>
                <a:cs typeface="Times New Roman"/>
              </a:rPr>
              <a:t>8</a:t>
            </a:r>
            <a:r>
              <a:rPr sz="1000" spc="204" dirty="0">
                <a:latin typeface="Times New Roman"/>
                <a:cs typeface="Times New Roman"/>
              </a:rPr>
              <a:t> </a:t>
            </a:r>
            <a:r>
              <a:rPr sz="1000" spc="45" dirty="0">
                <a:latin typeface="Times New Roman"/>
                <a:cs typeface="Times New Roman"/>
              </a:rPr>
              <a:t>seconds </a:t>
            </a:r>
            <a:r>
              <a:rPr sz="1000" spc="55" dirty="0">
                <a:latin typeface="Times New Roman"/>
                <a:cs typeface="Times New Roman"/>
              </a:rPr>
              <a:t>53:21</a:t>
            </a:r>
            <a:r>
              <a:rPr sz="1000" spc="210" dirty="0">
                <a:latin typeface="Times New Roman"/>
                <a:cs typeface="Times New Roman"/>
              </a:rPr>
              <a:t> </a:t>
            </a:r>
            <a:r>
              <a:rPr sz="1000" dirty="0">
                <a:latin typeface="Times New Roman"/>
                <a:cs typeface="Times New Roman"/>
              </a:rPr>
              <a:t>bob</a:t>
            </a:r>
            <a:r>
              <a:rPr sz="1000" spc="215" dirty="0">
                <a:latin typeface="Times New Roman"/>
                <a:cs typeface="Times New Roman"/>
              </a:rPr>
              <a:t> </a:t>
            </a:r>
            <a:r>
              <a:rPr sz="1000" spc="95" dirty="0">
                <a:latin typeface="Times New Roman"/>
                <a:cs typeface="Times New Roman"/>
              </a:rPr>
              <a:t>1</a:t>
            </a:r>
            <a:r>
              <a:rPr sz="1000" spc="215" dirty="0">
                <a:latin typeface="Times New Roman"/>
                <a:cs typeface="Times New Roman"/>
              </a:rPr>
              <a:t> </a:t>
            </a:r>
            <a:r>
              <a:rPr sz="1000" spc="210" dirty="0">
                <a:latin typeface="Times New Roman"/>
                <a:cs typeface="Times New Roman"/>
              </a:rPr>
              <a:t>is </a:t>
            </a:r>
            <a:r>
              <a:rPr sz="1000" spc="55" dirty="0">
                <a:latin typeface="Times New Roman"/>
                <a:cs typeface="Times New Roman"/>
              </a:rPr>
              <a:t>going</a:t>
            </a:r>
            <a:r>
              <a:rPr sz="1000" spc="215" dirty="0">
                <a:latin typeface="Times New Roman"/>
                <a:cs typeface="Times New Roman"/>
              </a:rPr>
              <a:t> </a:t>
            </a:r>
            <a:r>
              <a:rPr sz="1000" spc="155" dirty="0">
                <a:latin typeface="Times New Roman"/>
                <a:cs typeface="Times New Roman"/>
              </a:rPr>
              <a:t>to</a:t>
            </a:r>
            <a:r>
              <a:rPr sz="1000" spc="215" dirty="0">
                <a:latin typeface="Times New Roman"/>
                <a:cs typeface="Times New Roman"/>
              </a:rPr>
              <a:t> </a:t>
            </a:r>
            <a:r>
              <a:rPr sz="1000" spc="100" dirty="0">
                <a:latin typeface="Times New Roman"/>
                <a:cs typeface="Times New Roman"/>
              </a:rPr>
              <a:t>sleep</a:t>
            </a:r>
            <a:r>
              <a:rPr sz="1000" spc="215" dirty="0">
                <a:latin typeface="Times New Roman"/>
                <a:cs typeface="Times New Roman"/>
              </a:rPr>
              <a:t> </a:t>
            </a:r>
            <a:r>
              <a:rPr sz="1000" spc="140" dirty="0">
                <a:latin typeface="Times New Roman"/>
                <a:cs typeface="Times New Roman"/>
              </a:rPr>
              <a:t>for</a:t>
            </a:r>
            <a:r>
              <a:rPr sz="1000" spc="210" dirty="0">
                <a:latin typeface="Times New Roman"/>
                <a:cs typeface="Times New Roman"/>
              </a:rPr>
              <a:t> </a:t>
            </a:r>
            <a:r>
              <a:rPr sz="1000" dirty="0">
                <a:latin typeface="Times New Roman"/>
                <a:cs typeface="Times New Roman"/>
              </a:rPr>
              <a:t>16</a:t>
            </a:r>
            <a:r>
              <a:rPr sz="1000" spc="215" dirty="0">
                <a:latin typeface="Times New Roman"/>
                <a:cs typeface="Times New Roman"/>
              </a:rPr>
              <a:t> </a:t>
            </a:r>
            <a:r>
              <a:rPr sz="1000" spc="45" dirty="0">
                <a:latin typeface="Times New Roman"/>
                <a:cs typeface="Times New Roman"/>
              </a:rPr>
              <a:t>seconds </a:t>
            </a:r>
            <a:r>
              <a:rPr sz="1000" spc="55" dirty="0">
                <a:latin typeface="Times New Roman"/>
                <a:cs typeface="Times New Roman"/>
              </a:rPr>
              <a:t>53:21</a:t>
            </a:r>
            <a:r>
              <a:rPr sz="1000" spc="200" dirty="0">
                <a:latin typeface="Times New Roman"/>
                <a:cs typeface="Times New Roman"/>
              </a:rPr>
              <a:t> </a:t>
            </a:r>
            <a:r>
              <a:rPr sz="1000" dirty="0">
                <a:latin typeface="Times New Roman"/>
                <a:cs typeface="Times New Roman"/>
              </a:rPr>
              <a:t>bob</a:t>
            </a:r>
            <a:r>
              <a:rPr sz="1000" spc="204" dirty="0">
                <a:latin typeface="Times New Roman"/>
                <a:cs typeface="Times New Roman"/>
              </a:rPr>
              <a:t> </a:t>
            </a:r>
            <a:r>
              <a:rPr sz="1000" spc="95" dirty="0">
                <a:latin typeface="Times New Roman"/>
                <a:cs typeface="Times New Roman"/>
              </a:rPr>
              <a:t>2</a:t>
            </a:r>
            <a:r>
              <a:rPr sz="1000" spc="204" dirty="0">
                <a:latin typeface="Times New Roman"/>
                <a:cs typeface="Times New Roman"/>
              </a:rPr>
              <a:t> </a:t>
            </a:r>
            <a:r>
              <a:rPr sz="1000" spc="210" dirty="0">
                <a:latin typeface="Times New Roman"/>
                <a:cs typeface="Times New Roman"/>
              </a:rPr>
              <a:t>is</a:t>
            </a:r>
            <a:r>
              <a:rPr sz="1000" spc="200" dirty="0">
                <a:latin typeface="Times New Roman"/>
                <a:cs typeface="Times New Roman"/>
              </a:rPr>
              <a:t> </a:t>
            </a:r>
            <a:r>
              <a:rPr sz="1000" spc="55" dirty="0">
                <a:latin typeface="Times New Roman"/>
                <a:cs typeface="Times New Roman"/>
              </a:rPr>
              <a:t>going</a:t>
            </a:r>
            <a:r>
              <a:rPr sz="1000" spc="204" dirty="0">
                <a:latin typeface="Times New Roman"/>
                <a:cs typeface="Times New Roman"/>
              </a:rPr>
              <a:t> </a:t>
            </a:r>
            <a:r>
              <a:rPr sz="1000" spc="155" dirty="0">
                <a:latin typeface="Times New Roman"/>
                <a:cs typeface="Times New Roman"/>
              </a:rPr>
              <a:t>to</a:t>
            </a:r>
            <a:r>
              <a:rPr sz="1000" spc="204" dirty="0">
                <a:latin typeface="Times New Roman"/>
                <a:cs typeface="Times New Roman"/>
              </a:rPr>
              <a:t> </a:t>
            </a:r>
            <a:r>
              <a:rPr sz="1000" spc="100" dirty="0">
                <a:latin typeface="Times New Roman"/>
                <a:cs typeface="Times New Roman"/>
              </a:rPr>
              <a:t>sleep</a:t>
            </a:r>
            <a:r>
              <a:rPr sz="1000" spc="204" dirty="0">
                <a:latin typeface="Times New Roman"/>
                <a:cs typeface="Times New Roman"/>
              </a:rPr>
              <a:t> </a:t>
            </a:r>
            <a:r>
              <a:rPr sz="1000" spc="140" dirty="0">
                <a:latin typeface="Times New Roman"/>
                <a:cs typeface="Times New Roman"/>
              </a:rPr>
              <a:t>for</a:t>
            </a:r>
            <a:r>
              <a:rPr sz="1000" spc="200" dirty="0">
                <a:latin typeface="Times New Roman"/>
                <a:cs typeface="Times New Roman"/>
              </a:rPr>
              <a:t> </a:t>
            </a:r>
            <a:r>
              <a:rPr sz="1000" spc="95" dirty="0">
                <a:latin typeface="Times New Roman"/>
                <a:cs typeface="Times New Roman"/>
              </a:rPr>
              <a:t>8</a:t>
            </a:r>
            <a:r>
              <a:rPr sz="1000" spc="204" dirty="0">
                <a:latin typeface="Times New Roman"/>
                <a:cs typeface="Times New Roman"/>
              </a:rPr>
              <a:t> </a:t>
            </a:r>
            <a:r>
              <a:rPr sz="1000" spc="45" dirty="0">
                <a:latin typeface="Times New Roman"/>
                <a:cs typeface="Times New Roman"/>
              </a:rPr>
              <a:t>seconds</a:t>
            </a:r>
            <a:endParaRPr sz="1000" dirty="0">
              <a:latin typeface="Times New Roman"/>
              <a:cs typeface="Times New Roman"/>
            </a:endParaRPr>
          </a:p>
          <a:p>
            <a:pPr marL="334010" marR="5080" algn="just">
              <a:lnSpc>
                <a:spcPct val="109600"/>
              </a:lnSpc>
            </a:pPr>
            <a:r>
              <a:rPr sz="1000" spc="55" dirty="0">
                <a:latin typeface="Times New Roman"/>
                <a:cs typeface="Times New Roman"/>
              </a:rPr>
              <a:t>53:24</a:t>
            </a:r>
            <a:r>
              <a:rPr sz="1000" spc="180" dirty="0">
                <a:latin typeface="Times New Roman"/>
                <a:cs typeface="Times New Roman"/>
              </a:rPr>
              <a:t> </a:t>
            </a:r>
            <a:r>
              <a:rPr sz="1000" spc="65" dirty="0">
                <a:latin typeface="Times New Roman"/>
                <a:cs typeface="Times New Roman"/>
              </a:rPr>
              <a:t>eve</a:t>
            </a:r>
            <a:r>
              <a:rPr sz="1000" spc="185" dirty="0">
                <a:latin typeface="Times New Roman"/>
                <a:cs typeface="Times New Roman"/>
              </a:rPr>
              <a:t> </a:t>
            </a:r>
            <a:r>
              <a:rPr sz="1000" spc="95" dirty="0">
                <a:latin typeface="Times New Roman"/>
                <a:cs typeface="Times New Roman"/>
              </a:rPr>
              <a:t>2</a:t>
            </a:r>
            <a:r>
              <a:rPr sz="1000" spc="180" dirty="0">
                <a:latin typeface="Times New Roman"/>
                <a:cs typeface="Times New Roman"/>
              </a:rPr>
              <a:t> </a:t>
            </a:r>
            <a:r>
              <a:rPr sz="1000" spc="80" dirty="0">
                <a:latin typeface="Times New Roman"/>
                <a:cs typeface="Times New Roman"/>
              </a:rPr>
              <a:t>has</a:t>
            </a:r>
            <a:r>
              <a:rPr sz="1000" spc="185" dirty="0">
                <a:latin typeface="Times New Roman"/>
                <a:cs typeface="Times New Roman"/>
              </a:rPr>
              <a:t> </a:t>
            </a:r>
            <a:r>
              <a:rPr sz="1000" dirty="0">
                <a:latin typeface="Times New Roman"/>
                <a:cs typeface="Times New Roman"/>
              </a:rPr>
              <a:t>woken</a:t>
            </a:r>
            <a:r>
              <a:rPr sz="1000" spc="180" dirty="0">
                <a:latin typeface="Times New Roman"/>
                <a:cs typeface="Times New Roman"/>
              </a:rPr>
              <a:t> </a:t>
            </a:r>
            <a:r>
              <a:rPr sz="1000" spc="110" dirty="0">
                <a:latin typeface="Times New Roman"/>
                <a:cs typeface="Times New Roman"/>
              </a:rPr>
              <a:t>up,</a:t>
            </a:r>
            <a:r>
              <a:rPr sz="1000" spc="185" dirty="0">
                <a:latin typeface="Times New Roman"/>
                <a:cs typeface="Times New Roman"/>
              </a:rPr>
              <a:t> </a:t>
            </a:r>
            <a:r>
              <a:rPr sz="1000" spc="85" dirty="0">
                <a:latin typeface="Times New Roman"/>
                <a:cs typeface="Times New Roman"/>
              </a:rPr>
              <a:t>seeing</a:t>
            </a:r>
            <a:r>
              <a:rPr sz="1000" spc="180" dirty="0">
                <a:latin typeface="Times New Roman"/>
                <a:cs typeface="Times New Roman"/>
              </a:rPr>
              <a:t> </a:t>
            </a:r>
            <a:r>
              <a:rPr sz="1000" spc="75" dirty="0">
                <a:latin typeface="Times New Roman"/>
                <a:cs typeface="Times New Roman"/>
              </a:rPr>
              <a:t>shared</a:t>
            </a:r>
            <a:r>
              <a:rPr sz="1000" spc="185" dirty="0">
                <a:latin typeface="Times New Roman"/>
                <a:cs typeface="Times New Roman"/>
              </a:rPr>
              <a:t> </a:t>
            </a:r>
            <a:r>
              <a:rPr sz="1000" spc="95" dirty="0">
                <a:latin typeface="Times New Roman"/>
                <a:cs typeface="Times New Roman"/>
              </a:rPr>
              <a:t>x</a:t>
            </a:r>
            <a:r>
              <a:rPr sz="1000" spc="180" dirty="0">
                <a:latin typeface="Times New Roman"/>
                <a:cs typeface="Times New Roman"/>
              </a:rPr>
              <a:t> </a:t>
            </a:r>
            <a:r>
              <a:rPr sz="1000" spc="70" dirty="0">
                <a:latin typeface="Times New Roman"/>
                <a:cs typeface="Times New Roman"/>
              </a:rPr>
              <a:t>being</a:t>
            </a:r>
            <a:r>
              <a:rPr sz="1000" spc="185" dirty="0">
                <a:latin typeface="Times New Roman"/>
                <a:cs typeface="Times New Roman"/>
              </a:rPr>
              <a:t> </a:t>
            </a:r>
            <a:r>
              <a:rPr sz="1000" spc="-25" dirty="0">
                <a:latin typeface="Times New Roman"/>
                <a:cs typeface="Times New Roman"/>
              </a:rPr>
              <a:t>72 </a:t>
            </a:r>
            <a:r>
              <a:rPr sz="1000" spc="55" dirty="0">
                <a:latin typeface="Times New Roman"/>
                <a:cs typeface="Times New Roman"/>
              </a:rPr>
              <a:t>53:29</a:t>
            </a:r>
            <a:r>
              <a:rPr sz="1000" spc="190" dirty="0">
                <a:latin typeface="Times New Roman"/>
                <a:cs typeface="Times New Roman"/>
              </a:rPr>
              <a:t> </a:t>
            </a:r>
            <a:r>
              <a:rPr sz="1000" dirty="0">
                <a:latin typeface="Times New Roman"/>
                <a:cs typeface="Times New Roman"/>
              </a:rPr>
              <a:t>bob</a:t>
            </a:r>
            <a:r>
              <a:rPr sz="1000" spc="190" dirty="0">
                <a:latin typeface="Times New Roman"/>
                <a:cs typeface="Times New Roman"/>
              </a:rPr>
              <a:t> </a:t>
            </a:r>
            <a:r>
              <a:rPr sz="1000" spc="95" dirty="0">
                <a:latin typeface="Times New Roman"/>
                <a:cs typeface="Times New Roman"/>
              </a:rPr>
              <a:t>0</a:t>
            </a:r>
            <a:r>
              <a:rPr sz="1000" spc="190" dirty="0">
                <a:latin typeface="Times New Roman"/>
                <a:cs typeface="Times New Roman"/>
              </a:rPr>
              <a:t> </a:t>
            </a:r>
            <a:r>
              <a:rPr sz="1000" spc="80" dirty="0">
                <a:latin typeface="Times New Roman"/>
                <a:cs typeface="Times New Roman"/>
              </a:rPr>
              <a:t>has</a:t>
            </a:r>
            <a:r>
              <a:rPr sz="1000" spc="190" dirty="0">
                <a:latin typeface="Times New Roman"/>
                <a:cs typeface="Times New Roman"/>
              </a:rPr>
              <a:t> </a:t>
            </a:r>
            <a:r>
              <a:rPr sz="1000" dirty="0">
                <a:latin typeface="Times New Roman"/>
                <a:cs typeface="Times New Roman"/>
              </a:rPr>
              <a:t>woken</a:t>
            </a:r>
            <a:r>
              <a:rPr sz="1000" spc="190" dirty="0">
                <a:latin typeface="Times New Roman"/>
                <a:cs typeface="Times New Roman"/>
              </a:rPr>
              <a:t> </a:t>
            </a:r>
            <a:r>
              <a:rPr sz="1000" spc="110" dirty="0">
                <a:latin typeface="Times New Roman"/>
                <a:cs typeface="Times New Roman"/>
              </a:rPr>
              <a:t>up,</a:t>
            </a:r>
            <a:r>
              <a:rPr sz="1000" spc="195" dirty="0">
                <a:latin typeface="Times New Roman"/>
                <a:cs typeface="Times New Roman"/>
              </a:rPr>
              <a:t> </a:t>
            </a:r>
            <a:r>
              <a:rPr sz="1000" spc="85" dirty="0">
                <a:latin typeface="Times New Roman"/>
                <a:cs typeface="Times New Roman"/>
              </a:rPr>
              <a:t>seeing</a:t>
            </a:r>
            <a:r>
              <a:rPr sz="1000" spc="190" dirty="0">
                <a:latin typeface="Times New Roman"/>
                <a:cs typeface="Times New Roman"/>
              </a:rPr>
              <a:t> </a:t>
            </a:r>
            <a:r>
              <a:rPr sz="1000" spc="75" dirty="0">
                <a:latin typeface="Times New Roman"/>
                <a:cs typeface="Times New Roman"/>
              </a:rPr>
              <a:t>shared</a:t>
            </a:r>
            <a:r>
              <a:rPr sz="1000" spc="190" dirty="0">
                <a:latin typeface="Times New Roman"/>
                <a:cs typeface="Times New Roman"/>
              </a:rPr>
              <a:t> </a:t>
            </a:r>
            <a:r>
              <a:rPr sz="1000" spc="95" dirty="0">
                <a:latin typeface="Times New Roman"/>
                <a:cs typeface="Times New Roman"/>
              </a:rPr>
              <a:t>x</a:t>
            </a:r>
            <a:r>
              <a:rPr sz="1000" spc="190" dirty="0">
                <a:latin typeface="Times New Roman"/>
                <a:cs typeface="Times New Roman"/>
              </a:rPr>
              <a:t> </a:t>
            </a:r>
            <a:r>
              <a:rPr sz="1000" spc="70" dirty="0">
                <a:latin typeface="Times New Roman"/>
                <a:cs typeface="Times New Roman"/>
              </a:rPr>
              <a:t>being</a:t>
            </a:r>
            <a:r>
              <a:rPr sz="1000" spc="190" dirty="0">
                <a:latin typeface="Times New Roman"/>
                <a:cs typeface="Times New Roman"/>
              </a:rPr>
              <a:t> </a:t>
            </a:r>
            <a:r>
              <a:rPr sz="1000" spc="-25" dirty="0">
                <a:latin typeface="Times New Roman"/>
                <a:cs typeface="Times New Roman"/>
              </a:rPr>
              <a:t>85 </a:t>
            </a:r>
            <a:r>
              <a:rPr sz="1000" spc="55" dirty="0">
                <a:latin typeface="Times New Roman"/>
                <a:cs typeface="Times New Roman"/>
              </a:rPr>
              <a:t>53:29</a:t>
            </a:r>
            <a:r>
              <a:rPr sz="1000" spc="190" dirty="0">
                <a:latin typeface="Times New Roman"/>
                <a:cs typeface="Times New Roman"/>
              </a:rPr>
              <a:t> </a:t>
            </a:r>
            <a:r>
              <a:rPr sz="1000" dirty="0">
                <a:latin typeface="Times New Roman"/>
                <a:cs typeface="Times New Roman"/>
              </a:rPr>
              <a:t>bob</a:t>
            </a:r>
            <a:r>
              <a:rPr sz="1000" spc="190" dirty="0">
                <a:latin typeface="Times New Roman"/>
                <a:cs typeface="Times New Roman"/>
              </a:rPr>
              <a:t> </a:t>
            </a:r>
            <a:r>
              <a:rPr sz="1000" spc="95" dirty="0">
                <a:latin typeface="Times New Roman"/>
                <a:cs typeface="Times New Roman"/>
              </a:rPr>
              <a:t>2</a:t>
            </a:r>
            <a:r>
              <a:rPr sz="1000" spc="190" dirty="0">
                <a:latin typeface="Times New Roman"/>
                <a:cs typeface="Times New Roman"/>
              </a:rPr>
              <a:t> </a:t>
            </a:r>
            <a:r>
              <a:rPr sz="1000" spc="80" dirty="0">
                <a:latin typeface="Times New Roman"/>
                <a:cs typeface="Times New Roman"/>
              </a:rPr>
              <a:t>has</a:t>
            </a:r>
            <a:r>
              <a:rPr sz="1000" spc="190" dirty="0">
                <a:latin typeface="Times New Roman"/>
                <a:cs typeface="Times New Roman"/>
              </a:rPr>
              <a:t> </a:t>
            </a:r>
            <a:r>
              <a:rPr sz="1000" dirty="0">
                <a:latin typeface="Times New Roman"/>
                <a:cs typeface="Times New Roman"/>
              </a:rPr>
              <a:t>woken</a:t>
            </a:r>
            <a:r>
              <a:rPr sz="1000" spc="190" dirty="0">
                <a:latin typeface="Times New Roman"/>
                <a:cs typeface="Times New Roman"/>
              </a:rPr>
              <a:t> </a:t>
            </a:r>
            <a:r>
              <a:rPr sz="1000" spc="110" dirty="0">
                <a:latin typeface="Times New Roman"/>
                <a:cs typeface="Times New Roman"/>
              </a:rPr>
              <a:t>up,</a:t>
            </a:r>
            <a:r>
              <a:rPr sz="1000" spc="195" dirty="0">
                <a:latin typeface="Times New Roman"/>
                <a:cs typeface="Times New Roman"/>
              </a:rPr>
              <a:t> </a:t>
            </a:r>
            <a:r>
              <a:rPr sz="1000" spc="85" dirty="0">
                <a:latin typeface="Times New Roman"/>
                <a:cs typeface="Times New Roman"/>
              </a:rPr>
              <a:t>seeing</a:t>
            </a:r>
            <a:r>
              <a:rPr sz="1000" spc="190" dirty="0">
                <a:latin typeface="Times New Roman"/>
                <a:cs typeface="Times New Roman"/>
              </a:rPr>
              <a:t> </a:t>
            </a:r>
            <a:r>
              <a:rPr sz="1000" spc="75" dirty="0">
                <a:latin typeface="Times New Roman"/>
                <a:cs typeface="Times New Roman"/>
              </a:rPr>
              <a:t>shared</a:t>
            </a:r>
            <a:r>
              <a:rPr sz="1000" spc="190" dirty="0">
                <a:latin typeface="Times New Roman"/>
                <a:cs typeface="Times New Roman"/>
              </a:rPr>
              <a:t> </a:t>
            </a:r>
            <a:r>
              <a:rPr sz="1000" spc="95" dirty="0">
                <a:latin typeface="Times New Roman"/>
                <a:cs typeface="Times New Roman"/>
              </a:rPr>
              <a:t>x</a:t>
            </a:r>
            <a:r>
              <a:rPr sz="1000" spc="190" dirty="0">
                <a:latin typeface="Times New Roman"/>
                <a:cs typeface="Times New Roman"/>
              </a:rPr>
              <a:t> </a:t>
            </a:r>
            <a:r>
              <a:rPr sz="1000" spc="70" dirty="0">
                <a:latin typeface="Times New Roman"/>
                <a:cs typeface="Times New Roman"/>
              </a:rPr>
              <a:t>being</a:t>
            </a:r>
            <a:r>
              <a:rPr sz="1000" spc="190" dirty="0">
                <a:latin typeface="Times New Roman"/>
                <a:cs typeface="Times New Roman"/>
              </a:rPr>
              <a:t> </a:t>
            </a:r>
            <a:r>
              <a:rPr sz="1000" spc="-25" dirty="0">
                <a:latin typeface="Times New Roman"/>
                <a:cs typeface="Times New Roman"/>
              </a:rPr>
              <a:t>86 </a:t>
            </a:r>
            <a:r>
              <a:rPr sz="1000" spc="55" dirty="0">
                <a:latin typeface="Times New Roman"/>
                <a:cs typeface="Times New Roman"/>
              </a:rPr>
              <a:t>53:36</a:t>
            </a:r>
            <a:r>
              <a:rPr sz="1000" spc="180" dirty="0">
                <a:latin typeface="Times New Roman"/>
                <a:cs typeface="Times New Roman"/>
              </a:rPr>
              <a:t> </a:t>
            </a:r>
            <a:r>
              <a:rPr sz="1000" spc="65" dirty="0">
                <a:latin typeface="Times New Roman"/>
                <a:cs typeface="Times New Roman"/>
              </a:rPr>
              <a:t>eve</a:t>
            </a:r>
            <a:r>
              <a:rPr sz="1000" spc="185" dirty="0">
                <a:latin typeface="Times New Roman"/>
                <a:cs typeface="Times New Roman"/>
              </a:rPr>
              <a:t> </a:t>
            </a:r>
            <a:r>
              <a:rPr sz="1000" spc="95" dirty="0">
                <a:latin typeface="Times New Roman"/>
                <a:cs typeface="Times New Roman"/>
              </a:rPr>
              <a:t>1</a:t>
            </a:r>
            <a:r>
              <a:rPr sz="1000" spc="180" dirty="0">
                <a:latin typeface="Times New Roman"/>
                <a:cs typeface="Times New Roman"/>
              </a:rPr>
              <a:t> </a:t>
            </a:r>
            <a:r>
              <a:rPr sz="1000" spc="80" dirty="0">
                <a:latin typeface="Times New Roman"/>
                <a:cs typeface="Times New Roman"/>
              </a:rPr>
              <a:t>has</a:t>
            </a:r>
            <a:r>
              <a:rPr sz="1000" spc="185" dirty="0">
                <a:latin typeface="Times New Roman"/>
                <a:cs typeface="Times New Roman"/>
              </a:rPr>
              <a:t> </a:t>
            </a:r>
            <a:r>
              <a:rPr sz="1000" dirty="0">
                <a:latin typeface="Times New Roman"/>
                <a:cs typeface="Times New Roman"/>
              </a:rPr>
              <a:t>woken</a:t>
            </a:r>
            <a:r>
              <a:rPr sz="1000" spc="180" dirty="0">
                <a:latin typeface="Times New Roman"/>
                <a:cs typeface="Times New Roman"/>
              </a:rPr>
              <a:t> </a:t>
            </a:r>
            <a:r>
              <a:rPr sz="1000" spc="110" dirty="0">
                <a:latin typeface="Times New Roman"/>
                <a:cs typeface="Times New Roman"/>
              </a:rPr>
              <a:t>up,</a:t>
            </a:r>
            <a:r>
              <a:rPr sz="1000" spc="185" dirty="0">
                <a:latin typeface="Times New Roman"/>
                <a:cs typeface="Times New Roman"/>
              </a:rPr>
              <a:t> </a:t>
            </a:r>
            <a:r>
              <a:rPr sz="1000" spc="85" dirty="0">
                <a:latin typeface="Times New Roman"/>
                <a:cs typeface="Times New Roman"/>
              </a:rPr>
              <a:t>seeing</a:t>
            </a:r>
            <a:r>
              <a:rPr sz="1000" spc="180" dirty="0">
                <a:latin typeface="Times New Roman"/>
                <a:cs typeface="Times New Roman"/>
              </a:rPr>
              <a:t> </a:t>
            </a:r>
            <a:r>
              <a:rPr sz="1000" spc="75" dirty="0">
                <a:latin typeface="Times New Roman"/>
                <a:cs typeface="Times New Roman"/>
              </a:rPr>
              <a:t>shared</a:t>
            </a:r>
            <a:r>
              <a:rPr sz="1000" spc="185" dirty="0">
                <a:latin typeface="Times New Roman"/>
                <a:cs typeface="Times New Roman"/>
              </a:rPr>
              <a:t> </a:t>
            </a:r>
            <a:r>
              <a:rPr sz="1000" spc="95" dirty="0">
                <a:latin typeface="Times New Roman"/>
                <a:cs typeface="Times New Roman"/>
              </a:rPr>
              <a:t>x</a:t>
            </a:r>
            <a:r>
              <a:rPr sz="1000" spc="180" dirty="0">
                <a:latin typeface="Times New Roman"/>
                <a:cs typeface="Times New Roman"/>
              </a:rPr>
              <a:t> </a:t>
            </a:r>
            <a:r>
              <a:rPr sz="1000" spc="70" dirty="0">
                <a:latin typeface="Times New Roman"/>
                <a:cs typeface="Times New Roman"/>
              </a:rPr>
              <a:t>being</a:t>
            </a:r>
            <a:r>
              <a:rPr sz="1000" spc="185" dirty="0">
                <a:latin typeface="Times New Roman"/>
                <a:cs typeface="Times New Roman"/>
              </a:rPr>
              <a:t> </a:t>
            </a:r>
            <a:r>
              <a:rPr sz="1000" spc="-25" dirty="0">
                <a:latin typeface="Times New Roman"/>
                <a:cs typeface="Times New Roman"/>
              </a:rPr>
              <a:t>73 </a:t>
            </a:r>
            <a:r>
              <a:rPr sz="1000" spc="55" dirty="0">
                <a:latin typeface="Times New Roman"/>
                <a:cs typeface="Times New Roman"/>
              </a:rPr>
              <a:t>53:37</a:t>
            </a:r>
            <a:r>
              <a:rPr sz="1000" spc="190" dirty="0">
                <a:latin typeface="Times New Roman"/>
                <a:cs typeface="Times New Roman"/>
              </a:rPr>
              <a:t> </a:t>
            </a:r>
            <a:r>
              <a:rPr sz="1000" dirty="0">
                <a:latin typeface="Times New Roman"/>
                <a:cs typeface="Times New Roman"/>
              </a:rPr>
              <a:t>bob</a:t>
            </a:r>
            <a:r>
              <a:rPr sz="1000" spc="190" dirty="0">
                <a:latin typeface="Times New Roman"/>
                <a:cs typeface="Times New Roman"/>
              </a:rPr>
              <a:t> </a:t>
            </a:r>
            <a:r>
              <a:rPr sz="1000" spc="95" dirty="0">
                <a:latin typeface="Times New Roman"/>
                <a:cs typeface="Times New Roman"/>
              </a:rPr>
              <a:t>1</a:t>
            </a:r>
            <a:r>
              <a:rPr sz="1000" spc="190" dirty="0">
                <a:latin typeface="Times New Roman"/>
                <a:cs typeface="Times New Roman"/>
              </a:rPr>
              <a:t> </a:t>
            </a:r>
            <a:r>
              <a:rPr sz="1000" spc="80" dirty="0">
                <a:latin typeface="Times New Roman"/>
                <a:cs typeface="Times New Roman"/>
              </a:rPr>
              <a:t>has</a:t>
            </a:r>
            <a:r>
              <a:rPr sz="1000" spc="190" dirty="0">
                <a:latin typeface="Times New Roman"/>
                <a:cs typeface="Times New Roman"/>
              </a:rPr>
              <a:t> </a:t>
            </a:r>
            <a:r>
              <a:rPr sz="1000" dirty="0">
                <a:latin typeface="Times New Roman"/>
                <a:cs typeface="Times New Roman"/>
              </a:rPr>
              <a:t>woken</a:t>
            </a:r>
            <a:r>
              <a:rPr sz="1000" spc="190" dirty="0">
                <a:latin typeface="Times New Roman"/>
                <a:cs typeface="Times New Roman"/>
              </a:rPr>
              <a:t> </a:t>
            </a:r>
            <a:r>
              <a:rPr sz="1000" spc="110" dirty="0">
                <a:latin typeface="Times New Roman"/>
                <a:cs typeface="Times New Roman"/>
              </a:rPr>
              <a:t>up,</a:t>
            </a:r>
            <a:r>
              <a:rPr sz="1000" spc="195" dirty="0">
                <a:latin typeface="Times New Roman"/>
                <a:cs typeface="Times New Roman"/>
              </a:rPr>
              <a:t> </a:t>
            </a:r>
            <a:r>
              <a:rPr sz="1000" spc="85" dirty="0">
                <a:latin typeface="Times New Roman"/>
                <a:cs typeface="Times New Roman"/>
              </a:rPr>
              <a:t>seeing</a:t>
            </a:r>
            <a:r>
              <a:rPr sz="1000" spc="190" dirty="0">
                <a:latin typeface="Times New Roman"/>
                <a:cs typeface="Times New Roman"/>
              </a:rPr>
              <a:t> </a:t>
            </a:r>
            <a:r>
              <a:rPr sz="1000" spc="75" dirty="0">
                <a:latin typeface="Times New Roman"/>
                <a:cs typeface="Times New Roman"/>
              </a:rPr>
              <a:t>shared</a:t>
            </a:r>
            <a:r>
              <a:rPr sz="1000" spc="190" dirty="0">
                <a:latin typeface="Times New Roman"/>
                <a:cs typeface="Times New Roman"/>
              </a:rPr>
              <a:t> </a:t>
            </a:r>
            <a:r>
              <a:rPr sz="1000" spc="95" dirty="0">
                <a:latin typeface="Times New Roman"/>
                <a:cs typeface="Times New Roman"/>
              </a:rPr>
              <a:t>x</a:t>
            </a:r>
            <a:r>
              <a:rPr sz="1000" spc="190" dirty="0">
                <a:latin typeface="Times New Roman"/>
                <a:cs typeface="Times New Roman"/>
              </a:rPr>
              <a:t> </a:t>
            </a:r>
            <a:r>
              <a:rPr sz="1000" spc="70" dirty="0">
                <a:latin typeface="Times New Roman"/>
                <a:cs typeface="Times New Roman"/>
              </a:rPr>
              <a:t>being</a:t>
            </a:r>
            <a:r>
              <a:rPr sz="1000" spc="190" dirty="0">
                <a:latin typeface="Times New Roman"/>
                <a:cs typeface="Times New Roman"/>
              </a:rPr>
              <a:t> </a:t>
            </a:r>
            <a:r>
              <a:rPr sz="1000" spc="-25" dirty="0">
                <a:latin typeface="Times New Roman"/>
                <a:cs typeface="Times New Roman"/>
              </a:rPr>
              <a:t>87 </a:t>
            </a:r>
            <a:r>
              <a:rPr sz="1000" dirty="0">
                <a:latin typeface="Times New Roman"/>
                <a:cs typeface="Times New Roman"/>
              </a:rPr>
              <a:t>bob</a:t>
            </a:r>
            <a:r>
              <a:rPr sz="1000" spc="204" dirty="0">
                <a:latin typeface="Times New Roman"/>
                <a:cs typeface="Times New Roman"/>
              </a:rPr>
              <a:t> </a:t>
            </a:r>
            <a:r>
              <a:rPr sz="1000" spc="100" dirty="0">
                <a:latin typeface="Times New Roman"/>
                <a:cs typeface="Times New Roman"/>
              </a:rPr>
              <a:t>sees</a:t>
            </a:r>
            <a:r>
              <a:rPr sz="1000" spc="210" dirty="0">
                <a:latin typeface="Times New Roman"/>
                <a:cs typeface="Times New Roman"/>
              </a:rPr>
              <a:t> </a:t>
            </a:r>
            <a:r>
              <a:rPr sz="1000" spc="75" dirty="0">
                <a:latin typeface="Times New Roman"/>
                <a:cs typeface="Times New Roman"/>
              </a:rPr>
              <a:t>shared</a:t>
            </a:r>
            <a:r>
              <a:rPr sz="1000" spc="204" dirty="0">
                <a:latin typeface="Times New Roman"/>
                <a:cs typeface="Times New Roman"/>
              </a:rPr>
              <a:t> </a:t>
            </a:r>
            <a:r>
              <a:rPr sz="1000" spc="95" dirty="0">
                <a:latin typeface="Times New Roman"/>
                <a:cs typeface="Times New Roman"/>
              </a:rPr>
              <a:t>x</a:t>
            </a:r>
            <a:r>
              <a:rPr sz="1000" spc="210" dirty="0">
                <a:latin typeface="Times New Roman"/>
                <a:cs typeface="Times New Roman"/>
              </a:rPr>
              <a:t> </a:t>
            </a:r>
            <a:r>
              <a:rPr sz="1000" spc="70" dirty="0">
                <a:latin typeface="Times New Roman"/>
                <a:cs typeface="Times New Roman"/>
              </a:rPr>
              <a:t>being</a:t>
            </a:r>
            <a:r>
              <a:rPr sz="1000" spc="210" dirty="0">
                <a:latin typeface="Times New Roman"/>
                <a:cs typeface="Times New Roman"/>
              </a:rPr>
              <a:t> </a:t>
            </a:r>
            <a:r>
              <a:rPr sz="1000" spc="-25" dirty="0">
                <a:latin typeface="Times New Roman"/>
                <a:cs typeface="Times New Roman"/>
              </a:rPr>
              <a:t>87</a:t>
            </a:r>
            <a:endParaRPr sz="1000" dirty="0">
              <a:latin typeface="Times New Roman"/>
              <a:cs typeface="Times New Roman"/>
            </a:endParaRPr>
          </a:p>
          <a:p>
            <a:pPr marL="334010" marR="5080" algn="just">
              <a:lnSpc>
                <a:spcPct val="109600"/>
              </a:lnSpc>
            </a:pPr>
            <a:r>
              <a:rPr sz="1000" spc="55" dirty="0">
                <a:latin typeface="Times New Roman"/>
                <a:cs typeface="Times New Roman"/>
              </a:rPr>
              <a:t>53:41</a:t>
            </a:r>
            <a:r>
              <a:rPr sz="1000" spc="180" dirty="0">
                <a:latin typeface="Times New Roman"/>
                <a:cs typeface="Times New Roman"/>
              </a:rPr>
              <a:t> </a:t>
            </a:r>
            <a:r>
              <a:rPr sz="1000" spc="65" dirty="0">
                <a:latin typeface="Times New Roman"/>
                <a:cs typeface="Times New Roman"/>
              </a:rPr>
              <a:t>eve</a:t>
            </a:r>
            <a:r>
              <a:rPr sz="1000" spc="185" dirty="0">
                <a:latin typeface="Times New Roman"/>
                <a:cs typeface="Times New Roman"/>
              </a:rPr>
              <a:t> </a:t>
            </a:r>
            <a:r>
              <a:rPr sz="1000" spc="95" dirty="0">
                <a:latin typeface="Times New Roman"/>
                <a:cs typeface="Times New Roman"/>
              </a:rPr>
              <a:t>0</a:t>
            </a:r>
            <a:r>
              <a:rPr sz="1000" spc="180" dirty="0">
                <a:latin typeface="Times New Roman"/>
                <a:cs typeface="Times New Roman"/>
              </a:rPr>
              <a:t> </a:t>
            </a:r>
            <a:r>
              <a:rPr sz="1000" spc="80" dirty="0">
                <a:latin typeface="Times New Roman"/>
                <a:cs typeface="Times New Roman"/>
              </a:rPr>
              <a:t>has</a:t>
            </a:r>
            <a:r>
              <a:rPr sz="1000" spc="185" dirty="0">
                <a:latin typeface="Times New Roman"/>
                <a:cs typeface="Times New Roman"/>
              </a:rPr>
              <a:t> </a:t>
            </a:r>
            <a:r>
              <a:rPr sz="1000" dirty="0">
                <a:latin typeface="Times New Roman"/>
                <a:cs typeface="Times New Roman"/>
              </a:rPr>
              <a:t>woken</a:t>
            </a:r>
            <a:r>
              <a:rPr sz="1000" spc="180" dirty="0">
                <a:latin typeface="Times New Roman"/>
                <a:cs typeface="Times New Roman"/>
              </a:rPr>
              <a:t> </a:t>
            </a:r>
            <a:r>
              <a:rPr sz="1000" spc="110" dirty="0">
                <a:latin typeface="Times New Roman"/>
                <a:cs typeface="Times New Roman"/>
              </a:rPr>
              <a:t>up,</a:t>
            </a:r>
            <a:r>
              <a:rPr sz="1000" spc="185" dirty="0">
                <a:latin typeface="Times New Roman"/>
                <a:cs typeface="Times New Roman"/>
              </a:rPr>
              <a:t> </a:t>
            </a:r>
            <a:r>
              <a:rPr sz="1000" spc="85" dirty="0">
                <a:latin typeface="Times New Roman"/>
                <a:cs typeface="Times New Roman"/>
              </a:rPr>
              <a:t>seeing</a:t>
            </a:r>
            <a:r>
              <a:rPr sz="1000" spc="180" dirty="0">
                <a:latin typeface="Times New Roman"/>
                <a:cs typeface="Times New Roman"/>
              </a:rPr>
              <a:t> </a:t>
            </a:r>
            <a:r>
              <a:rPr sz="1000" spc="75" dirty="0">
                <a:latin typeface="Times New Roman"/>
                <a:cs typeface="Times New Roman"/>
              </a:rPr>
              <a:t>shared</a:t>
            </a:r>
            <a:r>
              <a:rPr sz="1000" spc="185" dirty="0">
                <a:latin typeface="Times New Roman"/>
                <a:cs typeface="Times New Roman"/>
              </a:rPr>
              <a:t> </a:t>
            </a:r>
            <a:r>
              <a:rPr sz="1000" spc="95" dirty="0">
                <a:latin typeface="Times New Roman"/>
                <a:cs typeface="Times New Roman"/>
              </a:rPr>
              <a:t>x</a:t>
            </a:r>
            <a:r>
              <a:rPr sz="1000" spc="180" dirty="0">
                <a:latin typeface="Times New Roman"/>
                <a:cs typeface="Times New Roman"/>
              </a:rPr>
              <a:t> </a:t>
            </a:r>
            <a:r>
              <a:rPr sz="1000" spc="70" dirty="0">
                <a:latin typeface="Times New Roman"/>
                <a:cs typeface="Times New Roman"/>
              </a:rPr>
              <a:t>being</a:t>
            </a:r>
            <a:r>
              <a:rPr sz="1000" spc="185" dirty="0">
                <a:latin typeface="Times New Roman"/>
                <a:cs typeface="Times New Roman"/>
              </a:rPr>
              <a:t> </a:t>
            </a:r>
            <a:r>
              <a:rPr sz="1000" spc="-25" dirty="0">
                <a:latin typeface="Times New Roman"/>
                <a:cs typeface="Times New Roman"/>
              </a:rPr>
              <a:t>74 </a:t>
            </a:r>
            <a:r>
              <a:rPr sz="1000" spc="65" dirty="0">
                <a:latin typeface="Times New Roman"/>
                <a:cs typeface="Times New Roman"/>
              </a:rPr>
              <a:t>eve</a:t>
            </a:r>
            <a:r>
              <a:rPr sz="1000" spc="190" dirty="0">
                <a:latin typeface="Times New Roman"/>
                <a:cs typeface="Times New Roman"/>
              </a:rPr>
              <a:t> </a:t>
            </a:r>
            <a:r>
              <a:rPr sz="1000" spc="100" dirty="0">
                <a:latin typeface="Times New Roman"/>
                <a:cs typeface="Times New Roman"/>
              </a:rPr>
              <a:t>sees</a:t>
            </a:r>
            <a:r>
              <a:rPr sz="1000" spc="190" dirty="0">
                <a:latin typeface="Times New Roman"/>
                <a:cs typeface="Times New Roman"/>
              </a:rPr>
              <a:t> </a:t>
            </a:r>
            <a:r>
              <a:rPr sz="1000" spc="75" dirty="0">
                <a:latin typeface="Times New Roman"/>
                <a:cs typeface="Times New Roman"/>
              </a:rPr>
              <a:t>shared</a:t>
            </a:r>
            <a:r>
              <a:rPr sz="1000" spc="190" dirty="0">
                <a:latin typeface="Times New Roman"/>
                <a:cs typeface="Times New Roman"/>
              </a:rPr>
              <a:t> </a:t>
            </a:r>
            <a:r>
              <a:rPr sz="1000" spc="95" dirty="0">
                <a:latin typeface="Times New Roman"/>
                <a:cs typeface="Times New Roman"/>
              </a:rPr>
              <a:t>x</a:t>
            </a:r>
            <a:r>
              <a:rPr sz="1000" spc="195" dirty="0">
                <a:latin typeface="Times New Roman"/>
                <a:cs typeface="Times New Roman"/>
              </a:rPr>
              <a:t> </a:t>
            </a:r>
            <a:r>
              <a:rPr sz="1000" spc="70" dirty="0">
                <a:latin typeface="Times New Roman"/>
                <a:cs typeface="Times New Roman"/>
              </a:rPr>
              <a:t>being</a:t>
            </a:r>
            <a:r>
              <a:rPr sz="1000" spc="190" dirty="0">
                <a:latin typeface="Times New Roman"/>
                <a:cs typeface="Times New Roman"/>
              </a:rPr>
              <a:t> </a:t>
            </a:r>
            <a:r>
              <a:rPr sz="1000" spc="-25" dirty="0">
                <a:latin typeface="Times New Roman"/>
                <a:cs typeface="Times New Roman"/>
              </a:rPr>
              <a:t>74</a:t>
            </a:r>
            <a:endParaRPr sz="1000" dirty="0">
              <a:latin typeface="Times New Roman"/>
              <a:cs typeface="Times New Roman"/>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532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2" action="ppaction://hlinksldjump"/>
              </a:rPr>
              <a:t>Introduction</a:t>
            </a:r>
            <a:r>
              <a:rPr sz="500" spc="-25" dirty="0">
                <a:latin typeface="Arial"/>
                <a:cs typeface="Arial"/>
                <a:hlinkClick r:id="rId2" action="ppaction://hlinksldjump"/>
              </a:rPr>
              <a:t> </a:t>
            </a:r>
            <a:r>
              <a:rPr sz="500" dirty="0">
                <a:latin typeface="Arial"/>
                <a:cs typeface="Arial"/>
                <a:hlinkClick r:id="rId2" action="ppaction://hlinksldjump"/>
              </a:rPr>
              <a:t>to</a:t>
            </a:r>
            <a:r>
              <a:rPr sz="500" spc="-20" dirty="0">
                <a:latin typeface="Arial"/>
                <a:cs typeface="Arial"/>
                <a:hlinkClick r:id="rId2" action="ppaction://hlinksldjump"/>
              </a:rPr>
              <a:t> </a:t>
            </a:r>
            <a:r>
              <a:rPr sz="500" spc="-10" dirty="0">
                <a:latin typeface="Arial"/>
                <a:cs typeface="Arial"/>
                <a:hlinkClick r:id="rId2" action="ppaction://hlinksldjump"/>
              </a:rPr>
              <a:t>threads</a:t>
            </a:r>
            <a:endParaRPr sz="500">
              <a:latin typeface="Arial"/>
              <a:cs typeface="Arial"/>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sp>
        <p:nvSpPr>
          <p:cNvPr id="5" name="object 5"/>
          <p:cNvSpPr txBox="1"/>
          <p:nvPr/>
        </p:nvSpPr>
        <p:spPr>
          <a:xfrm>
            <a:off x="69900" y="197711"/>
            <a:ext cx="4215130" cy="2591863"/>
          </a:xfrm>
          <a:prstGeom prst="rect">
            <a:avLst/>
          </a:prstGeom>
        </p:spPr>
        <p:txBody>
          <a:bodyPr vert="horz" wrap="square" lIns="0" tIns="12065" rIns="0" bIns="0" rtlCol="0">
            <a:spAutoFit/>
          </a:bodyPr>
          <a:lstStyle/>
          <a:p>
            <a:pPr marL="38100">
              <a:lnSpc>
                <a:spcPct val="100000"/>
              </a:lnSpc>
              <a:spcBef>
                <a:spcPts val="95"/>
              </a:spcBef>
            </a:pPr>
            <a:r>
              <a:rPr lang="en-US" sz="1200" dirty="0" err="1">
                <a:solidFill>
                  <a:srgbClr val="3333B2"/>
                </a:solidFill>
                <a:latin typeface="Arial"/>
                <a:cs typeface="Arial"/>
              </a:rPr>
              <a:t>Luồng</a:t>
            </a:r>
            <a:r>
              <a:rPr lang="en-US" sz="1200" dirty="0">
                <a:solidFill>
                  <a:srgbClr val="3333B2"/>
                </a:solidFill>
                <a:latin typeface="Arial"/>
                <a:cs typeface="Arial"/>
              </a:rPr>
              <a:t> </a:t>
            </a:r>
            <a:r>
              <a:rPr lang="en-US" sz="1200" dirty="0" err="1">
                <a:solidFill>
                  <a:srgbClr val="3333B2"/>
                </a:solidFill>
                <a:latin typeface="Arial"/>
                <a:cs typeface="Arial"/>
              </a:rPr>
              <a:t>và</a:t>
            </a:r>
            <a:r>
              <a:rPr lang="en-US" sz="1200" dirty="0">
                <a:solidFill>
                  <a:srgbClr val="3333B2"/>
                </a:solidFill>
                <a:latin typeface="Arial"/>
                <a:cs typeface="Arial"/>
              </a:rPr>
              <a:t> </a:t>
            </a:r>
            <a:r>
              <a:rPr lang="en-US" sz="1200" dirty="0" err="1">
                <a:solidFill>
                  <a:srgbClr val="3333B2"/>
                </a:solidFill>
                <a:latin typeface="Arial"/>
                <a:cs typeface="Arial"/>
              </a:rPr>
              <a:t>Hệ</a:t>
            </a:r>
            <a:r>
              <a:rPr lang="en-US" sz="1200" dirty="0">
                <a:solidFill>
                  <a:srgbClr val="3333B2"/>
                </a:solidFill>
                <a:latin typeface="Arial"/>
                <a:cs typeface="Arial"/>
              </a:rPr>
              <a:t> </a:t>
            </a:r>
            <a:r>
              <a:rPr lang="en-US" sz="1200" dirty="0" err="1">
                <a:solidFill>
                  <a:srgbClr val="3333B2"/>
                </a:solidFill>
                <a:latin typeface="Arial"/>
                <a:cs typeface="Arial"/>
              </a:rPr>
              <a:t>Điều</a:t>
            </a:r>
            <a:r>
              <a:rPr lang="en-US" sz="1200" dirty="0">
                <a:solidFill>
                  <a:srgbClr val="3333B2"/>
                </a:solidFill>
                <a:latin typeface="Arial"/>
                <a:cs typeface="Arial"/>
              </a:rPr>
              <a:t> </a:t>
            </a:r>
            <a:r>
              <a:rPr lang="en-US" sz="1200" dirty="0" err="1">
                <a:solidFill>
                  <a:srgbClr val="3333B2"/>
                </a:solidFill>
                <a:latin typeface="Arial"/>
                <a:cs typeface="Arial"/>
              </a:rPr>
              <a:t>Hành</a:t>
            </a:r>
            <a:endParaRPr sz="1200" dirty="0">
              <a:latin typeface="Arial"/>
              <a:cs typeface="Arial"/>
            </a:endParaRPr>
          </a:p>
          <a:p>
            <a:pPr marL="289560">
              <a:lnSpc>
                <a:spcPct val="100000"/>
              </a:lnSpc>
              <a:spcBef>
                <a:spcPts val="1055"/>
              </a:spcBef>
            </a:pPr>
            <a:r>
              <a:rPr lang="en-US" sz="1000" dirty="0" err="1">
                <a:solidFill>
                  <a:srgbClr val="C80000"/>
                </a:solidFill>
                <a:latin typeface="Arial"/>
                <a:cs typeface="Arial"/>
              </a:rPr>
              <a:t>Vấn</a:t>
            </a:r>
            <a:r>
              <a:rPr lang="en-US" sz="1000" dirty="0">
                <a:solidFill>
                  <a:srgbClr val="C80000"/>
                </a:solidFill>
                <a:latin typeface="Arial"/>
                <a:cs typeface="Arial"/>
              </a:rPr>
              <a:t> </a:t>
            </a:r>
            <a:r>
              <a:rPr lang="en-US" sz="1000" dirty="0" err="1">
                <a:solidFill>
                  <a:srgbClr val="C80000"/>
                </a:solidFill>
                <a:latin typeface="Arial"/>
                <a:cs typeface="Arial"/>
              </a:rPr>
              <a:t>đề</a:t>
            </a:r>
            <a:r>
              <a:rPr lang="en-US" sz="1000" dirty="0">
                <a:solidFill>
                  <a:srgbClr val="C80000"/>
                </a:solidFill>
                <a:latin typeface="Arial"/>
                <a:cs typeface="Arial"/>
              </a:rPr>
              <a:t> </a:t>
            </a:r>
            <a:r>
              <a:rPr lang="en-US" sz="1000" dirty="0" err="1">
                <a:solidFill>
                  <a:srgbClr val="C80000"/>
                </a:solidFill>
                <a:latin typeface="Arial"/>
                <a:cs typeface="Arial"/>
              </a:rPr>
              <a:t>chính</a:t>
            </a:r>
            <a:endParaRPr sz="1000" dirty="0">
              <a:latin typeface="Arial"/>
              <a:cs typeface="Arial"/>
            </a:endParaRPr>
          </a:p>
          <a:p>
            <a:pPr marL="289560" marR="282575">
              <a:lnSpc>
                <a:spcPts val="1210"/>
              </a:lnSpc>
              <a:spcBef>
                <a:spcPts val="40"/>
              </a:spcBef>
            </a:pPr>
            <a:r>
              <a:rPr lang="vi-VN" sz="900" dirty="0">
                <a:latin typeface="Arial"/>
                <a:cs typeface="Arial"/>
              </a:rPr>
              <a:t>Hệ điều hành có nên cung cấp hỗ trợ luồng trong nhân (kernel-level threads) hay nên để chúng được triển khai ở mức người dung</a:t>
            </a:r>
            <a:r>
              <a:rPr lang="en-US" sz="900" dirty="0">
                <a:latin typeface="Arial"/>
                <a:cs typeface="Arial"/>
              </a:rPr>
              <a:t> (user-level threads)</a:t>
            </a:r>
            <a:r>
              <a:rPr sz="900" spc="-10" dirty="0">
                <a:latin typeface="Arial"/>
                <a:cs typeface="Arial"/>
              </a:rPr>
              <a:t>?</a:t>
            </a:r>
            <a:endParaRPr sz="900" dirty="0">
              <a:latin typeface="Arial"/>
              <a:cs typeface="Arial"/>
            </a:endParaRPr>
          </a:p>
          <a:p>
            <a:pPr marL="289560">
              <a:lnSpc>
                <a:spcPct val="100000"/>
              </a:lnSpc>
              <a:spcBef>
                <a:spcPts val="745"/>
              </a:spcBef>
            </a:pPr>
            <a:r>
              <a:rPr lang="vi-VN" sz="1000" spc="-10" dirty="0">
                <a:solidFill>
                  <a:srgbClr val="3333B2"/>
                </a:solidFill>
                <a:latin typeface="Arial"/>
                <a:cs typeface="Arial"/>
              </a:rPr>
              <a:t>Giải pháp ở không gian người dùng (User-space solution)</a:t>
            </a:r>
            <a:endParaRPr sz="1000" dirty="0">
              <a:latin typeface="Arial"/>
              <a:cs typeface="Arial"/>
            </a:endParaRPr>
          </a:p>
          <a:p>
            <a:pPr marL="542925" marR="30480" indent="-120650">
              <a:lnSpc>
                <a:spcPct val="111600"/>
              </a:lnSpc>
              <a:spcBef>
                <a:spcPts val="400"/>
              </a:spcBef>
              <a:buClr>
                <a:srgbClr val="3333B2"/>
              </a:buClr>
              <a:buFont typeface="Menlo"/>
              <a:buChar char="•"/>
              <a:tabLst>
                <a:tab pos="539750" algn="l"/>
              </a:tabLst>
            </a:pPr>
            <a:r>
              <a:rPr lang="vi-VN" sz="900" dirty="0">
                <a:solidFill>
                  <a:srgbClr val="3333B2"/>
                </a:solidFill>
                <a:latin typeface="Arial"/>
                <a:cs typeface="Arial"/>
              </a:rPr>
              <a:t>Tất cả </a:t>
            </a:r>
            <a:r>
              <a:rPr lang="vi-VN" sz="900" dirty="0">
                <a:latin typeface="Arial"/>
                <a:cs typeface="Arial"/>
              </a:rPr>
              <a:t>các thao tác có thể được xử lý hoàn toàn </a:t>
            </a:r>
            <a:r>
              <a:rPr lang="vi-VN" sz="900" dirty="0">
                <a:solidFill>
                  <a:srgbClr val="3333B2"/>
                </a:solidFill>
                <a:latin typeface="Arial"/>
                <a:cs typeface="Arial"/>
              </a:rPr>
              <a:t>trong một tiến trình duy nhất</a:t>
            </a:r>
            <a:r>
              <a:rPr lang="vi-VN" sz="900" dirty="0">
                <a:latin typeface="Arial"/>
                <a:cs typeface="Arial"/>
              </a:rPr>
              <a:t> ⇒ việc triển khai có thể cực kỳ hiệu quả.</a:t>
            </a:r>
          </a:p>
          <a:p>
            <a:pPr marL="542925" marR="30480" indent="-120650">
              <a:lnSpc>
                <a:spcPct val="111600"/>
              </a:lnSpc>
              <a:spcBef>
                <a:spcPts val="400"/>
              </a:spcBef>
              <a:buClr>
                <a:srgbClr val="3333B2"/>
              </a:buClr>
              <a:buFont typeface="Menlo"/>
              <a:buChar char="•"/>
              <a:tabLst>
                <a:tab pos="539750" algn="l"/>
              </a:tabLst>
            </a:pPr>
            <a:r>
              <a:rPr lang="vi-VN" sz="900" dirty="0">
                <a:solidFill>
                  <a:srgbClr val="3333B2"/>
                </a:solidFill>
                <a:latin typeface="Arial"/>
                <a:cs typeface="Arial"/>
              </a:rPr>
              <a:t>Tất cả </a:t>
            </a:r>
            <a:r>
              <a:rPr lang="vi-VN" sz="900" dirty="0">
                <a:latin typeface="Arial"/>
                <a:cs typeface="Arial"/>
              </a:rPr>
              <a:t>các dịch vụ do kernel cung cấp được thực hiện </a:t>
            </a:r>
            <a:r>
              <a:rPr lang="vi-VN" sz="900" dirty="0">
                <a:solidFill>
                  <a:srgbClr val="3333B2"/>
                </a:solidFill>
                <a:latin typeface="Arial"/>
                <a:cs typeface="Arial"/>
              </a:rPr>
              <a:t>thay mặt cho tiến trình mà trong đó luồng đang chạy </a:t>
            </a:r>
            <a:r>
              <a:rPr lang="vi-VN" sz="900" dirty="0">
                <a:latin typeface="Arial"/>
                <a:cs typeface="Arial"/>
              </a:rPr>
              <a:t>⇒ nếu kernel quyết định chặn một luồng, toàn bộ tiến trình sẽ bị chặn.</a:t>
            </a:r>
          </a:p>
          <a:p>
            <a:pPr marL="542925" marR="30480" indent="-120650">
              <a:lnSpc>
                <a:spcPct val="111600"/>
              </a:lnSpc>
              <a:spcBef>
                <a:spcPts val="400"/>
              </a:spcBef>
              <a:buClr>
                <a:srgbClr val="3333B2"/>
              </a:buClr>
              <a:buFont typeface="Menlo"/>
              <a:buChar char="•"/>
              <a:tabLst>
                <a:tab pos="539750" algn="l"/>
              </a:tabLst>
            </a:pPr>
            <a:r>
              <a:rPr lang="vi-VN" sz="900" dirty="0">
                <a:latin typeface="Arial"/>
                <a:cs typeface="Arial"/>
              </a:rPr>
              <a:t>Luồng được sử dụng khi có nhiều sự kiện bên ngoài: </a:t>
            </a:r>
            <a:r>
              <a:rPr lang="vi-VN" sz="900" dirty="0">
                <a:solidFill>
                  <a:srgbClr val="3333B2"/>
                </a:solidFill>
                <a:latin typeface="Arial"/>
                <a:cs typeface="Arial"/>
              </a:rPr>
              <a:t>luồng bị chặn dựa trên từng sự kiện </a:t>
            </a:r>
            <a:r>
              <a:rPr lang="vi-VN" sz="900" dirty="0">
                <a:latin typeface="Arial"/>
                <a:cs typeface="Arial"/>
              </a:rPr>
              <a:t>⇒ nếu kernel không thể phân biệt được các luồng, làm sao nó có thể hỗ trợ gửi tín hiệu đến chúng?</a:t>
            </a:r>
            <a:endParaRPr sz="900" dirty="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532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2" action="ppaction://hlinksldjump"/>
              </a:rPr>
              <a:t>Introduction</a:t>
            </a:r>
            <a:r>
              <a:rPr sz="500" spc="-25" dirty="0">
                <a:latin typeface="Arial"/>
                <a:cs typeface="Arial"/>
                <a:hlinkClick r:id="rId2" action="ppaction://hlinksldjump"/>
              </a:rPr>
              <a:t> </a:t>
            </a:r>
            <a:r>
              <a:rPr sz="500" dirty="0">
                <a:latin typeface="Arial"/>
                <a:cs typeface="Arial"/>
                <a:hlinkClick r:id="rId2" action="ppaction://hlinksldjump"/>
              </a:rPr>
              <a:t>to</a:t>
            </a:r>
            <a:r>
              <a:rPr sz="500" spc="-20" dirty="0">
                <a:latin typeface="Arial"/>
                <a:cs typeface="Arial"/>
                <a:hlinkClick r:id="rId2" action="ppaction://hlinksldjump"/>
              </a:rPr>
              <a:t> </a:t>
            </a:r>
            <a:r>
              <a:rPr sz="500" spc="-10" dirty="0">
                <a:latin typeface="Arial"/>
                <a:cs typeface="Arial"/>
                <a:hlinkClick r:id="rId2" action="ppaction://hlinksldjump"/>
              </a:rPr>
              <a:t>threads</a:t>
            </a:r>
            <a:endParaRPr sz="500">
              <a:latin typeface="Arial"/>
              <a:cs typeface="Arial"/>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sp>
        <p:nvSpPr>
          <p:cNvPr id="5" name="object 5"/>
          <p:cNvSpPr txBox="1"/>
          <p:nvPr/>
        </p:nvSpPr>
        <p:spPr>
          <a:xfrm>
            <a:off x="34218" y="159654"/>
            <a:ext cx="4480632" cy="3147208"/>
          </a:xfrm>
          <a:prstGeom prst="rect">
            <a:avLst/>
          </a:prstGeom>
        </p:spPr>
        <p:txBody>
          <a:bodyPr vert="horz" wrap="square" lIns="0" tIns="12065" rIns="0" bIns="0" rtlCol="0">
            <a:spAutoFit/>
          </a:bodyPr>
          <a:lstStyle/>
          <a:p>
            <a:pPr marL="38100">
              <a:lnSpc>
                <a:spcPct val="100000"/>
              </a:lnSpc>
              <a:spcBef>
                <a:spcPts val="95"/>
              </a:spcBef>
            </a:pPr>
            <a:r>
              <a:rPr lang="en-US" sz="1200" dirty="0" err="1">
                <a:solidFill>
                  <a:srgbClr val="3333B2"/>
                </a:solidFill>
                <a:latin typeface="Arial"/>
                <a:cs typeface="Arial"/>
              </a:rPr>
              <a:t>Luồng</a:t>
            </a:r>
            <a:r>
              <a:rPr lang="en-US" sz="1200" dirty="0">
                <a:solidFill>
                  <a:srgbClr val="3333B2"/>
                </a:solidFill>
                <a:latin typeface="Arial"/>
                <a:cs typeface="Arial"/>
              </a:rPr>
              <a:t> </a:t>
            </a:r>
            <a:r>
              <a:rPr lang="en-US" sz="1200" dirty="0" err="1">
                <a:solidFill>
                  <a:srgbClr val="3333B2"/>
                </a:solidFill>
                <a:latin typeface="Arial"/>
                <a:cs typeface="Arial"/>
              </a:rPr>
              <a:t>và</a:t>
            </a:r>
            <a:r>
              <a:rPr lang="en-US" sz="1200" dirty="0">
                <a:solidFill>
                  <a:srgbClr val="3333B2"/>
                </a:solidFill>
                <a:latin typeface="Arial"/>
                <a:cs typeface="Arial"/>
              </a:rPr>
              <a:t> </a:t>
            </a:r>
            <a:r>
              <a:rPr lang="en-US" sz="1200" dirty="0" err="1">
                <a:solidFill>
                  <a:srgbClr val="3333B2"/>
                </a:solidFill>
                <a:latin typeface="Arial"/>
                <a:cs typeface="Arial"/>
              </a:rPr>
              <a:t>Hệ</a:t>
            </a:r>
            <a:r>
              <a:rPr lang="en-US" sz="1200" dirty="0">
                <a:solidFill>
                  <a:srgbClr val="3333B2"/>
                </a:solidFill>
                <a:latin typeface="Arial"/>
                <a:cs typeface="Arial"/>
              </a:rPr>
              <a:t> </a:t>
            </a:r>
            <a:r>
              <a:rPr lang="en-US" sz="1200" dirty="0" err="1">
                <a:solidFill>
                  <a:srgbClr val="3333B2"/>
                </a:solidFill>
                <a:latin typeface="Arial"/>
                <a:cs typeface="Arial"/>
              </a:rPr>
              <a:t>Điều</a:t>
            </a:r>
            <a:r>
              <a:rPr lang="en-US" sz="1200" dirty="0">
                <a:solidFill>
                  <a:srgbClr val="3333B2"/>
                </a:solidFill>
                <a:latin typeface="Arial"/>
                <a:cs typeface="Arial"/>
              </a:rPr>
              <a:t> </a:t>
            </a:r>
            <a:r>
              <a:rPr lang="en-US" sz="1200" dirty="0" err="1">
                <a:solidFill>
                  <a:srgbClr val="3333B2"/>
                </a:solidFill>
                <a:latin typeface="Arial"/>
                <a:cs typeface="Arial"/>
              </a:rPr>
              <a:t>Hành</a:t>
            </a:r>
            <a:endParaRPr lang="en-US" sz="1200" dirty="0">
              <a:latin typeface="Arial"/>
              <a:cs typeface="Arial"/>
            </a:endParaRPr>
          </a:p>
          <a:p>
            <a:pPr marL="302260">
              <a:lnSpc>
                <a:spcPct val="100000"/>
              </a:lnSpc>
              <a:spcBef>
                <a:spcPts val="1055"/>
              </a:spcBef>
            </a:pPr>
            <a:r>
              <a:rPr lang="da-DK" sz="1000" dirty="0">
                <a:solidFill>
                  <a:srgbClr val="3333B2"/>
                </a:solidFill>
                <a:latin typeface="Arial"/>
                <a:cs typeface="Arial"/>
              </a:rPr>
              <a:t>Giải pháp ở mức nhân (Kernel solution)</a:t>
            </a:r>
            <a:endParaRPr sz="1000" dirty="0">
              <a:latin typeface="Arial"/>
              <a:cs typeface="Arial"/>
            </a:endParaRPr>
          </a:p>
          <a:p>
            <a:pPr marL="302260" marR="147320" indent="-3810">
              <a:lnSpc>
                <a:spcPts val="1210"/>
              </a:lnSpc>
              <a:spcBef>
                <a:spcPts val="40"/>
              </a:spcBef>
            </a:pPr>
            <a:r>
              <a:rPr lang="vi-VN" sz="900" dirty="0">
                <a:latin typeface="Arial"/>
                <a:cs typeface="Arial"/>
              </a:rPr>
              <a:t>Ý tưởng chính là để nhân hệ điều hành quản lý và thực thi luồng, tức là </a:t>
            </a:r>
            <a:r>
              <a:rPr lang="vi-VN" sz="900" dirty="0">
                <a:solidFill>
                  <a:srgbClr val="3333B2"/>
                </a:solidFill>
                <a:latin typeface="Arial"/>
                <a:cs typeface="Arial"/>
              </a:rPr>
              <a:t>toàn bộ </a:t>
            </a:r>
            <a:r>
              <a:rPr lang="vi-VN" sz="900" dirty="0">
                <a:latin typeface="Arial"/>
                <a:cs typeface="Arial"/>
              </a:rPr>
              <a:t>bộ quản lý luồng được tích hợp trong nhân. Điều này có nghĩa là tất cả các thao tác sẽ được thực hiện thông qua lời gọi hệ thống (system calls)</a:t>
            </a:r>
            <a:r>
              <a:rPr sz="900" spc="-10" dirty="0">
                <a:latin typeface="Arial"/>
                <a:cs typeface="Arial"/>
              </a:rPr>
              <a:t>:</a:t>
            </a:r>
            <a:endParaRPr sz="900" dirty="0">
              <a:latin typeface="Arial"/>
              <a:cs typeface="Arial"/>
            </a:endParaRPr>
          </a:p>
          <a:p>
            <a:pPr marL="555625" marR="43180" indent="-120650">
              <a:lnSpc>
                <a:spcPct val="111600"/>
              </a:lnSpc>
              <a:spcBef>
                <a:spcPts val="395"/>
              </a:spcBef>
              <a:buClr>
                <a:srgbClr val="3333B2"/>
              </a:buClr>
              <a:buFont typeface="Menlo"/>
              <a:buChar char="•"/>
              <a:tabLst>
                <a:tab pos="552450" algn="l"/>
              </a:tabLst>
            </a:pPr>
            <a:r>
              <a:rPr lang="vi-VN" sz="900" dirty="0">
                <a:latin typeface="Arial"/>
                <a:cs typeface="Arial"/>
              </a:rPr>
              <a:t>Các thao tác chặn luồng không còn là vấn đề: Khi một luồng bị chặn, </a:t>
            </a:r>
            <a:r>
              <a:rPr lang="vi-VN" sz="900" dirty="0">
                <a:solidFill>
                  <a:srgbClr val="3333B2"/>
                </a:solidFill>
                <a:latin typeface="Arial"/>
                <a:cs typeface="Arial"/>
              </a:rPr>
              <a:t>kernel sẽ lập lịch cho một luồng khác </a:t>
            </a:r>
            <a:r>
              <a:rPr lang="vi-VN" sz="900" dirty="0">
                <a:latin typeface="Arial"/>
                <a:cs typeface="Arial"/>
              </a:rPr>
              <a:t>trong cùng tiến trình thay vì chặn toàn bộ tiến trình.</a:t>
            </a:r>
          </a:p>
          <a:p>
            <a:pPr marL="555625" marR="43180" indent="-120650">
              <a:lnSpc>
                <a:spcPct val="111600"/>
              </a:lnSpc>
              <a:spcBef>
                <a:spcPts val="395"/>
              </a:spcBef>
              <a:buClr>
                <a:srgbClr val="3333B2"/>
              </a:buClr>
              <a:buFont typeface="Menlo"/>
              <a:buChar char="•"/>
              <a:tabLst>
                <a:tab pos="552450" algn="l"/>
              </a:tabLst>
            </a:pPr>
            <a:r>
              <a:rPr lang="vi-VN" sz="900" dirty="0">
                <a:latin typeface="Arial"/>
                <a:cs typeface="Arial"/>
              </a:rPr>
              <a:t>Xử lý sự kiện bên ngoài dễ dàng hơn: </a:t>
            </a:r>
            <a:r>
              <a:rPr lang="vi-VN" sz="900" dirty="0">
                <a:solidFill>
                  <a:srgbClr val="3333B2"/>
                </a:solidFill>
                <a:latin typeface="Arial"/>
                <a:cs typeface="Arial"/>
              </a:rPr>
              <a:t>Kernel</a:t>
            </a:r>
            <a:r>
              <a:rPr lang="vi-VN" sz="900" dirty="0">
                <a:latin typeface="Arial"/>
                <a:cs typeface="Arial"/>
              </a:rPr>
              <a:t> (vốn chịu trách nhiệm bắt tất cả các sự kiện) sẽ </a:t>
            </a:r>
            <a:r>
              <a:rPr lang="vi-VN" sz="900" dirty="0">
                <a:solidFill>
                  <a:srgbClr val="3333B2"/>
                </a:solidFill>
                <a:latin typeface="Arial"/>
                <a:cs typeface="Arial"/>
              </a:rPr>
              <a:t>lập lịch cho luồng liên quan đến sự kiện đó</a:t>
            </a:r>
            <a:r>
              <a:rPr lang="vi-VN" sz="900" dirty="0">
                <a:latin typeface="Arial"/>
                <a:cs typeface="Arial"/>
              </a:rPr>
              <a:t>.</a:t>
            </a:r>
          </a:p>
          <a:p>
            <a:pPr marL="555625" marR="43180" indent="-120650">
              <a:lnSpc>
                <a:spcPct val="111600"/>
              </a:lnSpc>
              <a:spcBef>
                <a:spcPts val="395"/>
              </a:spcBef>
              <a:buClr>
                <a:srgbClr val="3333B2"/>
              </a:buClr>
              <a:buFont typeface="Menlo"/>
              <a:buChar char="•"/>
              <a:tabLst>
                <a:tab pos="552450" algn="l"/>
              </a:tabLst>
            </a:pPr>
            <a:r>
              <a:rPr lang="vi-VN" sz="900" dirty="0">
                <a:latin typeface="Arial"/>
                <a:cs typeface="Arial"/>
              </a:rPr>
              <a:t>Nhược điểm: </a:t>
            </a:r>
            <a:r>
              <a:rPr lang="vi-VN" sz="900" dirty="0">
                <a:solidFill>
                  <a:srgbClr val="3333B2"/>
                </a:solidFill>
                <a:latin typeface="Arial"/>
                <a:cs typeface="Arial"/>
              </a:rPr>
              <a:t>Mất đi hiệu suất </a:t>
            </a:r>
            <a:r>
              <a:rPr lang="vi-VN" sz="900" dirty="0">
                <a:latin typeface="Arial"/>
                <a:cs typeface="Arial"/>
              </a:rPr>
              <a:t>do mỗi thao tác trên luồng đều cần một lần chuyển vào nhân hệ điều hành (trap to the kernel).</a:t>
            </a:r>
            <a:endParaRPr sz="900" dirty="0">
              <a:latin typeface="Arial"/>
              <a:cs typeface="Arial"/>
            </a:endParaRPr>
          </a:p>
          <a:p>
            <a:pPr>
              <a:lnSpc>
                <a:spcPct val="100000"/>
              </a:lnSpc>
              <a:spcBef>
                <a:spcPts val="20"/>
              </a:spcBef>
            </a:pPr>
            <a:endParaRPr sz="1200" dirty="0">
              <a:latin typeface="Arial"/>
              <a:cs typeface="Arial"/>
            </a:endParaRPr>
          </a:p>
          <a:p>
            <a:pPr marL="302260">
              <a:lnSpc>
                <a:spcPct val="100000"/>
              </a:lnSpc>
            </a:pPr>
            <a:r>
              <a:rPr lang="vi-VN" sz="1000" dirty="0">
                <a:solidFill>
                  <a:srgbClr val="C80000"/>
                </a:solidFill>
                <a:latin typeface="Arial"/>
                <a:cs typeface="Arial"/>
              </a:rPr>
              <a:t>Kết luận – Nhưng</a:t>
            </a:r>
            <a:endParaRPr sz="1000" dirty="0">
              <a:latin typeface="Arial"/>
              <a:cs typeface="Arial"/>
            </a:endParaRPr>
          </a:p>
          <a:p>
            <a:pPr marL="469900" marR="104775" indent="-171450">
              <a:lnSpc>
                <a:spcPts val="1210"/>
              </a:lnSpc>
              <a:spcBef>
                <a:spcPts val="35"/>
              </a:spcBef>
              <a:buFont typeface="Arial" panose="020B0604020202020204" pitchFamily="34" charset="0"/>
              <a:buChar char="•"/>
            </a:pPr>
            <a:r>
              <a:rPr lang="en-US" sz="900" spc="-30" dirty="0">
                <a:latin typeface="Arial"/>
                <a:cs typeface="Arial"/>
              </a:rPr>
              <a:t>K</a:t>
            </a:r>
            <a:r>
              <a:rPr lang="vi-VN" sz="900" spc="-30" dirty="0">
                <a:latin typeface="Arial"/>
                <a:cs typeface="Arial"/>
              </a:rPr>
              <a:t>ết hợp luồng mức người dùng (user-level threads) và luồng mức nhân (kernel-level threads) để tận dụng ưu điểm của cả hai.</a:t>
            </a:r>
            <a:endParaRPr lang="en-US" sz="900" spc="-30" dirty="0">
              <a:latin typeface="Arial"/>
              <a:cs typeface="Arial"/>
            </a:endParaRPr>
          </a:p>
          <a:p>
            <a:pPr marL="469900" marR="104775" indent="-171450">
              <a:lnSpc>
                <a:spcPts val="1210"/>
              </a:lnSpc>
              <a:spcBef>
                <a:spcPts val="35"/>
              </a:spcBef>
              <a:buFont typeface="Arial" panose="020B0604020202020204" pitchFamily="34" charset="0"/>
              <a:buChar char="•"/>
            </a:pPr>
            <a:r>
              <a:rPr lang="en-US" sz="900" dirty="0" err="1">
                <a:latin typeface="Arial"/>
                <a:cs typeface="Arial"/>
              </a:rPr>
              <a:t>Tuy</a:t>
            </a:r>
            <a:r>
              <a:rPr lang="en-US" sz="900" dirty="0">
                <a:latin typeface="Arial"/>
                <a:cs typeface="Arial"/>
              </a:rPr>
              <a:t> </a:t>
            </a:r>
            <a:r>
              <a:rPr lang="en-US" sz="900" dirty="0" err="1">
                <a:latin typeface="Arial"/>
                <a:cs typeface="Arial"/>
              </a:rPr>
              <a:t>nhiên</a:t>
            </a:r>
            <a:r>
              <a:rPr lang="en-US" sz="900" dirty="0">
                <a:latin typeface="Arial"/>
                <a:cs typeface="Arial"/>
              </a:rPr>
              <a:t>, </a:t>
            </a:r>
            <a:r>
              <a:rPr lang="en-US" sz="900" dirty="0" err="1">
                <a:latin typeface="Arial"/>
                <a:cs typeface="Arial"/>
              </a:rPr>
              <a:t>lợi</a:t>
            </a:r>
            <a:r>
              <a:rPr lang="en-US" sz="900" dirty="0">
                <a:latin typeface="Arial"/>
                <a:cs typeface="Arial"/>
              </a:rPr>
              <a:t> </a:t>
            </a:r>
            <a:r>
              <a:rPr lang="en-US" sz="900" dirty="0" err="1">
                <a:latin typeface="Arial"/>
                <a:cs typeface="Arial"/>
              </a:rPr>
              <a:t>ích</a:t>
            </a:r>
            <a:r>
              <a:rPr lang="en-US" sz="900" dirty="0">
                <a:latin typeface="Arial"/>
                <a:cs typeface="Arial"/>
              </a:rPr>
              <a:t> </a:t>
            </a:r>
            <a:r>
              <a:rPr lang="en-US" sz="900" dirty="0" err="1">
                <a:latin typeface="Arial"/>
                <a:cs typeface="Arial"/>
              </a:rPr>
              <a:t>về</a:t>
            </a:r>
            <a:r>
              <a:rPr lang="en-US" sz="900" dirty="0">
                <a:latin typeface="Arial"/>
                <a:cs typeface="Arial"/>
              </a:rPr>
              <a:t> </a:t>
            </a:r>
            <a:r>
              <a:rPr lang="en-US" sz="900" dirty="0" err="1">
                <a:latin typeface="Arial"/>
                <a:cs typeface="Arial"/>
              </a:rPr>
              <a:t>hiệu</a:t>
            </a:r>
            <a:r>
              <a:rPr lang="en-US" sz="900" dirty="0">
                <a:latin typeface="Arial"/>
                <a:cs typeface="Arial"/>
              </a:rPr>
              <a:t> </a:t>
            </a:r>
            <a:r>
              <a:rPr lang="en-US" sz="900" dirty="0" err="1">
                <a:latin typeface="Arial"/>
                <a:cs typeface="Arial"/>
              </a:rPr>
              <a:t>suất</a:t>
            </a:r>
            <a:r>
              <a:rPr lang="en-US" sz="900" dirty="0">
                <a:latin typeface="Arial"/>
                <a:cs typeface="Arial"/>
              </a:rPr>
              <a:t> </a:t>
            </a:r>
            <a:r>
              <a:rPr lang="en-US" sz="900" dirty="0" err="1">
                <a:latin typeface="Arial"/>
                <a:cs typeface="Arial"/>
              </a:rPr>
              <a:t>không</a:t>
            </a:r>
            <a:r>
              <a:rPr lang="en-US" sz="900" dirty="0">
                <a:latin typeface="Arial"/>
                <a:cs typeface="Arial"/>
              </a:rPr>
              <a:t> </a:t>
            </a:r>
            <a:r>
              <a:rPr lang="en-US" sz="900" dirty="0" err="1">
                <a:latin typeface="Arial"/>
                <a:cs typeface="Arial"/>
              </a:rPr>
              <a:t>đủ</a:t>
            </a:r>
            <a:r>
              <a:rPr lang="en-US" sz="900" dirty="0">
                <a:latin typeface="Arial"/>
                <a:cs typeface="Arial"/>
              </a:rPr>
              <a:t> </a:t>
            </a:r>
            <a:r>
              <a:rPr lang="en-US" sz="900" dirty="0" err="1">
                <a:latin typeface="Arial"/>
                <a:cs typeface="Arial"/>
              </a:rPr>
              <a:t>lớn</a:t>
            </a:r>
            <a:r>
              <a:rPr lang="en-US" sz="900" dirty="0">
                <a:latin typeface="Arial"/>
                <a:cs typeface="Arial"/>
              </a:rPr>
              <a:t> </a:t>
            </a:r>
            <a:r>
              <a:rPr lang="en-US" sz="900" dirty="0" err="1">
                <a:latin typeface="Arial"/>
                <a:cs typeface="Arial"/>
              </a:rPr>
              <a:t>để</a:t>
            </a:r>
            <a:r>
              <a:rPr lang="en-US" sz="900" dirty="0">
                <a:latin typeface="Arial"/>
                <a:cs typeface="Arial"/>
              </a:rPr>
              <a:t> </a:t>
            </a:r>
            <a:r>
              <a:rPr lang="en-US" sz="900" dirty="0" err="1">
                <a:latin typeface="Arial"/>
                <a:cs typeface="Arial"/>
              </a:rPr>
              <a:t>bù</a:t>
            </a:r>
            <a:r>
              <a:rPr lang="en-US" sz="900" dirty="0">
                <a:latin typeface="Arial"/>
                <a:cs typeface="Arial"/>
              </a:rPr>
              <a:t> </a:t>
            </a:r>
            <a:r>
              <a:rPr lang="en-US" sz="900" dirty="0" err="1">
                <a:latin typeface="Arial"/>
                <a:cs typeface="Arial"/>
              </a:rPr>
              <a:t>đắp</a:t>
            </a:r>
            <a:r>
              <a:rPr lang="en-US" sz="900" dirty="0">
                <a:latin typeface="Arial"/>
                <a:cs typeface="Arial"/>
              </a:rPr>
              <a:t> </a:t>
            </a:r>
            <a:r>
              <a:rPr lang="en-US" sz="900" dirty="0" err="1">
                <a:latin typeface="Arial"/>
                <a:cs typeface="Arial"/>
              </a:rPr>
              <a:t>sự</a:t>
            </a:r>
            <a:r>
              <a:rPr lang="en-US" sz="900" dirty="0">
                <a:latin typeface="Arial"/>
                <a:cs typeface="Arial"/>
              </a:rPr>
              <a:t> </a:t>
            </a:r>
            <a:r>
              <a:rPr lang="en-US" sz="900" dirty="0" err="1">
                <a:latin typeface="Arial"/>
                <a:cs typeface="Arial"/>
              </a:rPr>
              <a:t>phức</a:t>
            </a:r>
            <a:r>
              <a:rPr lang="en-US" sz="900" dirty="0">
                <a:latin typeface="Arial"/>
                <a:cs typeface="Arial"/>
              </a:rPr>
              <a:t> </a:t>
            </a:r>
            <a:r>
              <a:rPr lang="en-US" sz="900" dirty="0" err="1">
                <a:latin typeface="Arial"/>
                <a:cs typeface="Arial"/>
              </a:rPr>
              <a:t>tạp</a:t>
            </a:r>
            <a:r>
              <a:rPr lang="en-US" sz="900" dirty="0">
                <a:latin typeface="Arial"/>
                <a:cs typeface="Arial"/>
              </a:rPr>
              <a:t> </a:t>
            </a:r>
            <a:r>
              <a:rPr lang="en-US" sz="900" dirty="0" err="1">
                <a:latin typeface="Arial"/>
                <a:cs typeface="Arial"/>
              </a:rPr>
              <a:t>gia</a:t>
            </a:r>
            <a:r>
              <a:rPr lang="en-US" sz="900" dirty="0">
                <a:latin typeface="Arial"/>
                <a:cs typeface="Arial"/>
              </a:rPr>
              <a:t> </a:t>
            </a:r>
            <a:r>
              <a:rPr lang="en-US" sz="900" dirty="0" err="1">
                <a:latin typeface="Arial"/>
                <a:cs typeface="Arial"/>
              </a:rPr>
              <a:t>tăng</a:t>
            </a:r>
            <a:r>
              <a:rPr lang="en-US" sz="900" dirty="0">
                <a:latin typeface="Arial"/>
                <a:cs typeface="Arial"/>
              </a:rPr>
              <a:t> </a:t>
            </a:r>
            <a:r>
              <a:rPr lang="en-US" sz="900" dirty="0" err="1">
                <a:latin typeface="Arial"/>
                <a:cs typeface="Arial"/>
              </a:rPr>
              <a:t>trong</a:t>
            </a:r>
            <a:r>
              <a:rPr lang="en-US" sz="900" dirty="0">
                <a:latin typeface="Arial"/>
                <a:cs typeface="Arial"/>
              </a:rPr>
              <a:t> </a:t>
            </a:r>
            <a:r>
              <a:rPr lang="en-US" sz="900" dirty="0" err="1">
                <a:latin typeface="Arial"/>
                <a:cs typeface="Arial"/>
              </a:rPr>
              <a:t>triển</a:t>
            </a:r>
            <a:r>
              <a:rPr lang="en-US" sz="900" dirty="0">
                <a:latin typeface="Arial"/>
                <a:cs typeface="Arial"/>
              </a:rPr>
              <a:t> </a:t>
            </a:r>
            <a:r>
              <a:rPr lang="en-US" sz="900" dirty="0" err="1">
                <a:latin typeface="Arial"/>
                <a:cs typeface="Arial"/>
              </a:rPr>
              <a:t>khai</a:t>
            </a:r>
            <a:r>
              <a:rPr lang="en-US" sz="900" dirty="0">
                <a:latin typeface="Arial"/>
                <a:cs typeface="Arial"/>
              </a:rPr>
              <a:t> </a:t>
            </a:r>
            <a:r>
              <a:rPr lang="en-US" sz="900" dirty="0" err="1">
                <a:latin typeface="Arial"/>
                <a:cs typeface="Arial"/>
              </a:rPr>
              <a:t>hệ</a:t>
            </a:r>
            <a:r>
              <a:rPr lang="en-US" sz="900" dirty="0">
                <a:latin typeface="Arial"/>
                <a:cs typeface="Arial"/>
              </a:rPr>
              <a:t> </a:t>
            </a:r>
            <a:r>
              <a:rPr lang="en-US" sz="900" dirty="0" err="1">
                <a:latin typeface="Arial"/>
                <a:cs typeface="Arial"/>
              </a:rPr>
              <a:t>thống</a:t>
            </a:r>
            <a:r>
              <a:rPr lang="en-US" sz="900" dirty="0">
                <a:latin typeface="Arial"/>
                <a:cs typeface="Arial"/>
              </a:rPr>
              <a:t>.</a:t>
            </a:r>
            <a:endParaRPr sz="900" dirty="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532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2" action="ppaction://hlinksldjump"/>
              </a:rPr>
              <a:t>Introduction</a:t>
            </a:r>
            <a:r>
              <a:rPr sz="500" spc="-25" dirty="0">
                <a:latin typeface="Arial"/>
                <a:cs typeface="Arial"/>
                <a:hlinkClick r:id="rId2" action="ppaction://hlinksldjump"/>
              </a:rPr>
              <a:t> </a:t>
            </a:r>
            <a:r>
              <a:rPr sz="500" dirty="0">
                <a:latin typeface="Arial"/>
                <a:cs typeface="Arial"/>
                <a:hlinkClick r:id="rId2" action="ppaction://hlinksldjump"/>
              </a:rPr>
              <a:t>to</a:t>
            </a:r>
            <a:r>
              <a:rPr sz="500" spc="-20" dirty="0">
                <a:latin typeface="Arial"/>
                <a:cs typeface="Arial"/>
                <a:hlinkClick r:id="rId2" action="ppaction://hlinksldjump"/>
              </a:rPr>
              <a:t> </a:t>
            </a:r>
            <a:r>
              <a:rPr sz="500" spc="-10" dirty="0">
                <a:latin typeface="Arial"/>
                <a:cs typeface="Arial"/>
                <a:hlinkClick r:id="rId2" action="ppaction://hlinksldjump"/>
              </a:rPr>
              <a:t>threads</a:t>
            </a:r>
            <a:endParaRPr sz="500">
              <a:latin typeface="Arial"/>
              <a:cs typeface="Arial"/>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sp>
        <p:nvSpPr>
          <p:cNvPr id="5" name="object 5"/>
          <p:cNvSpPr txBox="1"/>
          <p:nvPr/>
        </p:nvSpPr>
        <p:spPr>
          <a:xfrm>
            <a:off x="95300" y="197711"/>
            <a:ext cx="3987165" cy="799578"/>
          </a:xfrm>
          <a:prstGeom prst="rect">
            <a:avLst/>
          </a:prstGeom>
        </p:spPr>
        <p:txBody>
          <a:bodyPr vert="horz" wrap="square" lIns="0" tIns="12065" rIns="0" bIns="0" rtlCol="0">
            <a:spAutoFit/>
          </a:bodyPr>
          <a:lstStyle/>
          <a:p>
            <a:pPr marL="12700">
              <a:lnSpc>
                <a:spcPct val="100000"/>
              </a:lnSpc>
              <a:spcBef>
                <a:spcPts val="95"/>
              </a:spcBef>
            </a:pPr>
            <a:r>
              <a:rPr lang="en-US" sz="1200" spc="-10" dirty="0" err="1">
                <a:solidFill>
                  <a:srgbClr val="3333B2"/>
                </a:solidFill>
                <a:latin typeface="Arial"/>
                <a:cs typeface="Arial"/>
              </a:rPr>
              <a:t>Kết</a:t>
            </a:r>
            <a:r>
              <a:rPr lang="en-US" sz="1200" spc="-10" dirty="0">
                <a:solidFill>
                  <a:srgbClr val="3333B2"/>
                </a:solidFill>
                <a:latin typeface="Arial"/>
                <a:cs typeface="Arial"/>
              </a:rPr>
              <a:t> </a:t>
            </a:r>
            <a:r>
              <a:rPr lang="en-US" sz="1200" spc="-10" dirty="0" err="1">
                <a:solidFill>
                  <a:srgbClr val="3333B2"/>
                </a:solidFill>
                <a:latin typeface="Arial"/>
                <a:cs typeface="Arial"/>
              </a:rPr>
              <a:t>hợp</a:t>
            </a:r>
            <a:r>
              <a:rPr lang="en-US" sz="1200" spc="-10" dirty="0">
                <a:solidFill>
                  <a:srgbClr val="3333B2"/>
                </a:solidFill>
                <a:latin typeface="Arial"/>
                <a:cs typeface="Arial"/>
              </a:rPr>
              <a:t> </a:t>
            </a:r>
            <a:r>
              <a:rPr lang="en-US" sz="1200" spc="-10" dirty="0" err="1">
                <a:solidFill>
                  <a:srgbClr val="3333B2"/>
                </a:solidFill>
                <a:latin typeface="Arial"/>
                <a:cs typeface="Arial"/>
              </a:rPr>
              <a:t>luồng</a:t>
            </a:r>
            <a:r>
              <a:rPr lang="en-US" sz="1200" spc="-10" dirty="0">
                <a:solidFill>
                  <a:srgbClr val="3333B2"/>
                </a:solidFill>
                <a:latin typeface="Arial"/>
                <a:cs typeface="Arial"/>
              </a:rPr>
              <a:t> </a:t>
            </a:r>
            <a:r>
              <a:rPr sz="1200" spc="-10" dirty="0">
                <a:solidFill>
                  <a:srgbClr val="3333B2"/>
                </a:solidFill>
                <a:latin typeface="Arial"/>
                <a:cs typeface="Arial"/>
              </a:rPr>
              <a:t>user-level</a:t>
            </a:r>
            <a:r>
              <a:rPr sz="1200" spc="-35" dirty="0">
                <a:solidFill>
                  <a:srgbClr val="3333B2"/>
                </a:solidFill>
                <a:latin typeface="Arial"/>
                <a:cs typeface="Arial"/>
              </a:rPr>
              <a:t> </a:t>
            </a:r>
            <a:r>
              <a:rPr lang="en-US" sz="1200" dirty="0" err="1">
                <a:solidFill>
                  <a:srgbClr val="3333B2"/>
                </a:solidFill>
                <a:latin typeface="Arial"/>
                <a:cs typeface="Arial"/>
              </a:rPr>
              <a:t>và</a:t>
            </a:r>
            <a:r>
              <a:rPr sz="1200" spc="-30" dirty="0">
                <a:solidFill>
                  <a:srgbClr val="3333B2"/>
                </a:solidFill>
                <a:latin typeface="Arial"/>
                <a:cs typeface="Arial"/>
              </a:rPr>
              <a:t> </a:t>
            </a:r>
            <a:r>
              <a:rPr sz="1200" spc="-10" dirty="0">
                <a:solidFill>
                  <a:srgbClr val="3333B2"/>
                </a:solidFill>
                <a:latin typeface="Arial"/>
                <a:cs typeface="Arial"/>
              </a:rPr>
              <a:t>kernel-level</a:t>
            </a:r>
            <a:endParaRPr sz="1200" dirty="0">
              <a:latin typeface="Arial"/>
              <a:cs typeface="Arial"/>
            </a:endParaRPr>
          </a:p>
          <a:p>
            <a:pPr marL="264160">
              <a:lnSpc>
                <a:spcPct val="100000"/>
              </a:lnSpc>
              <a:spcBef>
                <a:spcPts val="1055"/>
              </a:spcBef>
            </a:pPr>
            <a:r>
              <a:rPr lang="en-US" sz="1000" dirty="0">
                <a:solidFill>
                  <a:srgbClr val="3333B2"/>
                </a:solidFill>
                <a:latin typeface="Arial"/>
                <a:cs typeface="Arial"/>
              </a:rPr>
              <a:t>Ý </a:t>
            </a:r>
            <a:r>
              <a:rPr lang="en-US" sz="1000" dirty="0" err="1">
                <a:solidFill>
                  <a:srgbClr val="3333B2"/>
                </a:solidFill>
                <a:latin typeface="Arial"/>
                <a:cs typeface="Arial"/>
              </a:rPr>
              <a:t>tưởng</a:t>
            </a:r>
            <a:r>
              <a:rPr lang="en-US" sz="1000" dirty="0">
                <a:solidFill>
                  <a:srgbClr val="3333B2"/>
                </a:solidFill>
                <a:latin typeface="Arial"/>
                <a:cs typeface="Arial"/>
              </a:rPr>
              <a:t> </a:t>
            </a:r>
            <a:r>
              <a:rPr lang="en-US" sz="1000" dirty="0" err="1">
                <a:solidFill>
                  <a:srgbClr val="3333B2"/>
                </a:solidFill>
                <a:latin typeface="Arial"/>
                <a:cs typeface="Arial"/>
              </a:rPr>
              <a:t>chính</a:t>
            </a:r>
            <a:endParaRPr sz="1000" dirty="0">
              <a:latin typeface="Arial"/>
              <a:cs typeface="Arial"/>
            </a:endParaRPr>
          </a:p>
          <a:p>
            <a:pPr marL="264160" marR="5080">
              <a:lnSpc>
                <a:spcPts val="1210"/>
              </a:lnSpc>
              <a:spcBef>
                <a:spcPts val="40"/>
              </a:spcBef>
            </a:pPr>
            <a:r>
              <a:rPr lang="vi-VN" sz="900" dirty="0">
                <a:latin typeface="Arial"/>
                <a:cs typeface="Arial"/>
              </a:rPr>
              <a:t>Giới thiệu cách tiếp cận luồng hai cấp: </a:t>
            </a:r>
            <a:r>
              <a:rPr lang="vi-VN" sz="900" dirty="0">
                <a:solidFill>
                  <a:srgbClr val="C80000"/>
                </a:solidFill>
                <a:latin typeface="Arial"/>
                <a:cs typeface="Arial"/>
              </a:rPr>
              <a:t>các luồng mức nhân </a:t>
            </a:r>
            <a:r>
              <a:rPr lang="vi-VN" sz="900" dirty="0">
                <a:latin typeface="Arial"/>
                <a:cs typeface="Arial"/>
              </a:rPr>
              <a:t>có thể thực thi các luồng mức người dùng. </a:t>
            </a:r>
            <a:endParaRPr sz="900" dirty="0">
              <a:latin typeface="Arial"/>
              <a:cs typeface="Arial"/>
            </a:endParaRPr>
          </a:p>
        </p:txBody>
      </p:sp>
      <p:pic>
        <p:nvPicPr>
          <p:cNvPr id="6" name="object 6"/>
          <p:cNvPicPr/>
          <p:nvPr/>
        </p:nvPicPr>
        <p:blipFill>
          <a:blip r:embed="rId3" cstate="print"/>
          <a:stretch>
            <a:fillRect/>
          </a:stretch>
        </p:blipFill>
        <p:spPr>
          <a:xfrm>
            <a:off x="763781" y="1324733"/>
            <a:ext cx="3079053" cy="1352312"/>
          </a:xfrm>
          <a:prstGeom prst="rect">
            <a:avLst/>
          </a:prstGeom>
        </p:spPr>
      </p:pic>
      <p:grpSp>
        <p:nvGrpSpPr>
          <p:cNvPr id="7" name="object 7"/>
          <p:cNvGrpSpPr/>
          <p:nvPr/>
        </p:nvGrpSpPr>
        <p:grpSpPr>
          <a:xfrm>
            <a:off x="0" y="3348469"/>
            <a:ext cx="4608195" cy="107950"/>
            <a:chOff x="0" y="3348469"/>
            <a:chExt cx="4608195" cy="107950"/>
          </a:xfrm>
        </p:grpSpPr>
        <p:sp>
          <p:nvSpPr>
            <p:cNvPr id="8" name="object 8"/>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9" name="object 9"/>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0" name="object 10"/>
          <p:cNvSpPr txBox="1"/>
          <p:nvPr/>
        </p:nvSpPr>
        <p:spPr>
          <a:xfrm>
            <a:off x="53467" y="3349927"/>
            <a:ext cx="65532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2" action="ppaction://hlinksldjump"/>
              </a:rPr>
              <a:t>Introduction</a:t>
            </a:r>
            <a:r>
              <a:rPr sz="500" spc="-25" dirty="0">
                <a:latin typeface="Arial"/>
                <a:cs typeface="Arial"/>
                <a:hlinkClick r:id="rId2" action="ppaction://hlinksldjump"/>
              </a:rPr>
              <a:t> </a:t>
            </a:r>
            <a:r>
              <a:rPr sz="500" dirty="0">
                <a:latin typeface="Arial"/>
                <a:cs typeface="Arial"/>
                <a:hlinkClick r:id="rId2" action="ppaction://hlinksldjump"/>
              </a:rPr>
              <a:t>to</a:t>
            </a:r>
            <a:r>
              <a:rPr sz="500" spc="-20" dirty="0">
                <a:latin typeface="Arial"/>
                <a:cs typeface="Arial"/>
                <a:hlinkClick r:id="rId2" action="ppaction://hlinksldjump"/>
              </a:rPr>
              <a:t> </a:t>
            </a:r>
            <a:r>
              <a:rPr sz="500" spc="-10" dirty="0">
                <a:latin typeface="Arial"/>
                <a:cs typeface="Arial"/>
                <a:hlinkClick r:id="rId2" action="ppaction://hlinksldjump"/>
              </a:rPr>
              <a:t>threads</a:t>
            </a:r>
            <a:endParaRPr sz="500">
              <a:latin typeface="Arial"/>
              <a:cs typeface="Arial"/>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532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2" action="ppaction://hlinksldjump"/>
              </a:rPr>
              <a:t>Introduction</a:t>
            </a:r>
            <a:r>
              <a:rPr sz="500" spc="-25" dirty="0">
                <a:latin typeface="Arial"/>
                <a:cs typeface="Arial"/>
                <a:hlinkClick r:id="rId2" action="ppaction://hlinksldjump"/>
              </a:rPr>
              <a:t> </a:t>
            </a:r>
            <a:r>
              <a:rPr sz="500" dirty="0">
                <a:latin typeface="Arial"/>
                <a:cs typeface="Arial"/>
                <a:hlinkClick r:id="rId2" action="ppaction://hlinksldjump"/>
              </a:rPr>
              <a:t>to</a:t>
            </a:r>
            <a:r>
              <a:rPr sz="500" spc="-20" dirty="0">
                <a:latin typeface="Arial"/>
                <a:cs typeface="Arial"/>
                <a:hlinkClick r:id="rId2" action="ppaction://hlinksldjump"/>
              </a:rPr>
              <a:t> </a:t>
            </a:r>
            <a:r>
              <a:rPr sz="500" spc="-10" dirty="0">
                <a:latin typeface="Arial"/>
                <a:cs typeface="Arial"/>
                <a:hlinkClick r:id="rId2" action="ppaction://hlinksldjump"/>
              </a:rPr>
              <a:t>threads</a:t>
            </a:r>
            <a:endParaRPr sz="500">
              <a:latin typeface="Arial"/>
              <a:cs typeface="Arial"/>
            </a:endParaRPr>
          </a:p>
        </p:txBody>
      </p:sp>
      <p:sp>
        <p:nvSpPr>
          <p:cNvPr id="11" name="object 5"/>
          <p:cNvSpPr txBox="1"/>
          <p:nvPr/>
        </p:nvSpPr>
        <p:spPr>
          <a:xfrm>
            <a:off x="69900" y="197711"/>
            <a:ext cx="4238625" cy="491801"/>
          </a:xfrm>
          <a:prstGeom prst="rect">
            <a:avLst/>
          </a:prstGeom>
        </p:spPr>
        <p:txBody>
          <a:bodyPr vert="horz" wrap="square" lIns="0" tIns="12065" rIns="0" bIns="0" rtlCol="0">
            <a:spAutoFit/>
          </a:bodyPr>
          <a:lstStyle/>
          <a:p>
            <a:pPr marL="12700">
              <a:lnSpc>
                <a:spcPct val="100000"/>
              </a:lnSpc>
              <a:spcBef>
                <a:spcPts val="95"/>
              </a:spcBef>
            </a:pPr>
            <a:r>
              <a:rPr lang="en-US" sz="1200" spc="-10" dirty="0" err="1">
                <a:solidFill>
                  <a:srgbClr val="3333B2"/>
                </a:solidFill>
                <a:latin typeface="Arial"/>
                <a:cs typeface="Arial"/>
              </a:rPr>
              <a:t>Kết</a:t>
            </a:r>
            <a:r>
              <a:rPr lang="en-US" sz="1200" spc="-10" dirty="0">
                <a:solidFill>
                  <a:srgbClr val="3333B2"/>
                </a:solidFill>
                <a:latin typeface="Arial"/>
                <a:cs typeface="Arial"/>
              </a:rPr>
              <a:t> </a:t>
            </a:r>
            <a:r>
              <a:rPr lang="en-US" sz="1200" spc="-10" dirty="0" err="1">
                <a:solidFill>
                  <a:srgbClr val="3333B2"/>
                </a:solidFill>
                <a:latin typeface="Arial"/>
                <a:cs typeface="Arial"/>
              </a:rPr>
              <a:t>hợp</a:t>
            </a:r>
            <a:r>
              <a:rPr lang="en-US" sz="1200" spc="-10" dirty="0">
                <a:solidFill>
                  <a:srgbClr val="3333B2"/>
                </a:solidFill>
                <a:latin typeface="Arial"/>
                <a:cs typeface="Arial"/>
              </a:rPr>
              <a:t> </a:t>
            </a:r>
            <a:r>
              <a:rPr lang="en-US" sz="1200" spc="-10" dirty="0" err="1">
                <a:solidFill>
                  <a:srgbClr val="3333B2"/>
                </a:solidFill>
                <a:latin typeface="Arial"/>
                <a:cs typeface="Arial"/>
              </a:rPr>
              <a:t>luồng</a:t>
            </a:r>
            <a:r>
              <a:rPr lang="en-US" sz="1200" spc="-10" dirty="0">
                <a:solidFill>
                  <a:srgbClr val="3333B2"/>
                </a:solidFill>
                <a:latin typeface="Arial"/>
                <a:cs typeface="Arial"/>
              </a:rPr>
              <a:t> user-level</a:t>
            </a:r>
            <a:r>
              <a:rPr lang="en-US" sz="1200" spc="-35" dirty="0">
                <a:solidFill>
                  <a:srgbClr val="3333B2"/>
                </a:solidFill>
                <a:latin typeface="Arial"/>
                <a:cs typeface="Arial"/>
              </a:rPr>
              <a:t> </a:t>
            </a:r>
            <a:r>
              <a:rPr lang="en-US" sz="1200" dirty="0" err="1">
                <a:solidFill>
                  <a:srgbClr val="3333B2"/>
                </a:solidFill>
                <a:latin typeface="Arial"/>
                <a:cs typeface="Arial"/>
              </a:rPr>
              <a:t>và</a:t>
            </a:r>
            <a:r>
              <a:rPr lang="en-US" sz="1200" spc="-30" dirty="0">
                <a:solidFill>
                  <a:srgbClr val="3333B2"/>
                </a:solidFill>
                <a:latin typeface="Arial"/>
                <a:cs typeface="Arial"/>
              </a:rPr>
              <a:t> </a:t>
            </a:r>
            <a:r>
              <a:rPr lang="en-US" sz="1200" spc="-10" dirty="0">
                <a:solidFill>
                  <a:srgbClr val="3333B2"/>
                </a:solidFill>
                <a:latin typeface="Arial"/>
                <a:cs typeface="Arial"/>
              </a:rPr>
              <a:t>kernel-level</a:t>
            </a:r>
            <a:endParaRPr lang="en-US" sz="1200" dirty="0">
              <a:latin typeface="Arial"/>
              <a:cs typeface="Arial"/>
            </a:endParaRPr>
          </a:p>
          <a:p>
            <a:pPr marL="289560">
              <a:lnSpc>
                <a:spcPct val="100000"/>
              </a:lnSpc>
              <a:spcBef>
                <a:spcPts val="1055"/>
              </a:spcBef>
            </a:pPr>
            <a:r>
              <a:rPr lang="en-US" sz="1000" dirty="0" err="1">
                <a:solidFill>
                  <a:srgbClr val="3333B2"/>
                </a:solidFill>
                <a:latin typeface="Arial"/>
                <a:cs typeface="Arial"/>
              </a:rPr>
              <a:t>Nguyên</a:t>
            </a:r>
            <a:r>
              <a:rPr lang="en-US" sz="1000" dirty="0">
                <a:solidFill>
                  <a:srgbClr val="3333B2"/>
                </a:solidFill>
                <a:latin typeface="Arial"/>
                <a:cs typeface="Arial"/>
              </a:rPr>
              <a:t> </a:t>
            </a:r>
            <a:r>
              <a:rPr lang="en-US" sz="1000" dirty="0" err="1">
                <a:solidFill>
                  <a:srgbClr val="3333B2"/>
                </a:solidFill>
                <a:latin typeface="Arial"/>
                <a:cs typeface="Arial"/>
              </a:rPr>
              <a:t>tắc</a:t>
            </a:r>
            <a:r>
              <a:rPr lang="en-US" sz="1000" dirty="0">
                <a:solidFill>
                  <a:srgbClr val="3333B2"/>
                </a:solidFill>
                <a:latin typeface="Arial"/>
                <a:cs typeface="Arial"/>
              </a:rPr>
              <a:t> </a:t>
            </a:r>
            <a:r>
              <a:rPr lang="en-US" sz="1000" dirty="0" err="1">
                <a:solidFill>
                  <a:srgbClr val="3333B2"/>
                </a:solidFill>
                <a:latin typeface="Arial"/>
                <a:cs typeface="Arial"/>
              </a:rPr>
              <a:t>hoạt</a:t>
            </a:r>
            <a:r>
              <a:rPr lang="en-US" sz="1000" dirty="0">
                <a:solidFill>
                  <a:srgbClr val="3333B2"/>
                </a:solidFill>
                <a:latin typeface="Arial"/>
                <a:cs typeface="Arial"/>
              </a:rPr>
              <a:t> </a:t>
            </a:r>
            <a:r>
              <a:rPr lang="en-US" sz="1000" dirty="0" err="1">
                <a:solidFill>
                  <a:srgbClr val="3333B2"/>
                </a:solidFill>
                <a:latin typeface="Arial"/>
                <a:cs typeface="Arial"/>
              </a:rPr>
              <a:t>động</a:t>
            </a:r>
            <a:endParaRPr sz="1000" dirty="0">
              <a:latin typeface="Arial"/>
              <a:cs typeface="Arial"/>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532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2" action="ppaction://hlinksldjump"/>
              </a:rPr>
              <a:t>Introduction</a:t>
            </a:r>
            <a:r>
              <a:rPr sz="500" spc="-25" dirty="0">
                <a:latin typeface="Arial"/>
                <a:cs typeface="Arial"/>
                <a:hlinkClick r:id="rId2" action="ppaction://hlinksldjump"/>
              </a:rPr>
              <a:t> </a:t>
            </a:r>
            <a:r>
              <a:rPr sz="500" dirty="0">
                <a:latin typeface="Arial"/>
                <a:cs typeface="Arial"/>
                <a:hlinkClick r:id="rId2" action="ppaction://hlinksldjump"/>
              </a:rPr>
              <a:t>to</a:t>
            </a:r>
            <a:r>
              <a:rPr sz="500" spc="-20" dirty="0">
                <a:latin typeface="Arial"/>
                <a:cs typeface="Arial"/>
                <a:hlinkClick r:id="rId2" action="ppaction://hlinksldjump"/>
              </a:rPr>
              <a:t> </a:t>
            </a:r>
            <a:r>
              <a:rPr sz="500" spc="-10" dirty="0">
                <a:latin typeface="Arial"/>
                <a:cs typeface="Arial"/>
                <a:hlinkClick r:id="rId2" action="ppaction://hlinksldjump"/>
              </a:rPr>
              <a:t>threads</a:t>
            </a:r>
            <a:endParaRPr sz="500">
              <a:latin typeface="Arial"/>
              <a:cs typeface="Arial"/>
            </a:endParaRPr>
          </a:p>
        </p:txBody>
      </p:sp>
      <p:sp>
        <p:nvSpPr>
          <p:cNvPr id="11" name="object 5"/>
          <p:cNvSpPr txBox="1"/>
          <p:nvPr/>
        </p:nvSpPr>
        <p:spPr>
          <a:xfrm>
            <a:off x="69900" y="197711"/>
            <a:ext cx="4238625" cy="1034066"/>
          </a:xfrm>
          <a:prstGeom prst="rect">
            <a:avLst/>
          </a:prstGeom>
        </p:spPr>
        <p:txBody>
          <a:bodyPr vert="horz" wrap="square" lIns="0" tIns="12065" rIns="0" bIns="0" rtlCol="0">
            <a:spAutoFit/>
          </a:bodyPr>
          <a:lstStyle/>
          <a:p>
            <a:pPr marL="12700">
              <a:lnSpc>
                <a:spcPct val="100000"/>
              </a:lnSpc>
              <a:spcBef>
                <a:spcPts val="95"/>
              </a:spcBef>
            </a:pPr>
            <a:r>
              <a:rPr lang="en-US" sz="1200" spc="-10" dirty="0" err="1">
                <a:solidFill>
                  <a:srgbClr val="3333B2"/>
                </a:solidFill>
                <a:latin typeface="Arial"/>
                <a:cs typeface="Arial"/>
              </a:rPr>
              <a:t>Kết</a:t>
            </a:r>
            <a:r>
              <a:rPr lang="en-US" sz="1200" spc="-10" dirty="0">
                <a:solidFill>
                  <a:srgbClr val="3333B2"/>
                </a:solidFill>
                <a:latin typeface="Arial"/>
                <a:cs typeface="Arial"/>
              </a:rPr>
              <a:t> </a:t>
            </a:r>
            <a:r>
              <a:rPr lang="en-US" sz="1200" spc="-10" dirty="0" err="1">
                <a:solidFill>
                  <a:srgbClr val="3333B2"/>
                </a:solidFill>
                <a:latin typeface="Arial"/>
                <a:cs typeface="Arial"/>
              </a:rPr>
              <a:t>hợp</a:t>
            </a:r>
            <a:r>
              <a:rPr lang="en-US" sz="1200" spc="-10" dirty="0">
                <a:solidFill>
                  <a:srgbClr val="3333B2"/>
                </a:solidFill>
                <a:latin typeface="Arial"/>
                <a:cs typeface="Arial"/>
              </a:rPr>
              <a:t> </a:t>
            </a:r>
            <a:r>
              <a:rPr lang="en-US" sz="1200" spc="-10" dirty="0" err="1">
                <a:solidFill>
                  <a:srgbClr val="3333B2"/>
                </a:solidFill>
                <a:latin typeface="Arial"/>
                <a:cs typeface="Arial"/>
              </a:rPr>
              <a:t>luồng</a:t>
            </a:r>
            <a:r>
              <a:rPr lang="en-US" sz="1200" spc="-10" dirty="0">
                <a:solidFill>
                  <a:srgbClr val="3333B2"/>
                </a:solidFill>
                <a:latin typeface="Arial"/>
                <a:cs typeface="Arial"/>
              </a:rPr>
              <a:t> user-level</a:t>
            </a:r>
            <a:r>
              <a:rPr lang="en-US" sz="1200" spc="-35" dirty="0">
                <a:solidFill>
                  <a:srgbClr val="3333B2"/>
                </a:solidFill>
                <a:latin typeface="Arial"/>
                <a:cs typeface="Arial"/>
              </a:rPr>
              <a:t> </a:t>
            </a:r>
            <a:r>
              <a:rPr lang="en-US" sz="1200" dirty="0" err="1">
                <a:solidFill>
                  <a:srgbClr val="3333B2"/>
                </a:solidFill>
                <a:latin typeface="Arial"/>
                <a:cs typeface="Arial"/>
              </a:rPr>
              <a:t>và</a:t>
            </a:r>
            <a:r>
              <a:rPr lang="en-US" sz="1200" spc="-30" dirty="0">
                <a:solidFill>
                  <a:srgbClr val="3333B2"/>
                </a:solidFill>
                <a:latin typeface="Arial"/>
                <a:cs typeface="Arial"/>
              </a:rPr>
              <a:t> </a:t>
            </a:r>
            <a:r>
              <a:rPr lang="en-US" sz="1200" spc="-10" dirty="0">
                <a:solidFill>
                  <a:srgbClr val="3333B2"/>
                </a:solidFill>
                <a:latin typeface="Arial"/>
                <a:cs typeface="Arial"/>
              </a:rPr>
              <a:t>kernel-level</a:t>
            </a:r>
            <a:endParaRPr lang="en-US" sz="1200" dirty="0">
              <a:latin typeface="Arial"/>
              <a:cs typeface="Arial"/>
            </a:endParaRPr>
          </a:p>
          <a:p>
            <a:pPr marL="289560">
              <a:lnSpc>
                <a:spcPct val="100000"/>
              </a:lnSpc>
              <a:spcBef>
                <a:spcPts val="1055"/>
              </a:spcBef>
            </a:pPr>
            <a:r>
              <a:rPr lang="en-US" sz="1000" dirty="0" err="1">
                <a:solidFill>
                  <a:srgbClr val="3333B2"/>
                </a:solidFill>
                <a:latin typeface="Arial"/>
                <a:cs typeface="Arial"/>
              </a:rPr>
              <a:t>Nguyên</a:t>
            </a:r>
            <a:r>
              <a:rPr lang="en-US" sz="1000" dirty="0">
                <a:solidFill>
                  <a:srgbClr val="3333B2"/>
                </a:solidFill>
                <a:latin typeface="Arial"/>
                <a:cs typeface="Arial"/>
              </a:rPr>
              <a:t> </a:t>
            </a:r>
            <a:r>
              <a:rPr lang="en-US" sz="1000" dirty="0" err="1">
                <a:solidFill>
                  <a:srgbClr val="3333B2"/>
                </a:solidFill>
                <a:latin typeface="Arial"/>
                <a:cs typeface="Arial"/>
              </a:rPr>
              <a:t>tắc</a:t>
            </a:r>
            <a:r>
              <a:rPr lang="en-US" sz="1000" dirty="0">
                <a:solidFill>
                  <a:srgbClr val="3333B2"/>
                </a:solidFill>
                <a:latin typeface="Arial"/>
                <a:cs typeface="Arial"/>
              </a:rPr>
              <a:t> </a:t>
            </a:r>
            <a:r>
              <a:rPr lang="en-US" sz="1000" dirty="0" err="1">
                <a:solidFill>
                  <a:srgbClr val="3333B2"/>
                </a:solidFill>
                <a:latin typeface="Arial"/>
                <a:cs typeface="Arial"/>
              </a:rPr>
              <a:t>hoạt</a:t>
            </a:r>
            <a:r>
              <a:rPr lang="en-US" sz="1000" dirty="0">
                <a:solidFill>
                  <a:srgbClr val="3333B2"/>
                </a:solidFill>
                <a:latin typeface="Arial"/>
                <a:cs typeface="Arial"/>
              </a:rPr>
              <a:t> </a:t>
            </a:r>
            <a:r>
              <a:rPr lang="en-US" sz="1000" dirty="0" err="1">
                <a:solidFill>
                  <a:srgbClr val="3333B2"/>
                </a:solidFill>
                <a:latin typeface="Arial"/>
                <a:cs typeface="Arial"/>
              </a:rPr>
              <a:t>động</a:t>
            </a:r>
            <a:endParaRPr sz="1000" dirty="0">
              <a:latin typeface="Arial"/>
              <a:cs typeface="Arial"/>
            </a:endParaRPr>
          </a:p>
          <a:p>
            <a:pPr marL="542925" marR="30480" indent="-120650">
              <a:lnSpc>
                <a:spcPct val="111600"/>
              </a:lnSpc>
              <a:spcBef>
                <a:spcPts val="570"/>
              </a:spcBef>
              <a:buClr>
                <a:srgbClr val="3333B2"/>
              </a:buClr>
              <a:buFont typeface="Menlo"/>
              <a:buChar char="•"/>
              <a:tabLst>
                <a:tab pos="543560" algn="l"/>
              </a:tabLst>
            </a:pPr>
            <a:r>
              <a:rPr lang="vi-VN" sz="900" dirty="0">
                <a:latin typeface="Arial"/>
                <a:cs typeface="Arial"/>
              </a:rPr>
              <a:t>Một luồng người dùng thực hiện lời gọi hệ thống</a:t>
            </a:r>
            <a:r>
              <a:rPr lang="en-US" sz="900" dirty="0">
                <a:latin typeface="Arial"/>
                <a:cs typeface="Arial"/>
              </a:rPr>
              <a:t> </a:t>
            </a:r>
            <a:r>
              <a:rPr sz="900" i="1" spc="350" dirty="0">
                <a:latin typeface="Menlo"/>
                <a:cs typeface="Menlo"/>
              </a:rPr>
              <a:t>⇒</a:t>
            </a:r>
            <a:r>
              <a:rPr sz="900" i="1" spc="-295" dirty="0">
                <a:latin typeface="Menlo"/>
                <a:cs typeface="Menlo"/>
              </a:rPr>
              <a:t> </a:t>
            </a:r>
            <a:r>
              <a:rPr lang="vi-VN" sz="900" dirty="0">
                <a:solidFill>
                  <a:srgbClr val="C80000"/>
                </a:solidFill>
                <a:latin typeface="Arial"/>
                <a:cs typeface="Arial"/>
              </a:rPr>
              <a:t>luồng nhân đang thực thi luồng người dùng đó sẽ bị chặn</a:t>
            </a:r>
            <a:r>
              <a:rPr lang="vi-VN" sz="900" dirty="0">
                <a:latin typeface="Arial"/>
                <a:cs typeface="Arial"/>
              </a:rPr>
              <a:t>. Luồng người dùng vẫn được </a:t>
            </a:r>
            <a:r>
              <a:rPr lang="vi-VN" sz="900" dirty="0">
                <a:solidFill>
                  <a:srgbClr val="3333B2"/>
                </a:solidFill>
                <a:latin typeface="Arial"/>
                <a:cs typeface="Arial"/>
              </a:rPr>
              <a:t>ràng buộc </a:t>
            </a:r>
            <a:r>
              <a:rPr lang="vi-VN" sz="900" dirty="0">
                <a:latin typeface="Arial"/>
                <a:cs typeface="Arial"/>
              </a:rPr>
              <a:t>với luồng nhân</a:t>
            </a:r>
            <a:r>
              <a:rPr lang="en-US" sz="900" dirty="0">
                <a:latin typeface="Arial"/>
                <a:cs typeface="Arial"/>
              </a:rPr>
              <a:t>.</a:t>
            </a:r>
            <a:endParaRPr lang="en-US" sz="900" spc="-10" dirty="0">
              <a:latin typeface="Arial"/>
              <a:cs typeface="Arial"/>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532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2" action="ppaction://hlinksldjump"/>
              </a:rPr>
              <a:t>Introduction</a:t>
            </a:r>
            <a:r>
              <a:rPr sz="500" spc="-25" dirty="0">
                <a:latin typeface="Arial"/>
                <a:cs typeface="Arial"/>
                <a:hlinkClick r:id="rId2" action="ppaction://hlinksldjump"/>
              </a:rPr>
              <a:t> </a:t>
            </a:r>
            <a:r>
              <a:rPr sz="500" dirty="0">
                <a:latin typeface="Arial"/>
                <a:cs typeface="Arial"/>
                <a:hlinkClick r:id="rId2" action="ppaction://hlinksldjump"/>
              </a:rPr>
              <a:t>to</a:t>
            </a:r>
            <a:r>
              <a:rPr sz="500" spc="-20" dirty="0">
                <a:latin typeface="Arial"/>
                <a:cs typeface="Arial"/>
                <a:hlinkClick r:id="rId2" action="ppaction://hlinksldjump"/>
              </a:rPr>
              <a:t> </a:t>
            </a:r>
            <a:r>
              <a:rPr sz="500" spc="-10" dirty="0">
                <a:latin typeface="Arial"/>
                <a:cs typeface="Arial"/>
                <a:hlinkClick r:id="rId2" action="ppaction://hlinksldjump"/>
              </a:rPr>
              <a:t>threads</a:t>
            </a:r>
            <a:endParaRPr sz="500">
              <a:latin typeface="Arial"/>
              <a:cs typeface="Arial"/>
            </a:endParaRPr>
          </a:p>
        </p:txBody>
      </p:sp>
      <p:sp>
        <p:nvSpPr>
          <p:cNvPr id="10" name="object 5"/>
          <p:cNvSpPr txBox="1"/>
          <p:nvPr/>
        </p:nvSpPr>
        <p:spPr>
          <a:xfrm>
            <a:off x="69900" y="197711"/>
            <a:ext cx="4238625" cy="1705788"/>
          </a:xfrm>
          <a:prstGeom prst="rect">
            <a:avLst/>
          </a:prstGeom>
        </p:spPr>
        <p:txBody>
          <a:bodyPr vert="horz" wrap="square" lIns="0" tIns="12065" rIns="0" bIns="0" rtlCol="0">
            <a:spAutoFit/>
          </a:bodyPr>
          <a:lstStyle/>
          <a:p>
            <a:pPr marL="12700">
              <a:lnSpc>
                <a:spcPct val="100000"/>
              </a:lnSpc>
              <a:spcBef>
                <a:spcPts val="95"/>
              </a:spcBef>
            </a:pPr>
            <a:r>
              <a:rPr lang="en-US" sz="1200" spc="-10" dirty="0" err="1">
                <a:solidFill>
                  <a:srgbClr val="3333B2"/>
                </a:solidFill>
                <a:latin typeface="Arial"/>
                <a:cs typeface="Arial"/>
              </a:rPr>
              <a:t>Kết</a:t>
            </a:r>
            <a:r>
              <a:rPr lang="en-US" sz="1200" spc="-10" dirty="0">
                <a:solidFill>
                  <a:srgbClr val="3333B2"/>
                </a:solidFill>
                <a:latin typeface="Arial"/>
                <a:cs typeface="Arial"/>
              </a:rPr>
              <a:t> </a:t>
            </a:r>
            <a:r>
              <a:rPr lang="en-US" sz="1200" spc="-10" dirty="0" err="1">
                <a:solidFill>
                  <a:srgbClr val="3333B2"/>
                </a:solidFill>
                <a:latin typeface="Arial"/>
                <a:cs typeface="Arial"/>
              </a:rPr>
              <a:t>hợp</a:t>
            </a:r>
            <a:r>
              <a:rPr lang="en-US" sz="1200" spc="-10" dirty="0">
                <a:solidFill>
                  <a:srgbClr val="3333B2"/>
                </a:solidFill>
                <a:latin typeface="Arial"/>
                <a:cs typeface="Arial"/>
              </a:rPr>
              <a:t> </a:t>
            </a:r>
            <a:r>
              <a:rPr lang="en-US" sz="1200" spc="-10" dirty="0" err="1">
                <a:solidFill>
                  <a:srgbClr val="3333B2"/>
                </a:solidFill>
                <a:latin typeface="Arial"/>
                <a:cs typeface="Arial"/>
              </a:rPr>
              <a:t>luồng</a:t>
            </a:r>
            <a:r>
              <a:rPr lang="en-US" sz="1200" spc="-10" dirty="0">
                <a:solidFill>
                  <a:srgbClr val="3333B2"/>
                </a:solidFill>
                <a:latin typeface="Arial"/>
                <a:cs typeface="Arial"/>
              </a:rPr>
              <a:t> user-level</a:t>
            </a:r>
            <a:r>
              <a:rPr lang="en-US" sz="1200" spc="-35" dirty="0">
                <a:solidFill>
                  <a:srgbClr val="3333B2"/>
                </a:solidFill>
                <a:latin typeface="Arial"/>
                <a:cs typeface="Arial"/>
              </a:rPr>
              <a:t> </a:t>
            </a:r>
            <a:r>
              <a:rPr lang="en-US" sz="1200" dirty="0" err="1">
                <a:solidFill>
                  <a:srgbClr val="3333B2"/>
                </a:solidFill>
                <a:latin typeface="Arial"/>
                <a:cs typeface="Arial"/>
              </a:rPr>
              <a:t>và</a:t>
            </a:r>
            <a:r>
              <a:rPr lang="en-US" sz="1200" spc="-30" dirty="0">
                <a:solidFill>
                  <a:srgbClr val="3333B2"/>
                </a:solidFill>
                <a:latin typeface="Arial"/>
                <a:cs typeface="Arial"/>
              </a:rPr>
              <a:t> </a:t>
            </a:r>
            <a:r>
              <a:rPr lang="en-US" sz="1200" spc="-10" dirty="0">
                <a:solidFill>
                  <a:srgbClr val="3333B2"/>
                </a:solidFill>
                <a:latin typeface="Arial"/>
                <a:cs typeface="Arial"/>
              </a:rPr>
              <a:t>kernel-level</a:t>
            </a:r>
            <a:endParaRPr lang="en-US" sz="1200" dirty="0">
              <a:latin typeface="Arial"/>
              <a:cs typeface="Arial"/>
            </a:endParaRPr>
          </a:p>
          <a:p>
            <a:pPr marL="289560">
              <a:lnSpc>
                <a:spcPct val="100000"/>
              </a:lnSpc>
              <a:spcBef>
                <a:spcPts val="1055"/>
              </a:spcBef>
            </a:pPr>
            <a:r>
              <a:rPr lang="en-US" sz="1000" dirty="0" err="1">
                <a:solidFill>
                  <a:srgbClr val="3333B2"/>
                </a:solidFill>
                <a:latin typeface="Arial"/>
                <a:cs typeface="Arial"/>
              </a:rPr>
              <a:t>Nguyên</a:t>
            </a:r>
            <a:r>
              <a:rPr lang="en-US" sz="1000" dirty="0">
                <a:solidFill>
                  <a:srgbClr val="3333B2"/>
                </a:solidFill>
                <a:latin typeface="Arial"/>
                <a:cs typeface="Arial"/>
              </a:rPr>
              <a:t> </a:t>
            </a:r>
            <a:r>
              <a:rPr lang="en-US" sz="1000" dirty="0" err="1">
                <a:solidFill>
                  <a:srgbClr val="3333B2"/>
                </a:solidFill>
                <a:latin typeface="Arial"/>
                <a:cs typeface="Arial"/>
              </a:rPr>
              <a:t>tắc</a:t>
            </a:r>
            <a:r>
              <a:rPr lang="en-US" sz="1000" dirty="0">
                <a:solidFill>
                  <a:srgbClr val="3333B2"/>
                </a:solidFill>
                <a:latin typeface="Arial"/>
                <a:cs typeface="Arial"/>
              </a:rPr>
              <a:t> </a:t>
            </a:r>
            <a:r>
              <a:rPr lang="en-US" sz="1000" dirty="0" err="1">
                <a:solidFill>
                  <a:srgbClr val="3333B2"/>
                </a:solidFill>
                <a:latin typeface="Arial"/>
                <a:cs typeface="Arial"/>
              </a:rPr>
              <a:t>hoạt</a:t>
            </a:r>
            <a:r>
              <a:rPr lang="en-US" sz="1000" dirty="0">
                <a:solidFill>
                  <a:srgbClr val="3333B2"/>
                </a:solidFill>
                <a:latin typeface="Arial"/>
                <a:cs typeface="Arial"/>
              </a:rPr>
              <a:t> </a:t>
            </a:r>
            <a:r>
              <a:rPr lang="en-US" sz="1000" dirty="0" err="1">
                <a:solidFill>
                  <a:srgbClr val="3333B2"/>
                </a:solidFill>
                <a:latin typeface="Arial"/>
                <a:cs typeface="Arial"/>
              </a:rPr>
              <a:t>động</a:t>
            </a:r>
            <a:endParaRPr sz="1000" dirty="0">
              <a:latin typeface="Arial"/>
              <a:cs typeface="Arial"/>
            </a:endParaRPr>
          </a:p>
          <a:p>
            <a:pPr marL="542925" marR="30480" indent="-120650">
              <a:lnSpc>
                <a:spcPct val="111600"/>
              </a:lnSpc>
              <a:spcBef>
                <a:spcPts val="570"/>
              </a:spcBef>
              <a:buClr>
                <a:srgbClr val="3333B2"/>
              </a:buClr>
              <a:buFont typeface="Menlo"/>
              <a:buChar char="•"/>
              <a:tabLst>
                <a:tab pos="543560" algn="l"/>
              </a:tabLst>
            </a:pPr>
            <a:r>
              <a:rPr lang="vi-VN" sz="900" dirty="0">
                <a:latin typeface="Arial"/>
                <a:cs typeface="Arial"/>
              </a:rPr>
              <a:t>Một luồng người dùng thực hiện lời gọi hệ thống</a:t>
            </a:r>
            <a:r>
              <a:rPr lang="en-US" sz="900" dirty="0">
                <a:latin typeface="Arial"/>
                <a:cs typeface="Arial"/>
              </a:rPr>
              <a:t> </a:t>
            </a:r>
            <a:r>
              <a:rPr sz="900" i="1" spc="350" dirty="0">
                <a:latin typeface="Menlo"/>
                <a:cs typeface="Menlo"/>
              </a:rPr>
              <a:t>⇒</a:t>
            </a:r>
            <a:r>
              <a:rPr sz="900" i="1" spc="-295" dirty="0">
                <a:latin typeface="Menlo"/>
                <a:cs typeface="Menlo"/>
              </a:rPr>
              <a:t> </a:t>
            </a:r>
            <a:r>
              <a:rPr lang="vi-VN" sz="900" dirty="0">
                <a:solidFill>
                  <a:srgbClr val="C80000"/>
                </a:solidFill>
                <a:latin typeface="Arial"/>
                <a:cs typeface="Arial"/>
              </a:rPr>
              <a:t>luồng nhân đang thực thi luồng người dùng đó sẽ bị chặn</a:t>
            </a:r>
            <a:r>
              <a:rPr lang="vi-VN" sz="900" dirty="0">
                <a:latin typeface="Arial"/>
                <a:cs typeface="Arial"/>
              </a:rPr>
              <a:t>. Luồng người dùng vẫn được </a:t>
            </a:r>
            <a:r>
              <a:rPr lang="vi-VN" sz="900" dirty="0">
                <a:solidFill>
                  <a:srgbClr val="3333B2"/>
                </a:solidFill>
                <a:latin typeface="Arial"/>
                <a:cs typeface="Arial"/>
              </a:rPr>
              <a:t>ràng buộc </a:t>
            </a:r>
            <a:r>
              <a:rPr lang="vi-VN" sz="900" dirty="0">
                <a:latin typeface="Arial"/>
                <a:cs typeface="Arial"/>
              </a:rPr>
              <a:t>với luồng nhân</a:t>
            </a:r>
            <a:r>
              <a:rPr lang="en-US" sz="900" dirty="0">
                <a:latin typeface="Arial"/>
                <a:cs typeface="Arial"/>
              </a:rPr>
              <a:t>.</a:t>
            </a:r>
            <a:endParaRPr lang="en-US" sz="900" spc="-10" dirty="0">
              <a:latin typeface="Arial"/>
              <a:cs typeface="Arial"/>
            </a:endParaRPr>
          </a:p>
          <a:p>
            <a:pPr marL="542925" marR="147955" indent="-120650">
              <a:lnSpc>
                <a:spcPct val="111600"/>
              </a:lnSpc>
              <a:spcBef>
                <a:spcPts val="400"/>
              </a:spcBef>
              <a:buClr>
                <a:srgbClr val="3333B2"/>
              </a:buClr>
              <a:buFont typeface="Menlo"/>
              <a:buChar char="•"/>
              <a:tabLst>
                <a:tab pos="539750" algn="l"/>
              </a:tabLst>
            </a:pPr>
            <a:r>
              <a:rPr lang="vi-VN" sz="900" dirty="0">
                <a:latin typeface="Arial"/>
                <a:cs typeface="Arial"/>
              </a:rPr>
              <a:t>Kernel có thể </a:t>
            </a:r>
            <a:r>
              <a:rPr lang="vi-VN" sz="900" dirty="0">
                <a:solidFill>
                  <a:srgbClr val="C80000"/>
                </a:solidFill>
                <a:latin typeface="Arial"/>
                <a:cs typeface="Arial"/>
              </a:rPr>
              <a:t>lập lịch cho một luồng nhân khác có một luồng người dùng sẵn sàng được ràng buộc với nó</a:t>
            </a:r>
            <a:r>
              <a:rPr lang="vi-VN" sz="900" dirty="0">
                <a:latin typeface="Arial"/>
                <a:cs typeface="Arial"/>
              </a:rPr>
              <a:t>. Lưu ý: Luồng người dùng này có thể chuyển sang </a:t>
            </a:r>
            <a:r>
              <a:rPr lang="vi-VN" sz="900" dirty="0">
                <a:solidFill>
                  <a:srgbClr val="3333B2"/>
                </a:solidFill>
                <a:latin typeface="Arial"/>
                <a:cs typeface="Arial"/>
              </a:rPr>
              <a:t>bất kỳ </a:t>
            </a:r>
            <a:r>
              <a:rPr lang="vi-VN" sz="900" dirty="0">
                <a:latin typeface="Arial"/>
                <a:cs typeface="Arial"/>
              </a:rPr>
              <a:t>luồng người dùng nào khác hiện đang khả dụng trong không gian người dùng.</a:t>
            </a:r>
            <a:endParaRPr sz="900" dirty="0">
              <a:latin typeface="Arial"/>
              <a:cs typeface="Arial"/>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532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2" action="ppaction://hlinksldjump"/>
              </a:rPr>
              <a:t>Introduction</a:t>
            </a:r>
            <a:r>
              <a:rPr sz="500" spc="-25" dirty="0">
                <a:latin typeface="Arial"/>
                <a:cs typeface="Arial"/>
                <a:hlinkClick r:id="rId2" action="ppaction://hlinksldjump"/>
              </a:rPr>
              <a:t> </a:t>
            </a:r>
            <a:r>
              <a:rPr sz="500" dirty="0">
                <a:latin typeface="Arial"/>
                <a:cs typeface="Arial"/>
                <a:hlinkClick r:id="rId2" action="ppaction://hlinksldjump"/>
              </a:rPr>
              <a:t>to</a:t>
            </a:r>
            <a:r>
              <a:rPr sz="500" spc="-20" dirty="0">
                <a:latin typeface="Arial"/>
                <a:cs typeface="Arial"/>
                <a:hlinkClick r:id="rId2" action="ppaction://hlinksldjump"/>
              </a:rPr>
              <a:t> </a:t>
            </a:r>
            <a:r>
              <a:rPr sz="500" spc="-10" dirty="0">
                <a:latin typeface="Arial"/>
                <a:cs typeface="Arial"/>
                <a:hlinkClick r:id="rId2" action="ppaction://hlinksldjump"/>
              </a:rPr>
              <a:t>threads</a:t>
            </a:r>
            <a:endParaRPr sz="500">
              <a:latin typeface="Arial"/>
              <a:cs typeface="Arial"/>
            </a:endParaRPr>
          </a:p>
        </p:txBody>
      </p:sp>
      <p:sp>
        <p:nvSpPr>
          <p:cNvPr id="12" name="object 5"/>
          <p:cNvSpPr txBox="1"/>
          <p:nvPr/>
        </p:nvSpPr>
        <p:spPr>
          <a:xfrm>
            <a:off x="69900" y="197711"/>
            <a:ext cx="4238625" cy="2222403"/>
          </a:xfrm>
          <a:prstGeom prst="rect">
            <a:avLst/>
          </a:prstGeom>
        </p:spPr>
        <p:txBody>
          <a:bodyPr vert="horz" wrap="square" lIns="0" tIns="12065" rIns="0" bIns="0" rtlCol="0">
            <a:spAutoFit/>
          </a:bodyPr>
          <a:lstStyle/>
          <a:p>
            <a:pPr marL="12700">
              <a:lnSpc>
                <a:spcPct val="100000"/>
              </a:lnSpc>
              <a:spcBef>
                <a:spcPts val="95"/>
              </a:spcBef>
            </a:pPr>
            <a:r>
              <a:rPr lang="en-US" sz="1200" spc="-10" dirty="0" err="1">
                <a:solidFill>
                  <a:srgbClr val="3333B2"/>
                </a:solidFill>
                <a:latin typeface="Arial"/>
                <a:cs typeface="Arial"/>
              </a:rPr>
              <a:t>Kết</a:t>
            </a:r>
            <a:r>
              <a:rPr lang="en-US" sz="1200" spc="-10" dirty="0">
                <a:solidFill>
                  <a:srgbClr val="3333B2"/>
                </a:solidFill>
                <a:latin typeface="Arial"/>
                <a:cs typeface="Arial"/>
              </a:rPr>
              <a:t> </a:t>
            </a:r>
            <a:r>
              <a:rPr lang="en-US" sz="1200" spc="-10" dirty="0" err="1">
                <a:solidFill>
                  <a:srgbClr val="3333B2"/>
                </a:solidFill>
                <a:latin typeface="Arial"/>
                <a:cs typeface="Arial"/>
              </a:rPr>
              <a:t>hợp</a:t>
            </a:r>
            <a:r>
              <a:rPr lang="en-US" sz="1200" spc="-10" dirty="0">
                <a:solidFill>
                  <a:srgbClr val="3333B2"/>
                </a:solidFill>
                <a:latin typeface="Arial"/>
                <a:cs typeface="Arial"/>
              </a:rPr>
              <a:t> </a:t>
            </a:r>
            <a:r>
              <a:rPr lang="en-US" sz="1200" spc="-10" dirty="0" err="1">
                <a:solidFill>
                  <a:srgbClr val="3333B2"/>
                </a:solidFill>
                <a:latin typeface="Arial"/>
                <a:cs typeface="Arial"/>
              </a:rPr>
              <a:t>luồng</a:t>
            </a:r>
            <a:r>
              <a:rPr lang="en-US" sz="1200" spc="-10" dirty="0">
                <a:solidFill>
                  <a:srgbClr val="3333B2"/>
                </a:solidFill>
                <a:latin typeface="Arial"/>
                <a:cs typeface="Arial"/>
              </a:rPr>
              <a:t> user-level</a:t>
            </a:r>
            <a:r>
              <a:rPr lang="en-US" sz="1200" spc="-35" dirty="0">
                <a:solidFill>
                  <a:srgbClr val="3333B2"/>
                </a:solidFill>
                <a:latin typeface="Arial"/>
                <a:cs typeface="Arial"/>
              </a:rPr>
              <a:t> </a:t>
            </a:r>
            <a:r>
              <a:rPr lang="en-US" sz="1200" dirty="0" err="1">
                <a:solidFill>
                  <a:srgbClr val="3333B2"/>
                </a:solidFill>
                <a:latin typeface="Arial"/>
                <a:cs typeface="Arial"/>
              </a:rPr>
              <a:t>và</a:t>
            </a:r>
            <a:r>
              <a:rPr lang="en-US" sz="1200" spc="-30" dirty="0">
                <a:solidFill>
                  <a:srgbClr val="3333B2"/>
                </a:solidFill>
                <a:latin typeface="Arial"/>
                <a:cs typeface="Arial"/>
              </a:rPr>
              <a:t> </a:t>
            </a:r>
            <a:r>
              <a:rPr lang="en-US" sz="1200" spc="-10" dirty="0">
                <a:solidFill>
                  <a:srgbClr val="3333B2"/>
                </a:solidFill>
                <a:latin typeface="Arial"/>
                <a:cs typeface="Arial"/>
              </a:rPr>
              <a:t>kernel-level</a:t>
            </a:r>
            <a:endParaRPr lang="en-US" sz="1200" dirty="0">
              <a:latin typeface="Arial"/>
              <a:cs typeface="Arial"/>
            </a:endParaRPr>
          </a:p>
          <a:p>
            <a:pPr marL="289560">
              <a:lnSpc>
                <a:spcPct val="100000"/>
              </a:lnSpc>
              <a:spcBef>
                <a:spcPts val="1055"/>
              </a:spcBef>
            </a:pPr>
            <a:r>
              <a:rPr lang="en-US" sz="1000" dirty="0" err="1">
                <a:solidFill>
                  <a:srgbClr val="3333B2"/>
                </a:solidFill>
                <a:latin typeface="Arial"/>
                <a:cs typeface="Arial"/>
              </a:rPr>
              <a:t>Nguyên</a:t>
            </a:r>
            <a:r>
              <a:rPr lang="en-US" sz="1000" dirty="0">
                <a:solidFill>
                  <a:srgbClr val="3333B2"/>
                </a:solidFill>
                <a:latin typeface="Arial"/>
                <a:cs typeface="Arial"/>
              </a:rPr>
              <a:t> </a:t>
            </a:r>
            <a:r>
              <a:rPr lang="en-US" sz="1000" dirty="0" err="1">
                <a:solidFill>
                  <a:srgbClr val="3333B2"/>
                </a:solidFill>
                <a:latin typeface="Arial"/>
                <a:cs typeface="Arial"/>
              </a:rPr>
              <a:t>tắc</a:t>
            </a:r>
            <a:r>
              <a:rPr lang="en-US" sz="1000" dirty="0">
                <a:solidFill>
                  <a:srgbClr val="3333B2"/>
                </a:solidFill>
                <a:latin typeface="Arial"/>
                <a:cs typeface="Arial"/>
              </a:rPr>
              <a:t> </a:t>
            </a:r>
            <a:r>
              <a:rPr lang="en-US" sz="1000" dirty="0" err="1">
                <a:solidFill>
                  <a:srgbClr val="3333B2"/>
                </a:solidFill>
                <a:latin typeface="Arial"/>
                <a:cs typeface="Arial"/>
              </a:rPr>
              <a:t>hoạt</a:t>
            </a:r>
            <a:r>
              <a:rPr lang="en-US" sz="1000" dirty="0">
                <a:solidFill>
                  <a:srgbClr val="3333B2"/>
                </a:solidFill>
                <a:latin typeface="Arial"/>
                <a:cs typeface="Arial"/>
              </a:rPr>
              <a:t> </a:t>
            </a:r>
            <a:r>
              <a:rPr lang="en-US" sz="1000" dirty="0" err="1">
                <a:solidFill>
                  <a:srgbClr val="3333B2"/>
                </a:solidFill>
                <a:latin typeface="Arial"/>
                <a:cs typeface="Arial"/>
              </a:rPr>
              <a:t>động</a:t>
            </a:r>
            <a:endParaRPr sz="1000" dirty="0">
              <a:latin typeface="Arial"/>
              <a:cs typeface="Arial"/>
            </a:endParaRPr>
          </a:p>
          <a:p>
            <a:pPr marL="542925" marR="30480" indent="-120650">
              <a:lnSpc>
                <a:spcPct val="111600"/>
              </a:lnSpc>
              <a:spcBef>
                <a:spcPts val="570"/>
              </a:spcBef>
              <a:buClr>
                <a:srgbClr val="3333B2"/>
              </a:buClr>
              <a:buFont typeface="Menlo"/>
              <a:buChar char="•"/>
              <a:tabLst>
                <a:tab pos="543560" algn="l"/>
              </a:tabLst>
            </a:pPr>
            <a:r>
              <a:rPr lang="vi-VN" sz="900" dirty="0">
                <a:latin typeface="Arial"/>
                <a:cs typeface="Arial"/>
              </a:rPr>
              <a:t>Một luồng người dùng thực hiện lời gọi hệ thống</a:t>
            </a:r>
            <a:r>
              <a:rPr lang="en-US" sz="900" dirty="0">
                <a:latin typeface="Arial"/>
                <a:cs typeface="Arial"/>
              </a:rPr>
              <a:t> </a:t>
            </a:r>
            <a:r>
              <a:rPr sz="900" i="1" spc="350" dirty="0">
                <a:latin typeface="Menlo"/>
                <a:cs typeface="Menlo"/>
              </a:rPr>
              <a:t>⇒</a:t>
            </a:r>
            <a:r>
              <a:rPr sz="900" i="1" spc="-295" dirty="0">
                <a:latin typeface="Menlo"/>
                <a:cs typeface="Menlo"/>
              </a:rPr>
              <a:t> </a:t>
            </a:r>
            <a:r>
              <a:rPr lang="vi-VN" sz="900" dirty="0">
                <a:solidFill>
                  <a:srgbClr val="C80000"/>
                </a:solidFill>
                <a:latin typeface="Arial"/>
                <a:cs typeface="Arial"/>
              </a:rPr>
              <a:t>luồng nhân đang thực thi luồng người dùng đó sẽ bị chặn</a:t>
            </a:r>
            <a:r>
              <a:rPr lang="vi-VN" sz="900" dirty="0">
                <a:latin typeface="Arial"/>
                <a:cs typeface="Arial"/>
              </a:rPr>
              <a:t>. Luồng người dùng vẫn được </a:t>
            </a:r>
            <a:r>
              <a:rPr lang="vi-VN" sz="900" dirty="0">
                <a:solidFill>
                  <a:srgbClr val="3333B2"/>
                </a:solidFill>
                <a:latin typeface="Arial"/>
                <a:cs typeface="Arial"/>
              </a:rPr>
              <a:t>ràng buộc </a:t>
            </a:r>
            <a:r>
              <a:rPr lang="vi-VN" sz="900" dirty="0">
                <a:latin typeface="Arial"/>
                <a:cs typeface="Arial"/>
              </a:rPr>
              <a:t>với luồng nhân</a:t>
            </a:r>
            <a:r>
              <a:rPr lang="en-US" sz="900" dirty="0">
                <a:latin typeface="Arial"/>
                <a:cs typeface="Arial"/>
              </a:rPr>
              <a:t>.</a:t>
            </a:r>
            <a:endParaRPr lang="en-US" sz="900" spc="-10" dirty="0">
              <a:latin typeface="Arial"/>
              <a:cs typeface="Arial"/>
            </a:endParaRPr>
          </a:p>
          <a:p>
            <a:pPr marL="542925" marR="147955" indent="-120650">
              <a:lnSpc>
                <a:spcPct val="111600"/>
              </a:lnSpc>
              <a:spcBef>
                <a:spcPts val="400"/>
              </a:spcBef>
              <a:buClr>
                <a:srgbClr val="3333B2"/>
              </a:buClr>
              <a:buFont typeface="Menlo"/>
              <a:buChar char="•"/>
              <a:tabLst>
                <a:tab pos="539750" algn="l"/>
              </a:tabLst>
            </a:pPr>
            <a:r>
              <a:rPr lang="vi-VN" sz="900" dirty="0">
                <a:latin typeface="Arial"/>
                <a:cs typeface="Arial"/>
              </a:rPr>
              <a:t>Kernel có thể </a:t>
            </a:r>
            <a:r>
              <a:rPr lang="vi-VN" sz="900" dirty="0">
                <a:solidFill>
                  <a:srgbClr val="C80000"/>
                </a:solidFill>
                <a:latin typeface="Arial"/>
                <a:cs typeface="Arial"/>
              </a:rPr>
              <a:t>lập lịch cho một luồng nhân khác có một luồng người dùng sẵn sàng được ràng buộc với nó</a:t>
            </a:r>
            <a:r>
              <a:rPr lang="vi-VN" sz="900" dirty="0">
                <a:latin typeface="Arial"/>
                <a:cs typeface="Arial"/>
              </a:rPr>
              <a:t>. Lưu ý: Luồng người dùng này có thể chuyển sang </a:t>
            </a:r>
            <a:r>
              <a:rPr lang="vi-VN" sz="900" dirty="0">
                <a:solidFill>
                  <a:srgbClr val="3333B2"/>
                </a:solidFill>
                <a:latin typeface="Arial"/>
                <a:cs typeface="Arial"/>
              </a:rPr>
              <a:t>bất kỳ </a:t>
            </a:r>
            <a:r>
              <a:rPr lang="vi-VN" sz="900" dirty="0">
                <a:latin typeface="Arial"/>
                <a:cs typeface="Arial"/>
              </a:rPr>
              <a:t>luồng người dùng nào khác hiện đang khả dụng trong không gian người dùng.</a:t>
            </a:r>
            <a:endParaRPr sz="900" dirty="0">
              <a:latin typeface="Arial"/>
              <a:cs typeface="Arial"/>
            </a:endParaRPr>
          </a:p>
          <a:p>
            <a:pPr marL="542925" marR="52069" indent="-120650">
              <a:lnSpc>
                <a:spcPct val="111600"/>
              </a:lnSpc>
              <a:spcBef>
                <a:spcPts val="400"/>
              </a:spcBef>
              <a:buClr>
                <a:srgbClr val="3333B2"/>
              </a:buClr>
              <a:buFont typeface="Menlo"/>
              <a:buChar char="•"/>
              <a:tabLst>
                <a:tab pos="539750" algn="l"/>
              </a:tabLst>
            </a:pPr>
            <a:r>
              <a:rPr lang="vi-VN" sz="900" dirty="0">
                <a:latin typeface="Arial"/>
                <a:cs typeface="Arial"/>
              </a:rPr>
              <a:t>Một luồng người dùng gọi một tác vụ chặn ở mức người dùng ⇒ thực hiện chuyển đổi ngữ cảnh (context switch) sang một luồng người dùng có thể chạy khác (sau đó vẫn ràng buộc với cùng một luồng nhân).</a:t>
            </a:r>
            <a:endParaRPr lang="en-US" sz="900" dirty="0">
              <a:latin typeface="Arial"/>
              <a:cs typeface="Arial"/>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sp>
        <p:nvSpPr>
          <p:cNvPr id="5" name="object 5"/>
          <p:cNvSpPr txBox="1"/>
          <p:nvPr/>
        </p:nvSpPr>
        <p:spPr>
          <a:xfrm>
            <a:off x="95300" y="197711"/>
            <a:ext cx="4159885" cy="2331472"/>
          </a:xfrm>
          <a:prstGeom prst="rect">
            <a:avLst/>
          </a:prstGeom>
        </p:spPr>
        <p:txBody>
          <a:bodyPr vert="horz" wrap="square" lIns="0" tIns="12065" rIns="0" bIns="0" rtlCol="0">
            <a:spAutoFit/>
          </a:bodyPr>
          <a:lstStyle/>
          <a:p>
            <a:pPr marL="12700">
              <a:lnSpc>
                <a:spcPct val="100000"/>
              </a:lnSpc>
              <a:spcBef>
                <a:spcPts val="95"/>
              </a:spcBef>
            </a:pPr>
            <a:r>
              <a:rPr lang="en-US" sz="1200" dirty="0" err="1">
                <a:solidFill>
                  <a:srgbClr val="3333B2"/>
                </a:solidFill>
                <a:latin typeface="Arial"/>
                <a:cs typeface="Arial"/>
              </a:rPr>
              <a:t>Giới</a:t>
            </a:r>
            <a:r>
              <a:rPr lang="en-US" sz="1200" dirty="0">
                <a:solidFill>
                  <a:srgbClr val="3333B2"/>
                </a:solidFill>
                <a:latin typeface="Arial"/>
                <a:cs typeface="Arial"/>
              </a:rPr>
              <a:t> </a:t>
            </a:r>
            <a:r>
              <a:rPr lang="en-US" sz="1200" dirty="0" err="1">
                <a:solidFill>
                  <a:srgbClr val="3333B2"/>
                </a:solidFill>
                <a:latin typeface="Arial"/>
                <a:cs typeface="Arial"/>
              </a:rPr>
              <a:t>thiệu</a:t>
            </a:r>
            <a:r>
              <a:rPr lang="en-US" sz="1200" dirty="0">
                <a:solidFill>
                  <a:srgbClr val="3333B2"/>
                </a:solidFill>
                <a:latin typeface="Arial"/>
                <a:cs typeface="Arial"/>
              </a:rPr>
              <a:t> </a:t>
            </a:r>
            <a:r>
              <a:rPr lang="en-US" sz="1200" dirty="0" err="1">
                <a:solidFill>
                  <a:srgbClr val="3333B2"/>
                </a:solidFill>
                <a:latin typeface="Arial"/>
                <a:cs typeface="Arial"/>
              </a:rPr>
              <a:t>về</a:t>
            </a:r>
            <a:r>
              <a:rPr lang="en-US" sz="1200" dirty="0">
                <a:solidFill>
                  <a:srgbClr val="3333B2"/>
                </a:solidFill>
                <a:latin typeface="Arial"/>
                <a:cs typeface="Arial"/>
              </a:rPr>
              <a:t> </a:t>
            </a:r>
            <a:r>
              <a:rPr lang="en-US" sz="1200" dirty="0" err="1">
                <a:solidFill>
                  <a:srgbClr val="3333B2"/>
                </a:solidFill>
                <a:latin typeface="Arial"/>
                <a:cs typeface="Arial"/>
              </a:rPr>
              <a:t>luồng</a:t>
            </a:r>
            <a:endParaRPr sz="1200" dirty="0">
              <a:latin typeface="Arial"/>
              <a:cs typeface="Arial"/>
            </a:endParaRPr>
          </a:p>
          <a:p>
            <a:pPr marL="264160">
              <a:lnSpc>
                <a:spcPct val="100000"/>
              </a:lnSpc>
              <a:spcBef>
                <a:spcPts val="1055"/>
              </a:spcBef>
            </a:pPr>
            <a:r>
              <a:rPr lang="en-US" sz="1000" dirty="0">
                <a:solidFill>
                  <a:srgbClr val="3333B2"/>
                </a:solidFill>
                <a:latin typeface="Arial"/>
                <a:cs typeface="Arial"/>
              </a:rPr>
              <a:t>Ý </a:t>
            </a:r>
            <a:r>
              <a:rPr lang="en-US" sz="1000" dirty="0" err="1">
                <a:solidFill>
                  <a:srgbClr val="3333B2"/>
                </a:solidFill>
                <a:latin typeface="Arial"/>
                <a:cs typeface="Arial"/>
              </a:rPr>
              <a:t>tưởng</a:t>
            </a:r>
            <a:r>
              <a:rPr lang="en-US" sz="1000" dirty="0">
                <a:solidFill>
                  <a:srgbClr val="3333B2"/>
                </a:solidFill>
                <a:latin typeface="Arial"/>
                <a:cs typeface="Arial"/>
              </a:rPr>
              <a:t> </a:t>
            </a:r>
            <a:r>
              <a:rPr lang="en-US" sz="1000" dirty="0" err="1">
                <a:solidFill>
                  <a:srgbClr val="3333B2"/>
                </a:solidFill>
                <a:latin typeface="Arial"/>
                <a:cs typeface="Arial"/>
              </a:rPr>
              <a:t>cơ</a:t>
            </a:r>
            <a:r>
              <a:rPr lang="en-US" sz="1000" dirty="0">
                <a:solidFill>
                  <a:srgbClr val="3333B2"/>
                </a:solidFill>
                <a:latin typeface="Arial"/>
                <a:cs typeface="Arial"/>
              </a:rPr>
              <a:t> </a:t>
            </a:r>
            <a:r>
              <a:rPr lang="en-US" sz="1000" dirty="0" err="1">
                <a:solidFill>
                  <a:srgbClr val="3333B2"/>
                </a:solidFill>
                <a:latin typeface="Arial"/>
                <a:cs typeface="Arial"/>
              </a:rPr>
              <a:t>bản</a:t>
            </a:r>
            <a:endParaRPr sz="1000" dirty="0">
              <a:latin typeface="Arial"/>
              <a:cs typeface="Arial"/>
            </a:endParaRPr>
          </a:p>
          <a:p>
            <a:pPr marL="259079">
              <a:lnSpc>
                <a:spcPct val="100000"/>
              </a:lnSpc>
              <a:spcBef>
                <a:spcPts val="105"/>
              </a:spcBef>
            </a:pPr>
            <a:r>
              <a:rPr lang="en-US" sz="900" dirty="0" err="1">
                <a:latin typeface="Arial"/>
                <a:cs typeface="Arial"/>
              </a:rPr>
              <a:t>Chúng</a:t>
            </a:r>
            <a:r>
              <a:rPr lang="en-US" sz="900" dirty="0">
                <a:latin typeface="Arial"/>
                <a:cs typeface="Arial"/>
              </a:rPr>
              <a:t> ta </a:t>
            </a:r>
            <a:r>
              <a:rPr lang="en-US" sz="900" dirty="0" err="1">
                <a:latin typeface="Arial"/>
                <a:cs typeface="Arial"/>
              </a:rPr>
              <a:t>xây</a:t>
            </a:r>
            <a:r>
              <a:rPr lang="en-US" sz="900" dirty="0">
                <a:latin typeface="Arial"/>
                <a:cs typeface="Arial"/>
              </a:rPr>
              <a:t> </a:t>
            </a:r>
            <a:r>
              <a:rPr lang="en-US" sz="900" dirty="0" err="1">
                <a:latin typeface="Arial"/>
                <a:cs typeface="Arial"/>
              </a:rPr>
              <a:t>dựng</a:t>
            </a:r>
            <a:r>
              <a:rPr lang="en-US" sz="900" dirty="0">
                <a:latin typeface="Arial"/>
                <a:cs typeface="Arial"/>
              </a:rPr>
              <a:t> </a:t>
            </a:r>
            <a:r>
              <a:rPr lang="en-US" sz="900" dirty="0" err="1">
                <a:latin typeface="Arial"/>
                <a:cs typeface="Arial"/>
              </a:rPr>
              <a:t>các</a:t>
            </a:r>
            <a:r>
              <a:rPr lang="en-US" sz="900" dirty="0">
                <a:latin typeface="Arial"/>
                <a:cs typeface="Arial"/>
              </a:rPr>
              <a:t> </a:t>
            </a:r>
            <a:r>
              <a:rPr lang="en-US" sz="900" dirty="0" err="1">
                <a:solidFill>
                  <a:srgbClr val="3333B2"/>
                </a:solidFill>
                <a:latin typeface="Arial"/>
                <a:cs typeface="Arial"/>
              </a:rPr>
              <a:t>bộ</a:t>
            </a:r>
            <a:r>
              <a:rPr lang="en-US" sz="900" dirty="0">
                <a:solidFill>
                  <a:srgbClr val="3333B2"/>
                </a:solidFill>
                <a:latin typeface="Arial"/>
                <a:cs typeface="Arial"/>
              </a:rPr>
              <a:t> </a:t>
            </a:r>
            <a:r>
              <a:rPr lang="en-US" sz="900" dirty="0" err="1">
                <a:solidFill>
                  <a:srgbClr val="3333B2"/>
                </a:solidFill>
                <a:latin typeface="Arial"/>
                <a:cs typeface="Arial"/>
              </a:rPr>
              <a:t>xử</a:t>
            </a:r>
            <a:r>
              <a:rPr lang="en-US" sz="900" dirty="0">
                <a:solidFill>
                  <a:srgbClr val="3333B2"/>
                </a:solidFill>
                <a:latin typeface="Arial"/>
                <a:cs typeface="Arial"/>
              </a:rPr>
              <a:t> </a:t>
            </a:r>
            <a:r>
              <a:rPr lang="en-US" sz="900" dirty="0" err="1">
                <a:solidFill>
                  <a:srgbClr val="3333B2"/>
                </a:solidFill>
                <a:latin typeface="Arial"/>
                <a:cs typeface="Arial"/>
              </a:rPr>
              <a:t>lý</a:t>
            </a:r>
            <a:r>
              <a:rPr lang="en-US" sz="900" dirty="0">
                <a:solidFill>
                  <a:srgbClr val="3333B2"/>
                </a:solidFill>
                <a:latin typeface="Arial"/>
                <a:cs typeface="Arial"/>
              </a:rPr>
              <a:t> </a:t>
            </a:r>
            <a:r>
              <a:rPr lang="en-US" sz="900" dirty="0" err="1">
                <a:solidFill>
                  <a:srgbClr val="3333B2"/>
                </a:solidFill>
                <a:latin typeface="Arial"/>
                <a:cs typeface="Arial"/>
              </a:rPr>
              <a:t>ảo</a:t>
            </a:r>
            <a:r>
              <a:rPr lang="en-US" sz="900" dirty="0">
                <a:solidFill>
                  <a:srgbClr val="3333B2"/>
                </a:solidFill>
                <a:latin typeface="Arial"/>
                <a:cs typeface="Arial"/>
              </a:rPr>
              <a:t> </a:t>
            </a:r>
            <a:r>
              <a:rPr lang="en-US" sz="900" dirty="0" err="1">
                <a:latin typeface="Arial"/>
                <a:cs typeface="Arial"/>
              </a:rPr>
              <a:t>bằng</a:t>
            </a:r>
            <a:r>
              <a:rPr lang="en-US" sz="900" dirty="0">
                <a:latin typeface="Arial"/>
                <a:cs typeface="Arial"/>
              </a:rPr>
              <a:t> </a:t>
            </a:r>
            <a:r>
              <a:rPr lang="en-US" sz="900" dirty="0" err="1">
                <a:latin typeface="Arial"/>
                <a:cs typeface="Arial"/>
              </a:rPr>
              <a:t>phần</a:t>
            </a:r>
            <a:r>
              <a:rPr lang="en-US" sz="900" dirty="0">
                <a:latin typeface="Arial"/>
                <a:cs typeface="Arial"/>
              </a:rPr>
              <a:t> </a:t>
            </a:r>
            <a:r>
              <a:rPr lang="en-US" sz="900" dirty="0" err="1">
                <a:latin typeface="Arial"/>
                <a:cs typeface="Arial"/>
              </a:rPr>
              <a:t>mềm</a:t>
            </a:r>
            <a:r>
              <a:rPr lang="en-US" sz="900" dirty="0">
                <a:latin typeface="Arial"/>
                <a:cs typeface="Arial"/>
              </a:rPr>
              <a:t>, </a:t>
            </a:r>
            <a:r>
              <a:rPr lang="en-US" sz="900" dirty="0" err="1">
                <a:latin typeface="Arial"/>
                <a:cs typeface="Arial"/>
              </a:rPr>
              <a:t>trên</a:t>
            </a:r>
            <a:r>
              <a:rPr lang="en-US" sz="900" dirty="0">
                <a:latin typeface="Arial"/>
                <a:cs typeface="Arial"/>
              </a:rPr>
              <a:t> </a:t>
            </a:r>
            <a:r>
              <a:rPr lang="en-US" sz="900" dirty="0" err="1">
                <a:latin typeface="Arial"/>
                <a:cs typeface="Arial"/>
              </a:rPr>
              <a:t>nền</a:t>
            </a:r>
            <a:r>
              <a:rPr lang="en-US" sz="900" dirty="0">
                <a:latin typeface="Arial"/>
                <a:cs typeface="Arial"/>
              </a:rPr>
              <a:t> </a:t>
            </a:r>
            <a:r>
              <a:rPr lang="en-US" sz="900" dirty="0" err="1">
                <a:latin typeface="Arial"/>
                <a:cs typeface="Arial"/>
              </a:rPr>
              <a:t>tảng</a:t>
            </a:r>
            <a:r>
              <a:rPr lang="en-US" sz="900" dirty="0">
                <a:latin typeface="Arial"/>
                <a:cs typeface="Arial"/>
              </a:rPr>
              <a:t> </a:t>
            </a:r>
            <a:r>
              <a:rPr lang="en-US" sz="900" dirty="0" err="1">
                <a:latin typeface="Arial"/>
                <a:cs typeface="Arial"/>
              </a:rPr>
              <a:t>các</a:t>
            </a:r>
            <a:r>
              <a:rPr lang="en-US" sz="900" dirty="0">
                <a:latin typeface="Arial"/>
                <a:cs typeface="Arial"/>
              </a:rPr>
              <a:t> </a:t>
            </a:r>
            <a:r>
              <a:rPr lang="en-US" sz="900" dirty="0" err="1">
                <a:latin typeface="Arial"/>
                <a:cs typeface="Arial"/>
              </a:rPr>
              <a:t>bộ</a:t>
            </a:r>
            <a:r>
              <a:rPr lang="en-US" sz="900" dirty="0">
                <a:latin typeface="Arial"/>
                <a:cs typeface="Arial"/>
              </a:rPr>
              <a:t> </a:t>
            </a:r>
            <a:r>
              <a:rPr lang="en-US" sz="900" dirty="0" err="1">
                <a:latin typeface="Arial"/>
                <a:cs typeface="Arial"/>
              </a:rPr>
              <a:t>xử</a:t>
            </a:r>
            <a:r>
              <a:rPr lang="en-US" sz="900" dirty="0">
                <a:latin typeface="Arial"/>
                <a:cs typeface="Arial"/>
              </a:rPr>
              <a:t> </a:t>
            </a:r>
            <a:r>
              <a:rPr lang="en-US" sz="900" dirty="0" err="1">
                <a:latin typeface="Arial"/>
                <a:cs typeface="Arial"/>
              </a:rPr>
              <a:t>lý</a:t>
            </a:r>
            <a:r>
              <a:rPr lang="en-US" sz="900" dirty="0">
                <a:latin typeface="Arial"/>
                <a:cs typeface="Arial"/>
              </a:rPr>
              <a:t> </a:t>
            </a:r>
            <a:r>
              <a:rPr lang="en-US" sz="900" dirty="0" err="1">
                <a:latin typeface="Arial"/>
                <a:cs typeface="Arial"/>
              </a:rPr>
              <a:t>vật</a:t>
            </a:r>
            <a:r>
              <a:rPr lang="en-US" sz="900" dirty="0">
                <a:latin typeface="Arial"/>
                <a:cs typeface="Arial"/>
              </a:rPr>
              <a:t> </a:t>
            </a:r>
            <a:r>
              <a:rPr lang="en-US" sz="900" dirty="0" err="1">
                <a:latin typeface="Arial"/>
                <a:cs typeface="Arial"/>
              </a:rPr>
              <a:t>lý</a:t>
            </a:r>
            <a:r>
              <a:rPr lang="en-US" sz="900" dirty="0">
                <a:latin typeface="Arial"/>
                <a:cs typeface="Arial"/>
              </a:rPr>
              <a:t>.</a:t>
            </a:r>
            <a:r>
              <a:rPr sz="900" spc="-10" dirty="0">
                <a:latin typeface="Arial"/>
                <a:cs typeface="Arial"/>
              </a:rPr>
              <a:t>:</a:t>
            </a:r>
            <a:endParaRPr sz="900" dirty="0">
              <a:latin typeface="Arial"/>
              <a:cs typeface="Arial"/>
            </a:endParaRPr>
          </a:p>
          <a:p>
            <a:pPr marL="1047750" marR="280670" indent="-607695">
              <a:lnSpc>
                <a:spcPct val="111600"/>
              </a:lnSpc>
              <a:spcBef>
                <a:spcPts val="400"/>
              </a:spcBef>
            </a:pPr>
            <a:r>
              <a:rPr lang="en-US" sz="900" dirty="0" err="1">
                <a:solidFill>
                  <a:srgbClr val="C80000"/>
                </a:solidFill>
                <a:latin typeface="Arial"/>
                <a:cs typeface="Arial"/>
              </a:rPr>
              <a:t>Bộ</a:t>
            </a:r>
            <a:r>
              <a:rPr lang="en-US" sz="900" dirty="0">
                <a:solidFill>
                  <a:srgbClr val="C80000"/>
                </a:solidFill>
                <a:latin typeface="Arial"/>
                <a:cs typeface="Arial"/>
              </a:rPr>
              <a:t> </a:t>
            </a:r>
            <a:r>
              <a:rPr lang="en-US" sz="900" dirty="0" err="1">
                <a:solidFill>
                  <a:srgbClr val="C80000"/>
                </a:solidFill>
                <a:latin typeface="Arial"/>
                <a:cs typeface="Arial"/>
              </a:rPr>
              <a:t>xử</a:t>
            </a:r>
            <a:r>
              <a:rPr lang="en-US" sz="900" dirty="0">
                <a:solidFill>
                  <a:srgbClr val="C80000"/>
                </a:solidFill>
                <a:latin typeface="Arial"/>
                <a:cs typeface="Arial"/>
              </a:rPr>
              <a:t> </a:t>
            </a:r>
            <a:r>
              <a:rPr lang="en-US" sz="900" dirty="0" err="1">
                <a:solidFill>
                  <a:srgbClr val="C80000"/>
                </a:solidFill>
                <a:latin typeface="Arial"/>
                <a:cs typeface="Arial"/>
              </a:rPr>
              <a:t>lý</a:t>
            </a:r>
            <a:r>
              <a:rPr sz="900" dirty="0">
                <a:solidFill>
                  <a:srgbClr val="3333B2"/>
                </a:solidFill>
                <a:latin typeface="Arial"/>
                <a:cs typeface="Arial"/>
              </a:rPr>
              <a:t>:</a:t>
            </a:r>
            <a:r>
              <a:rPr sz="900" spc="195" dirty="0">
                <a:solidFill>
                  <a:srgbClr val="3333B2"/>
                </a:solidFill>
                <a:latin typeface="Arial"/>
                <a:cs typeface="Arial"/>
              </a:rPr>
              <a:t> </a:t>
            </a:r>
            <a:r>
              <a:rPr lang="en-US" sz="900" dirty="0" err="1">
                <a:latin typeface="Arial"/>
                <a:cs typeface="Arial"/>
              </a:rPr>
              <a:t>Cung</a:t>
            </a:r>
            <a:r>
              <a:rPr lang="en-US" sz="900" dirty="0">
                <a:latin typeface="Arial"/>
                <a:cs typeface="Arial"/>
              </a:rPr>
              <a:t> </a:t>
            </a:r>
            <a:r>
              <a:rPr lang="en-US" sz="900" dirty="0" err="1">
                <a:latin typeface="Arial"/>
                <a:cs typeface="Arial"/>
              </a:rPr>
              <a:t>cấp</a:t>
            </a:r>
            <a:r>
              <a:rPr lang="en-US" sz="900" dirty="0">
                <a:latin typeface="Arial"/>
                <a:cs typeface="Arial"/>
              </a:rPr>
              <a:t> </a:t>
            </a:r>
            <a:r>
              <a:rPr lang="en-US" sz="900" dirty="0" err="1">
                <a:latin typeface="Arial"/>
                <a:cs typeface="Arial"/>
              </a:rPr>
              <a:t>tập</a:t>
            </a:r>
            <a:r>
              <a:rPr lang="en-US" sz="900" dirty="0">
                <a:latin typeface="Arial"/>
                <a:cs typeface="Arial"/>
              </a:rPr>
              <a:t> </a:t>
            </a:r>
            <a:r>
              <a:rPr lang="en-US" sz="900" dirty="0" err="1">
                <a:latin typeface="Arial"/>
                <a:cs typeface="Arial"/>
              </a:rPr>
              <a:t>hợp</a:t>
            </a:r>
            <a:r>
              <a:rPr lang="en-US" sz="900" dirty="0">
                <a:latin typeface="Arial"/>
                <a:cs typeface="Arial"/>
              </a:rPr>
              <a:t> </a:t>
            </a:r>
            <a:r>
              <a:rPr lang="en-US" sz="900" dirty="0" err="1">
                <a:latin typeface="Arial"/>
                <a:cs typeface="Arial"/>
              </a:rPr>
              <a:t>các</a:t>
            </a:r>
            <a:r>
              <a:rPr lang="en-US" sz="900" dirty="0">
                <a:latin typeface="Arial"/>
                <a:cs typeface="Arial"/>
              </a:rPr>
              <a:t> </a:t>
            </a:r>
            <a:r>
              <a:rPr lang="en-US" sz="900" dirty="0" err="1">
                <a:latin typeface="Arial"/>
                <a:cs typeface="Arial"/>
              </a:rPr>
              <a:t>lệnh</a:t>
            </a:r>
            <a:r>
              <a:rPr lang="en-US" sz="900" dirty="0">
                <a:latin typeface="Arial"/>
                <a:cs typeface="Arial"/>
              </a:rPr>
              <a:t> </a:t>
            </a:r>
            <a:r>
              <a:rPr lang="en-US" sz="900" dirty="0" err="1">
                <a:latin typeface="Arial"/>
                <a:cs typeface="Arial"/>
              </a:rPr>
              <a:t>và</a:t>
            </a:r>
            <a:r>
              <a:rPr lang="en-US" sz="900" dirty="0">
                <a:latin typeface="Arial"/>
                <a:cs typeface="Arial"/>
              </a:rPr>
              <a:t> </a:t>
            </a:r>
            <a:r>
              <a:rPr lang="en-US" sz="900" dirty="0" err="1">
                <a:latin typeface="Arial"/>
                <a:cs typeface="Arial"/>
              </a:rPr>
              <a:t>khả</a:t>
            </a:r>
            <a:r>
              <a:rPr lang="en-US" sz="900" dirty="0">
                <a:latin typeface="Arial"/>
                <a:cs typeface="Arial"/>
              </a:rPr>
              <a:t> </a:t>
            </a:r>
            <a:r>
              <a:rPr lang="en-US" sz="900" dirty="0" err="1">
                <a:latin typeface="Arial"/>
                <a:cs typeface="Arial"/>
              </a:rPr>
              <a:t>năng</a:t>
            </a:r>
            <a:r>
              <a:rPr lang="en-US" sz="900" dirty="0">
                <a:latin typeface="Arial"/>
                <a:cs typeface="Arial"/>
              </a:rPr>
              <a:t> </a:t>
            </a:r>
            <a:r>
              <a:rPr lang="en-US" sz="900" dirty="0" err="1">
                <a:latin typeface="Arial"/>
                <a:cs typeface="Arial"/>
              </a:rPr>
              <a:t>thực</a:t>
            </a:r>
            <a:r>
              <a:rPr lang="en-US" sz="900" dirty="0">
                <a:latin typeface="Arial"/>
                <a:cs typeface="Arial"/>
              </a:rPr>
              <a:t> </a:t>
            </a:r>
            <a:r>
              <a:rPr lang="en-US" sz="900" dirty="0" err="1">
                <a:latin typeface="Arial"/>
                <a:cs typeface="Arial"/>
              </a:rPr>
              <a:t>thi</a:t>
            </a:r>
            <a:r>
              <a:rPr lang="en-US" sz="900" dirty="0">
                <a:latin typeface="Arial"/>
                <a:cs typeface="Arial"/>
              </a:rPr>
              <a:t> </a:t>
            </a:r>
            <a:r>
              <a:rPr lang="en-US" sz="900" dirty="0" err="1">
                <a:latin typeface="Arial"/>
                <a:cs typeface="Arial"/>
              </a:rPr>
              <a:t>tự</a:t>
            </a:r>
            <a:r>
              <a:rPr lang="en-US" sz="900" dirty="0">
                <a:latin typeface="Arial"/>
                <a:cs typeface="Arial"/>
              </a:rPr>
              <a:t> </a:t>
            </a:r>
            <a:r>
              <a:rPr lang="en-US" sz="900" dirty="0" err="1">
                <a:latin typeface="Arial"/>
                <a:cs typeface="Arial"/>
              </a:rPr>
              <a:t>động</a:t>
            </a:r>
            <a:r>
              <a:rPr lang="en-US" sz="900" dirty="0">
                <a:latin typeface="Arial"/>
                <a:cs typeface="Arial"/>
              </a:rPr>
              <a:t> </a:t>
            </a:r>
            <a:r>
              <a:rPr lang="en-US" sz="900" dirty="0" err="1">
                <a:latin typeface="Arial"/>
                <a:cs typeface="Arial"/>
              </a:rPr>
              <a:t>một</a:t>
            </a:r>
            <a:r>
              <a:rPr lang="en-US" sz="900" dirty="0">
                <a:latin typeface="Arial"/>
                <a:cs typeface="Arial"/>
              </a:rPr>
              <a:t> </a:t>
            </a:r>
            <a:r>
              <a:rPr lang="en-US" sz="900" dirty="0" err="1">
                <a:latin typeface="Arial"/>
                <a:cs typeface="Arial"/>
              </a:rPr>
              <a:t>chuỗi</a:t>
            </a:r>
            <a:r>
              <a:rPr lang="en-US" sz="900" dirty="0">
                <a:latin typeface="Arial"/>
                <a:cs typeface="Arial"/>
              </a:rPr>
              <a:t> </a:t>
            </a:r>
            <a:r>
              <a:rPr lang="en-US" sz="900" dirty="0" err="1">
                <a:latin typeface="Arial"/>
                <a:cs typeface="Arial"/>
              </a:rPr>
              <a:t>lệnh</a:t>
            </a:r>
            <a:r>
              <a:rPr sz="900" spc="-10" dirty="0">
                <a:latin typeface="Arial"/>
                <a:cs typeface="Arial"/>
              </a:rPr>
              <a:t>.</a:t>
            </a:r>
            <a:endParaRPr sz="900" dirty="0">
              <a:latin typeface="Arial"/>
              <a:cs typeface="Arial"/>
            </a:endParaRPr>
          </a:p>
          <a:p>
            <a:pPr marL="1047750" marR="5080" indent="-455930">
              <a:lnSpc>
                <a:spcPct val="111600"/>
              </a:lnSpc>
              <a:spcBef>
                <a:spcPts val="400"/>
              </a:spcBef>
            </a:pPr>
            <a:r>
              <a:rPr lang="en-US" sz="900" dirty="0" err="1">
                <a:solidFill>
                  <a:srgbClr val="C80000"/>
                </a:solidFill>
                <a:latin typeface="Arial"/>
                <a:cs typeface="Arial"/>
              </a:rPr>
              <a:t>Luồng</a:t>
            </a:r>
            <a:r>
              <a:rPr sz="900" dirty="0">
                <a:solidFill>
                  <a:srgbClr val="3333B2"/>
                </a:solidFill>
                <a:latin typeface="Arial"/>
                <a:cs typeface="Arial"/>
              </a:rPr>
              <a:t>:</a:t>
            </a:r>
            <a:r>
              <a:rPr sz="900" spc="180" dirty="0">
                <a:solidFill>
                  <a:srgbClr val="3333B2"/>
                </a:solidFill>
                <a:latin typeface="Arial"/>
                <a:cs typeface="Arial"/>
              </a:rPr>
              <a:t> </a:t>
            </a:r>
            <a:r>
              <a:rPr lang="vi-VN" sz="900" dirty="0">
                <a:latin typeface="Arial"/>
                <a:cs typeface="Arial"/>
              </a:rPr>
              <a:t>Một bộ xử lý phần mềm tối thiểu mà trong </a:t>
            </a:r>
            <a:r>
              <a:rPr lang="vi-VN" sz="900" dirty="0">
                <a:solidFill>
                  <a:srgbClr val="3333B2"/>
                </a:solidFill>
                <a:latin typeface="Arial"/>
                <a:cs typeface="Arial"/>
              </a:rPr>
              <a:t>ngữ cảnh </a:t>
            </a:r>
            <a:r>
              <a:rPr lang="vi-VN" sz="900" dirty="0">
                <a:latin typeface="Arial"/>
                <a:cs typeface="Arial"/>
              </a:rPr>
              <a:t>của nó, một chuỗi lệnh có thể được thực thi. Lưu ngữ cảnh của luồng có nghĩa là dừng thực thi hiện tại và lưu lại tất cả dữ liệu cần thiết để tiếp tục thực thi sau này</a:t>
            </a:r>
            <a:r>
              <a:rPr sz="900" spc="-10" dirty="0">
                <a:latin typeface="Arial"/>
                <a:cs typeface="Arial"/>
              </a:rPr>
              <a:t>.</a:t>
            </a:r>
            <a:endParaRPr sz="900" dirty="0">
              <a:latin typeface="Arial"/>
              <a:cs typeface="Arial"/>
            </a:endParaRPr>
          </a:p>
          <a:p>
            <a:pPr marL="1047750" marR="106680" indent="-506730">
              <a:lnSpc>
                <a:spcPct val="111600"/>
              </a:lnSpc>
              <a:spcBef>
                <a:spcPts val="395"/>
              </a:spcBef>
            </a:pPr>
            <a:r>
              <a:rPr lang="en-US" sz="900" dirty="0" err="1">
                <a:solidFill>
                  <a:srgbClr val="C80000"/>
                </a:solidFill>
                <a:latin typeface="Arial"/>
                <a:cs typeface="Arial"/>
              </a:rPr>
              <a:t>Tiến</a:t>
            </a:r>
            <a:r>
              <a:rPr lang="en-US" sz="900" dirty="0">
                <a:solidFill>
                  <a:srgbClr val="C80000"/>
                </a:solidFill>
                <a:latin typeface="Arial"/>
                <a:cs typeface="Arial"/>
              </a:rPr>
              <a:t> </a:t>
            </a:r>
            <a:r>
              <a:rPr lang="en-US" sz="900" dirty="0" err="1">
                <a:solidFill>
                  <a:srgbClr val="C80000"/>
                </a:solidFill>
                <a:latin typeface="Arial"/>
                <a:cs typeface="Arial"/>
              </a:rPr>
              <a:t>trình</a:t>
            </a:r>
            <a:r>
              <a:rPr sz="900" dirty="0">
                <a:solidFill>
                  <a:srgbClr val="3333B2"/>
                </a:solidFill>
                <a:latin typeface="Arial"/>
                <a:cs typeface="Arial"/>
              </a:rPr>
              <a:t>:</a:t>
            </a:r>
            <a:r>
              <a:rPr sz="900" spc="180" dirty="0">
                <a:solidFill>
                  <a:srgbClr val="3333B2"/>
                </a:solidFill>
                <a:latin typeface="Arial"/>
                <a:cs typeface="Arial"/>
              </a:rPr>
              <a:t> </a:t>
            </a:r>
            <a:r>
              <a:rPr lang="en-US" sz="900" dirty="0" err="1">
                <a:latin typeface="Arial"/>
                <a:cs typeface="Arial"/>
              </a:rPr>
              <a:t>Một</a:t>
            </a:r>
            <a:r>
              <a:rPr lang="en-US" sz="900" dirty="0">
                <a:latin typeface="Arial"/>
                <a:cs typeface="Arial"/>
              </a:rPr>
              <a:t> </a:t>
            </a:r>
            <a:r>
              <a:rPr lang="en-US" sz="900" dirty="0" err="1">
                <a:latin typeface="Arial"/>
                <a:cs typeface="Arial"/>
              </a:rPr>
              <a:t>bộ</a:t>
            </a:r>
            <a:r>
              <a:rPr lang="en-US" sz="900" dirty="0">
                <a:latin typeface="Arial"/>
                <a:cs typeface="Arial"/>
              </a:rPr>
              <a:t> </a:t>
            </a:r>
            <a:r>
              <a:rPr lang="en-US" sz="900" dirty="0" err="1">
                <a:latin typeface="Arial"/>
                <a:cs typeface="Arial"/>
              </a:rPr>
              <a:t>xử</a:t>
            </a:r>
            <a:r>
              <a:rPr lang="en-US" sz="900" dirty="0">
                <a:latin typeface="Arial"/>
                <a:cs typeface="Arial"/>
              </a:rPr>
              <a:t> </a:t>
            </a:r>
            <a:r>
              <a:rPr lang="en-US" sz="900" dirty="0" err="1">
                <a:latin typeface="Arial"/>
                <a:cs typeface="Arial"/>
              </a:rPr>
              <a:t>lý</a:t>
            </a:r>
            <a:r>
              <a:rPr lang="en-US" sz="900" dirty="0">
                <a:latin typeface="Arial"/>
                <a:cs typeface="Arial"/>
              </a:rPr>
              <a:t> </a:t>
            </a:r>
            <a:r>
              <a:rPr lang="en-US" sz="900" dirty="0" err="1">
                <a:latin typeface="Arial"/>
                <a:cs typeface="Arial"/>
              </a:rPr>
              <a:t>phần</a:t>
            </a:r>
            <a:r>
              <a:rPr lang="en-US" sz="900" dirty="0">
                <a:latin typeface="Arial"/>
                <a:cs typeface="Arial"/>
              </a:rPr>
              <a:t> </a:t>
            </a:r>
            <a:r>
              <a:rPr lang="en-US" sz="900" dirty="0" err="1">
                <a:latin typeface="Arial"/>
                <a:cs typeface="Arial"/>
              </a:rPr>
              <a:t>mềm</a:t>
            </a:r>
            <a:r>
              <a:rPr lang="en-US" sz="900" dirty="0">
                <a:latin typeface="Arial"/>
                <a:cs typeface="Arial"/>
              </a:rPr>
              <a:t> </a:t>
            </a:r>
            <a:r>
              <a:rPr lang="en-US" sz="900" dirty="0" err="1">
                <a:latin typeface="Arial"/>
                <a:cs typeface="Arial"/>
              </a:rPr>
              <a:t>trong</a:t>
            </a:r>
            <a:r>
              <a:rPr lang="en-US" sz="900" dirty="0">
                <a:latin typeface="Arial"/>
                <a:cs typeface="Arial"/>
              </a:rPr>
              <a:t> </a:t>
            </a:r>
            <a:r>
              <a:rPr lang="en-US" sz="900" dirty="0" err="1">
                <a:latin typeface="Arial"/>
                <a:cs typeface="Arial"/>
              </a:rPr>
              <a:t>ngữ</a:t>
            </a:r>
            <a:r>
              <a:rPr lang="en-US" sz="900" dirty="0">
                <a:latin typeface="Arial"/>
                <a:cs typeface="Arial"/>
              </a:rPr>
              <a:t> </a:t>
            </a:r>
            <a:r>
              <a:rPr lang="en-US" sz="900" dirty="0" err="1">
                <a:latin typeface="Arial"/>
                <a:cs typeface="Arial"/>
              </a:rPr>
              <a:t>cảnh</a:t>
            </a:r>
            <a:r>
              <a:rPr lang="en-US" sz="900" dirty="0">
                <a:latin typeface="Arial"/>
                <a:cs typeface="Arial"/>
              </a:rPr>
              <a:t> </a:t>
            </a:r>
            <a:r>
              <a:rPr lang="en-US" sz="900" dirty="0" err="1">
                <a:latin typeface="Arial"/>
                <a:cs typeface="Arial"/>
              </a:rPr>
              <a:t>của</a:t>
            </a:r>
            <a:r>
              <a:rPr lang="en-US" sz="900" dirty="0">
                <a:latin typeface="Arial"/>
                <a:cs typeface="Arial"/>
              </a:rPr>
              <a:t> </a:t>
            </a:r>
            <a:r>
              <a:rPr lang="en-US" sz="900" dirty="0" err="1">
                <a:latin typeface="Arial"/>
                <a:cs typeface="Arial"/>
              </a:rPr>
              <a:t>nó</a:t>
            </a:r>
            <a:r>
              <a:rPr lang="en-US" sz="900" dirty="0">
                <a:latin typeface="Arial"/>
                <a:cs typeface="Arial"/>
              </a:rPr>
              <a:t> </a:t>
            </a:r>
            <a:r>
              <a:rPr lang="en-US" sz="900" dirty="0" err="1">
                <a:latin typeface="Arial"/>
                <a:cs typeface="Arial"/>
              </a:rPr>
              <a:t>có</a:t>
            </a:r>
            <a:r>
              <a:rPr lang="en-US" sz="900" dirty="0">
                <a:latin typeface="Arial"/>
                <a:cs typeface="Arial"/>
              </a:rPr>
              <a:t> </a:t>
            </a:r>
            <a:r>
              <a:rPr lang="en-US" sz="900" dirty="0" err="1">
                <a:latin typeface="Arial"/>
                <a:cs typeface="Arial"/>
              </a:rPr>
              <a:t>thể</a:t>
            </a:r>
            <a:r>
              <a:rPr lang="en-US" sz="900" dirty="0">
                <a:latin typeface="Arial"/>
                <a:cs typeface="Arial"/>
              </a:rPr>
              <a:t> </a:t>
            </a:r>
            <a:r>
              <a:rPr lang="en-US" sz="900" dirty="0" err="1">
                <a:latin typeface="Arial"/>
                <a:cs typeface="Arial"/>
              </a:rPr>
              <a:t>chạy</a:t>
            </a:r>
            <a:r>
              <a:rPr lang="en-US" sz="900" dirty="0">
                <a:latin typeface="Arial"/>
                <a:cs typeface="Arial"/>
              </a:rPr>
              <a:t> </a:t>
            </a:r>
            <a:r>
              <a:rPr lang="en-US" sz="900" dirty="0" err="1">
                <a:latin typeface="Arial"/>
                <a:cs typeface="Arial"/>
              </a:rPr>
              <a:t>một</a:t>
            </a:r>
            <a:r>
              <a:rPr lang="en-US" sz="900" dirty="0">
                <a:latin typeface="Arial"/>
                <a:cs typeface="Arial"/>
              </a:rPr>
              <a:t> </a:t>
            </a:r>
            <a:r>
              <a:rPr lang="en-US" sz="900" dirty="0" err="1">
                <a:latin typeface="Arial"/>
                <a:cs typeface="Arial"/>
              </a:rPr>
              <a:t>hoặc</a:t>
            </a:r>
            <a:r>
              <a:rPr lang="en-US" sz="900" dirty="0">
                <a:latin typeface="Arial"/>
                <a:cs typeface="Arial"/>
              </a:rPr>
              <a:t> </a:t>
            </a:r>
            <a:r>
              <a:rPr lang="en-US" sz="900" dirty="0" err="1">
                <a:latin typeface="Arial"/>
                <a:cs typeface="Arial"/>
              </a:rPr>
              <a:t>nhiều</a:t>
            </a:r>
            <a:r>
              <a:rPr lang="en-US" sz="900" dirty="0">
                <a:latin typeface="Arial"/>
                <a:cs typeface="Arial"/>
              </a:rPr>
              <a:t> </a:t>
            </a:r>
            <a:r>
              <a:rPr lang="en-US" sz="900" dirty="0" err="1">
                <a:latin typeface="Arial"/>
                <a:cs typeface="Arial"/>
              </a:rPr>
              <a:t>luồng</a:t>
            </a:r>
            <a:r>
              <a:rPr lang="en-US" sz="900" dirty="0">
                <a:latin typeface="Arial"/>
                <a:cs typeface="Arial"/>
              </a:rPr>
              <a:t>. </a:t>
            </a:r>
            <a:r>
              <a:rPr lang="en-US" sz="900" dirty="0" err="1">
                <a:latin typeface="Arial"/>
                <a:cs typeface="Arial"/>
              </a:rPr>
              <a:t>Thực</a:t>
            </a:r>
            <a:r>
              <a:rPr lang="en-US" sz="900" dirty="0">
                <a:latin typeface="Arial"/>
                <a:cs typeface="Arial"/>
              </a:rPr>
              <a:t> </a:t>
            </a:r>
            <a:r>
              <a:rPr lang="en-US" sz="900" dirty="0" err="1">
                <a:latin typeface="Arial"/>
                <a:cs typeface="Arial"/>
              </a:rPr>
              <a:t>thi</a:t>
            </a:r>
            <a:r>
              <a:rPr lang="en-US" sz="900" dirty="0">
                <a:latin typeface="Arial"/>
                <a:cs typeface="Arial"/>
              </a:rPr>
              <a:t> </a:t>
            </a:r>
            <a:r>
              <a:rPr lang="en-US" sz="900" dirty="0" err="1">
                <a:latin typeface="Arial"/>
                <a:cs typeface="Arial"/>
              </a:rPr>
              <a:t>một</a:t>
            </a:r>
            <a:r>
              <a:rPr lang="en-US" sz="900" dirty="0">
                <a:latin typeface="Arial"/>
                <a:cs typeface="Arial"/>
              </a:rPr>
              <a:t> </a:t>
            </a:r>
            <a:r>
              <a:rPr lang="en-US" sz="900" dirty="0" err="1">
                <a:latin typeface="Arial"/>
                <a:cs typeface="Arial"/>
              </a:rPr>
              <a:t>luồng</a:t>
            </a:r>
            <a:r>
              <a:rPr lang="en-US" sz="900" dirty="0">
                <a:latin typeface="Arial"/>
                <a:cs typeface="Arial"/>
              </a:rPr>
              <a:t> </a:t>
            </a:r>
            <a:r>
              <a:rPr lang="en-US" sz="900" dirty="0" err="1">
                <a:latin typeface="Arial"/>
                <a:cs typeface="Arial"/>
              </a:rPr>
              <a:t>có</a:t>
            </a:r>
            <a:r>
              <a:rPr lang="en-US" sz="900" dirty="0">
                <a:latin typeface="Arial"/>
                <a:cs typeface="Arial"/>
              </a:rPr>
              <a:t> </a:t>
            </a:r>
            <a:r>
              <a:rPr lang="en-US" sz="900" dirty="0" err="1">
                <a:latin typeface="Arial"/>
                <a:cs typeface="Arial"/>
              </a:rPr>
              <a:t>nghĩa</a:t>
            </a:r>
            <a:r>
              <a:rPr lang="en-US" sz="900" dirty="0">
                <a:latin typeface="Arial"/>
                <a:cs typeface="Arial"/>
              </a:rPr>
              <a:t> </a:t>
            </a:r>
            <a:r>
              <a:rPr lang="en-US" sz="900" dirty="0" err="1">
                <a:latin typeface="Arial"/>
                <a:cs typeface="Arial"/>
              </a:rPr>
              <a:t>là</a:t>
            </a:r>
            <a:r>
              <a:rPr lang="en-US" sz="900" dirty="0">
                <a:latin typeface="Arial"/>
                <a:cs typeface="Arial"/>
              </a:rPr>
              <a:t> </a:t>
            </a:r>
            <a:r>
              <a:rPr lang="en-US" sz="900" dirty="0" err="1">
                <a:latin typeface="Arial"/>
                <a:cs typeface="Arial"/>
              </a:rPr>
              <a:t>thực</a:t>
            </a:r>
            <a:r>
              <a:rPr lang="en-US" sz="900" dirty="0">
                <a:latin typeface="Arial"/>
                <a:cs typeface="Arial"/>
              </a:rPr>
              <a:t> </a:t>
            </a:r>
            <a:r>
              <a:rPr lang="en-US" sz="900" dirty="0" err="1">
                <a:latin typeface="Arial"/>
                <a:cs typeface="Arial"/>
              </a:rPr>
              <a:t>thi</a:t>
            </a:r>
            <a:r>
              <a:rPr lang="en-US" sz="900" dirty="0">
                <a:latin typeface="Arial"/>
                <a:cs typeface="Arial"/>
              </a:rPr>
              <a:t> </a:t>
            </a:r>
            <a:r>
              <a:rPr lang="en-US" sz="900" dirty="0" err="1">
                <a:latin typeface="Arial"/>
                <a:cs typeface="Arial"/>
              </a:rPr>
              <a:t>một</a:t>
            </a:r>
            <a:r>
              <a:rPr lang="en-US" sz="900" dirty="0">
                <a:latin typeface="Arial"/>
                <a:cs typeface="Arial"/>
              </a:rPr>
              <a:t> </a:t>
            </a:r>
            <a:r>
              <a:rPr lang="en-US" sz="900" dirty="0" err="1">
                <a:latin typeface="Arial"/>
                <a:cs typeface="Arial"/>
              </a:rPr>
              <a:t>chuỗi</a:t>
            </a:r>
            <a:r>
              <a:rPr lang="en-US" sz="900" dirty="0">
                <a:latin typeface="Arial"/>
                <a:cs typeface="Arial"/>
              </a:rPr>
              <a:t> </a:t>
            </a:r>
            <a:r>
              <a:rPr lang="en-US" sz="900" dirty="0" err="1">
                <a:latin typeface="Arial"/>
                <a:cs typeface="Arial"/>
              </a:rPr>
              <a:t>lệnh</a:t>
            </a:r>
            <a:r>
              <a:rPr lang="en-US" sz="900" dirty="0">
                <a:latin typeface="Arial"/>
                <a:cs typeface="Arial"/>
              </a:rPr>
              <a:t> </a:t>
            </a:r>
            <a:r>
              <a:rPr lang="en-US" sz="900" dirty="0" err="1">
                <a:latin typeface="Arial"/>
                <a:cs typeface="Arial"/>
              </a:rPr>
              <a:t>trong</a:t>
            </a:r>
            <a:r>
              <a:rPr lang="en-US" sz="900" dirty="0">
                <a:latin typeface="Arial"/>
                <a:cs typeface="Arial"/>
              </a:rPr>
              <a:t> </a:t>
            </a:r>
            <a:r>
              <a:rPr lang="en-US" sz="900" dirty="0" err="1">
                <a:latin typeface="Arial"/>
                <a:cs typeface="Arial"/>
              </a:rPr>
              <a:t>ngữ</a:t>
            </a:r>
            <a:r>
              <a:rPr lang="en-US" sz="900" dirty="0">
                <a:latin typeface="Arial"/>
                <a:cs typeface="Arial"/>
              </a:rPr>
              <a:t> </a:t>
            </a:r>
            <a:r>
              <a:rPr lang="en-US" sz="900" dirty="0" err="1">
                <a:latin typeface="Arial"/>
                <a:cs typeface="Arial"/>
              </a:rPr>
              <a:t>cảnh</a:t>
            </a:r>
            <a:r>
              <a:rPr lang="en-US" sz="900" dirty="0">
                <a:latin typeface="Arial"/>
                <a:cs typeface="Arial"/>
              </a:rPr>
              <a:t> </a:t>
            </a:r>
            <a:r>
              <a:rPr lang="en-US" sz="900" dirty="0" err="1">
                <a:latin typeface="Arial"/>
                <a:cs typeface="Arial"/>
              </a:rPr>
              <a:t>của</a:t>
            </a:r>
            <a:r>
              <a:rPr lang="en-US" sz="900" dirty="0">
                <a:latin typeface="Arial"/>
                <a:cs typeface="Arial"/>
              </a:rPr>
              <a:t> </a:t>
            </a:r>
            <a:r>
              <a:rPr lang="en-US" sz="900" dirty="0" err="1">
                <a:latin typeface="Arial"/>
                <a:cs typeface="Arial"/>
              </a:rPr>
              <a:t>luồng</a:t>
            </a:r>
            <a:r>
              <a:rPr lang="en-US" sz="900" dirty="0">
                <a:latin typeface="Arial"/>
                <a:cs typeface="Arial"/>
              </a:rPr>
              <a:t> </a:t>
            </a:r>
            <a:r>
              <a:rPr lang="en-US" sz="900" dirty="0" err="1">
                <a:latin typeface="Arial"/>
                <a:cs typeface="Arial"/>
              </a:rPr>
              <a:t>đó</a:t>
            </a:r>
            <a:r>
              <a:rPr sz="900" spc="-10" dirty="0">
                <a:latin typeface="Arial"/>
                <a:cs typeface="Arial"/>
              </a:rPr>
              <a:t>.</a:t>
            </a:r>
            <a:endParaRPr sz="900" dirty="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532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2" action="ppaction://hlinksldjump"/>
              </a:rPr>
              <a:t>Introduction</a:t>
            </a:r>
            <a:r>
              <a:rPr sz="500" spc="-25" dirty="0">
                <a:latin typeface="Arial"/>
                <a:cs typeface="Arial"/>
                <a:hlinkClick r:id="rId2" action="ppaction://hlinksldjump"/>
              </a:rPr>
              <a:t> </a:t>
            </a:r>
            <a:r>
              <a:rPr sz="500" dirty="0">
                <a:latin typeface="Arial"/>
                <a:cs typeface="Arial"/>
                <a:hlinkClick r:id="rId2" action="ppaction://hlinksldjump"/>
              </a:rPr>
              <a:t>to</a:t>
            </a:r>
            <a:r>
              <a:rPr sz="500" spc="-20" dirty="0">
                <a:latin typeface="Arial"/>
                <a:cs typeface="Arial"/>
                <a:hlinkClick r:id="rId2" action="ppaction://hlinksldjump"/>
              </a:rPr>
              <a:t> </a:t>
            </a:r>
            <a:r>
              <a:rPr sz="500" spc="-10" dirty="0">
                <a:latin typeface="Arial"/>
                <a:cs typeface="Arial"/>
                <a:hlinkClick r:id="rId2" action="ppaction://hlinksldjump"/>
              </a:rPr>
              <a:t>threads</a:t>
            </a:r>
            <a:endParaRPr sz="500">
              <a:latin typeface="Arial"/>
              <a:cs typeface="Arial"/>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sp>
        <p:nvSpPr>
          <p:cNvPr id="5" name="object 5"/>
          <p:cNvSpPr txBox="1"/>
          <p:nvPr/>
        </p:nvSpPr>
        <p:spPr>
          <a:xfrm>
            <a:off x="69900" y="197711"/>
            <a:ext cx="4238625" cy="2583912"/>
          </a:xfrm>
          <a:prstGeom prst="rect">
            <a:avLst/>
          </a:prstGeom>
        </p:spPr>
        <p:txBody>
          <a:bodyPr vert="horz" wrap="square" lIns="0" tIns="12065" rIns="0" bIns="0" rtlCol="0">
            <a:spAutoFit/>
          </a:bodyPr>
          <a:lstStyle/>
          <a:p>
            <a:pPr marL="12700">
              <a:lnSpc>
                <a:spcPct val="100000"/>
              </a:lnSpc>
              <a:spcBef>
                <a:spcPts val="95"/>
              </a:spcBef>
            </a:pPr>
            <a:r>
              <a:rPr lang="en-US" sz="1200" spc="-10" dirty="0" err="1">
                <a:solidFill>
                  <a:srgbClr val="3333B2"/>
                </a:solidFill>
                <a:latin typeface="Arial"/>
                <a:cs typeface="Arial"/>
              </a:rPr>
              <a:t>Kết</a:t>
            </a:r>
            <a:r>
              <a:rPr lang="en-US" sz="1200" spc="-10" dirty="0">
                <a:solidFill>
                  <a:srgbClr val="3333B2"/>
                </a:solidFill>
                <a:latin typeface="Arial"/>
                <a:cs typeface="Arial"/>
              </a:rPr>
              <a:t> </a:t>
            </a:r>
            <a:r>
              <a:rPr lang="en-US" sz="1200" spc="-10" dirty="0" err="1">
                <a:solidFill>
                  <a:srgbClr val="3333B2"/>
                </a:solidFill>
                <a:latin typeface="Arial"/>
                <a:cs typeface="Arial"/>
              </a:rPr>
              <a:t>hợp</a:t>
            </a:r>
            <a:r>
              <a:rPr lang="en-US" sz="1200" spc="-10" dirty="0">
                <a:solidFill>
                  <a:srgbClr val="3333B2"/>
                </a:solidFill>
                <a:latin typeface="Arial"/>
                <a:cs typeface="Arial"/>
              </a:rPr>
              <a:t> </a:t>
            </a:r>
            <a:r>
              <a:rPr lang="en-US" sz="1200" spc="-10" dirty="0" err="1">
                <a:solidFill>
                  <a:srgbClr val="3333B2"/>
                </a:solidFill>
                <a:latin typeface="Arial"/>
                <a:cs typeface="Arial"/>
              </a:rPr>
              <a:t>luồng</a:t>
            </a:r>
            <a:r>
              <a:rPr lang="en-US" sz="1200" spc="-10" dirty="0">
                <a:solidFill>
                  <a:srgbClr val="3333B2"/>
                </a:solidFill>
                <a:latin typeface="Arial"/>
                <a:cs typeface="Arial"/>
              </a:rPr>
              <a:t> user-level</a:t>
            </a:r>
            <a:r>
              <a:rPr lang="en-US" sz="1200" spc="-35" dirty="0">
                <a:solidFill>
                  <a:srgbClr val="3333B2"/>
                </a:solidFill>
                <a:latin typeface="Arial"/>
                <a:cs typeface="Arial"/>
              </a:rPr>
              <a:t> </a:t>
            </a:r>
            <a:r>
              <a:rPr lang="en-US" sz="1200" dirty="0" err="1">
                <a:solidFill>
                  <a:srgbClr val="3333B2"/>
                </a:solidFill>
                <a:latin typeface="Arial"/>
                <a:cs typeface="Arial"/>
              </a:rPr>
              <a:t>và</a:t>
            </a:r>
            <a:r>
              <a:rPr lang="en-US" sz="1200" spc="-30" dirty="0">
                <a:solidFill>
                  <a:srgbClr val="3333B2"/>
                </a:solidFill>
                <a:latin typeface="Arial"/>
                <a:cs typeface="Arial"/>
              </a:rPr>
              <a:t> </a:t>
            </a:r>
            <a:r>
              <a:rPr lang="en-US" sz="1200" spc="-10" dirty="0">
                <a:solidFill>
                  <a:srgbClr val="3333B2"/>
                </a:solidFill>
                <a:latin typeface="Arial"/>
                <a:cs typeface="Arial"/>
              </a:rPr>
              <a:t>kernel-level</a:t>
            </a:r>
            <a:endParaRPr lang="en-US" sz="1200" dirty="0">
              <a:latin typeface="Arial"/>
              <a:cs typeface="Arial"/>
            </a:endParaRPr>
          </a:p>
          <a:p>
            <a:pPr marL="289560">
              <a:lnSpc>
                <a:spcPct val="100000"/>
              </a:lnSpc>
              <a:spcBef>
                <a:spcPts val="1055"/>
              </a:spcBef>
            </a:pPr>
            <a:r>
              <a:rPr lang="en-US" sz="1000" dirty="0" err="1">
                <a:solidFill>
                  <a:srgbClr val="3333B2"/>
                </a:solidFill>
                <a:latin typeface="Arial"/>
                <a:cs typeface="Arial"/>
              </a:rPr>
              <a:t>Nguyên</a:t>
            </a:r>
            <a:r>
              <a:rPr lang="en-US" sz="1000" dirty="0">
                <a:solidFill>
                  <a:srgbClr val="3333B2"/>
                </a:solidFill>
                <a:latin typeface="Arial"/>
                <a:cs typeface="Arial"/>
              </a:rPr>
              <a:t> </a:t>
            </a:r>
            <a:r>
              <a:rPr lang="en-US" sz="1000" dirty="0" err="1">
                <a:solidFill>
                  <a:srgbClr val="3333B2"/>
                </a:solidFill>
                <a:latin typeface="Arial"/>
                <a:cs typeface="Arial"/>
              </a:rPr>
              <a:t>tắc</a:t>
            </a:r>
            <a:r>
              <a:rPr lang="en-US" sz="1000" dirty="0">
                <a:solidFill>
                  <a:srgbClr val="3333B2"/>
                </a:solidFill>
                <a:latin typeface="Arial"/>
                <a:cs typeface="Arial"/>
              </a:rPr>
              <a:t> </a:t>
            </a:r>
            <a:r>
              <a:rPr lang="en-US" sz="1000" dirty="0" err="1">
                <a:solidFill>
                  <a:srgbClr val="3333B2"/>
                </a:solidFill>
                <a:latin typeface="Arial"/>
                <a:cs typeface="Arial"/>
              </a:rPr>
              <a:t>hoạt</a:t>
            </a:r>
            <a:r>
              <a:rPr lang="en-US" sz="1000" dirty="0">
                <a:solidFill>
                  <a:srgbClr val="3333B2"/>
                </a:solidFill>
                <a:latin typeface="Arial"/>
                <a:cs typeface="Arial"/>
              </a:rPr>
              <a:t> </a:t>
            </a:r>
            <a:r>
              <a:rPr lang="en-US" sz="1000" dirty="0" err="1">
                <a:solidFill>
                  <a:srgbClr val="3333B2"/>
                </a:solidFill>
                <a:latin typeface="Arial"/>
                <a:cs typeface="Arial"/>
              </a:rPr>
              <a:t>động</a:t>
            </a:r>
            <a:endParaRPr sz="1000" dirty="0">
              <a:latin typeface="Arial"/>
              <a:cs typeface="Arial"/>
            </a:endParaRPr>
          </a:p>
          <a:p>
            <a:pPr marL="542925" marR="30480" indent="-120650">
              <a:lnSpc>
                <a:spcPct val="111600"/>
              </a:lnSpc>
              <a:spcBef>
                <a:spcPts val="570"/>
              </a:spcBef>
              <a:buClr>
                <a:srgbClr val="3333B2"/>
              </a:buClr>
              <a:buFont typeface="Menlo"/>
              <a:buChar char="•"/>
              <a:tabLst>
                <a:tab pos="543560" algn="l"/>
              </a:tabLst>
            </a:pPr>
            <a:r>
              <a:rPr lang="vi-VN" sz="900" dirty="0">
                <a:latin typeface="Arial"/>
                <a:cs typeface="Arial"/>
              </a:rPr>
              <a:t>Một luồng người dùng thực hiện lời gọi hệ thống</a:t>
            </a:r>
            <a:r>
              <a:rPr lang="en-US" sz="900" dirty="0">
                <a:latin typeface="Arial"/>
                <a:cs typeface="Arial"/>
              </a:rPr>
              <a:t> </a:t>
            </a:r>
            <a:r>
              <a:rPr sz="900" i="1" spc="350" dirty="0">
                <a:latin typeface="Menlo"/>
                <a:cs typeface="Menlo"/>
              </a:rPr>
              <a:t>⇒</a:t>
            </a:r>
            <a:r>
              <a:rPr sz="900" i="1" spc="-295" dirty="0">
                <a:latin typeface="Menlo"/>
                <a:cs typeface="Menlo"/>
              </a:rPr>
              <a:t> </a:t>
            </a:r>
            <a:r>
              <a:rPr lang="vi-VN" sz="900" dirty="0">
                <a:solidFill>
                  <a:srgbClr val="C80000"/>
                </a:solidFill>
                <a:latin typeface="Arial"/>
                <a:cs typeface="Arial"/>
              </a:rPr>
              <a:t>luồng nhân đang thực thi luồng người dùng đó sẽ bị chặn</a:t>
            </a:r>
            <a:r>
              <a:rPr lang="vi-VN" sz="900" dirty="0">
                <a:latin typeface="Arial"/>
                <a:cs typeface="Arial"/>
              </a:rPr>
              <a:t>. Luồng người dùng vẫn được </a:t>
            </a:r>
            <a:r>
              <a:rPr lang="vi-VN" sz="900" dirty="0">
                <a:solidFill>
                  <a:srgbClr val="3333B2"/>
                </a:solidFill>
                <a:latin typeface="Arial"/>
                <a:cs typeface="Arial"/>
              </a:rPr>
              <a:t>ràng buộc </a:t>
            </a:r>
            <a:r>
              <a:rPr lang="vi-VN" sz="900" dirty="0">
                <a:latin typeface="Arial"/>
                <a:cs typeface="Arial"/>
              </a:rPr>
              <a:t>với luồng nhân</a:t>
            </a:r>
            <a:r>
              <a:rPr lang="en-US" sz="900" dirty="0">
                <a:latin typeface="Arial"/>
                <a:cs typeface="Arial"/>
              </a:rPr>
              <a:t>.</a:t>
            </a:r>
            <a:endParaRPr lang="en-US" sz="900" spc="-10" dirty="0">
              <a:latin typeface="Arial"/>
              <a:cs typeface="Arial"/>
            </a:endParaRPr>
          </a:p>
          <a:p>
            <a:pPr marL="542925" marR="147955" indent="-120650">
              <a:lnSpc>
                <a:spcPct val="111600"/>
              </a:lnSpc>
              <a:spcBef>
                <a:spcPts val="400"/>
              </a:spcBef>
              <a:buClr>
                <a:srgbClr val="3333B2"/>
              </a:buClr>
              <a:buFont typeface="Menlo"/>
              <a:buChar char="•"/>
              <a:tabLst>
                <a:tab pos="539750" algn="l"/>
              </a:tabLst>
            </a:pPr>
            <a:r>
              <a:rPr lang="vi-VN" sz="900" dirty="0">
                <a:latin typeface="Arial"/>
                <a:cs typeface="Arial"/>
              </a:rPr>
              <a:t>Kernel có thể </a:t>
            </a:r>
            <a:r>
              <a:rPr lang="vi-VN" sz="900" dirty="0">
                <a:solidFill>
                  <a:srgbClr val="C80000"/>
                </a:solidFill>
                <a:latin typeface="Arial"/>
                <a:cs typeface="Arial"/>
              </a:rPr>
              <a:t>lập lịch cho một luồng nhân khác có một luồng người dùng sẵn sàng được ràng buộc với nó</a:t>
            </a:r>
            <a:r>
              <a:rPr lang="vi-VN" sz="900" dirty="0">
                <a:latin typeface="Arial"/>
                <a:cs typeface="Arial"/>
              </a:rPr>
              <a:t>. Lưu ý: Luồng người dùng này có thể chuyển sang </a:t>
            </a:r>
            <a:r>
              <a:rPr lang="vi-VN" sz="900" dirty="0">
                <a:solidFill>
                  <a:srgbClr val="3333B2"/>
                </a:solidFill>
                <a:latin typeface="Arial"/>
                <a:cs typeface="Arial"/>
              </a:rPr>
              <a:t>bất kỳ </a:t>
            </a:r>
            <a:r>
              <a:rPr lang="vi-VN" sz="900" dirty="0">
                <a:latin typeface="Arial"/>
                <a:cs typeface="Arial"/>
              </a:rPr>
              <a:t>luồng người dùng nào khác hiện đang khả dụng trong không gian người dùng.</a:t>
            </a:r>
            <a:endParaRPr sz="900" dirty="0">
              <a:latin typeface="Arial"/>
              <a:cs typeface="Arial"/>
            </a:endParaRPr>
          </a:p>
          <a:p>
            <a:pPr marL="542925" marR="52069" indent="-120650">
              <a:lnSpc>
                <a:spcPct val="111600"/>
              </a:lnSpc>
              <a:spcBef>
                <a:spcPts val="400"/>
              </a:spcBef>
              <a:buClr>
                <a:srgbClr val="3333B2"/>
              </a:buClr>
              <a:buFont typeface="Menlo"/>
              <a:buChar char="•"/>
              <a:tabLst>
                <a:tab pos="539750" algn="l"/>
              </a:tabLst>
            </a:pPr>
            <a:r>
              <a:rPr lang="vi-VN" sz="900" dirty="0">
                <a:latin typeface="Arial"/>
                <a:cs typeface="Arial"/>
              </a:rPr>
              <a:t>Một luồng người dùng gọi một tác vụ chặn ở mức người dùng ⇒ thực hiện chuyển đổi ngữ cảnh (context switch) sang một luồng người dùng có thể chạy khác (sau đó vẫn ràng buộc với cùng một luồng nhân).</a:t>
            </a:r>
            <a:endParaRPr lang="en-US" sz="900" dirty="0">
              <a:latin typeface="Arial"/>
              <a:cs typeface="Arial"/>
            </a:endParaRPr>
          </a:p>
          <a:p>
            <a:pPr marL="542925" marR="52069" indent="-120650">
              <a:lnSpc>
                <a:spcPct val="111600"/>
              </a:lnSpc>
              <a:spcBef>
                <a:spcPts val="400"/>
              </a:spcBef>
              <a:buClr>
                <a:srgbClr val="3333B2"/>
              </a:buClr>
              <a:buFont typeface="Menlo"/>
              <a:buChar char="•"/>
              <a:tabLst>
                <a:tab pos="539750" algn="l"/>
              </a:tabLst>
            </a:pPr>
            <a:r>
              <a:rPr lang="vi-VN" sz="900" dirty="0">
                <a:latin typeface="Arial"/>
                <a:cs typeface="Arial"/>
              </a:rPr>
              <a:t>Khi không có luồng người dùng nào để lập lịch, một luồng nhân có thể ở trạng thái nhàn rỗi và thậm chí có thể bị kernel loại bỏ (hủy bỏ).</a:t>
            </a:r>
            <a:endParaRPr sz="900" dirty="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532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2" action="ppaction://hlinksldjump"/>
              </a:rPr>
              <a:t>Introduction</a:t>
            </a:r>
            <a:r>
              <a:rPr sz="500" spc="-25" dirty="0">
                <a:latin typeface="Arial"/>
                <a:cs typeface="Arial"/>
                <a:hlinkClick r:id="rId2" action="ppaction://hlinksldjump"/>
              </a:rPr>
              <a:t> </a:t>
            </a:r>
            <a:r>
              <a:rPr sz="500" dirty="0">
                <a:latin typeface="Arial"/>
                <a:cs typeface="Arial"/>
                <a:hlinkClick r:id="rId2" action="ppaction://hlinksldjump"/>
              </a:rPr>
              <a:t>to</a:t>
            </a:r>
            <a:r>
              <a:rPr sz="500" spc="-20" dirty="0">
                <a:latin typeface="Arial"/>
                <a:cs typeface="Arial"/>
                <a:hlinkClick r:id="rId2" action="ppaction://hlinksldjump"/>
              </a:rPr>
              <a:t> </a:t>
            </a:r>
            <a:r>
              <a:rPr sz="500" spc="-10" dirty="0">
                <a:latin typeface="Arial"/>
                <a:cs typeface="Arial"/>
                <a:hlinkClick r:id="rId2" action="ppaction://hlinksldjump"/>
              </a:rPr>
              <a:t>threads</a:t>
            </a:r>
            <a:endParaRPr sz="500">
              <a:latin typeface="Arial"/>
              <a:cs typeface="Arial"/>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sp>
        <p:nvSpPr>
          <p:cNvPr id="5" name="object 5"/>
          <p:cNvSpPr txBox="1"/>
          <p:nvPr/>
        </p:nvSpPr>
        <p:spPr>
          <a:xfrm>
            <a:off x="57200" y="197711"/>
            <a:ext cx="4196715" cy="2633028"/>
          </a:xfrm>
          <a:prstGeom prst="rect">
            <a:avLst/>
          </a:prstGeom>
        </p:spPr>
        <p:txBody>
          <a:bodyPr vert="horz" wrap="square" lIns="0" tIns="12065" rIns="0" bIns="0" rtlCol="0">
            <a:spAutoFit/>
          </a:bodyPr>
          <a:lstStyle/>
          <a:p>
            <a:pPr marL="50800">
              <a:lnSpc>
                <a:spcPct val="100000"/>
              </a:lnSpc>
              <a:spcBef>
                <a:spcPts val="95"/>
              </a:spcBef>
            </a:pPr>
            <a:r>
              <a:rPr lang="en-US" sz="1200" dirty="0" err="1">
                <a:solidFill>
                  <a:srgbClr val="3333B2"/>
                </a:solidFill>
                <a:latin typeface="Arial"/>
                <a:cs typeface="Arial"/>
              </a:rPr>
              <a:t>Sử</a:t>
            </a:r>
            <a:r>
              <a:rPr lang="en-US" sz="1200" dirty="0">
                <a:solidFill>
                  <a:srgbClr val="3333B2"/>
                </a:solidFill>
                <a:latin typeface="Arial"/>
                <a:cs typeface="Arial"/>
              </a:rPr>
              <a:t> </a:t>
            </a:r>
            <a:r>
              <a:rPr lang="en-US" sz="1200" dirty="0" err="1">
                <a:solidFill>
                  <a:srgbClr val="3333B2"/>
                </a:solidFill>
                <a:latin typeface="Arial"/>
                <a:cs typeface="Arial"/>
              </a:rPr>
              <a:t>dụng</a:t>
            </a:r>
            <a:r>
              <a:rPr lang="en-US" sz="1200" dirty="0">
                <a:solidFill>
                  <a:srgbClr val="3333B2"/>
                </a:solidFill>
                <a:latin typeface="Arial"/>
                <a:cs typeface="Arial"/>
              </a:rPr>
              <a:t> </a:t>
            </a:r>
            <a:r>
              <a:rPr lang="en-US" sz="1200" dirty="0" err="1">
                <a:solidFill>
                  <a:srgbClr val="3333B2"/>
                </a:solidFill>
                <a:latin typeface="Arial"/>
                <a:cs typeface="Arial"/>
              </a:rPr>
              <a:t>luồng</a:t>
            </a:r>
            <a:r>
              <a:rPr lang="en-US" sz="1200" dirty="0">
                <a:solidFill>
                  <a:srgbClr val="3333B2"/>
                </a:solidFill>
                <a:latin typeface="Arial"/>
                <a:cs typeface="Arial"/>
              </a:rPr>
              <a:t> ở </a:t>
            </a:r>
            <a:r>
              <a:rPr lang="en-US" sz="1200" dirty="0" err="1">
                <a:solidFill>
                  <a:srgbClr val="3333B2"/>
                </a:solidFill>
                <a:latin typeface="Arial"/>
                <a:cs typeface="Arial"/>
              </a:rPr>
              <a:t>phía</a:t>
            </a:r>
            <a:r>
              <a:rPr lang="en-US" sz="1200" dirty="0">
                <a:solidFill>
                  <a:srgbClr val="3333B2"/>
                </a:solidFill>
                <a:latin typeface="Arial"/>
                <a:cs typeface="Arial"/>
              </a:rPr>
              <a:t> client</a:t>
            </a:r>
            <a:endParaRPr sz="1200" dirty="0">
              <a:latin typeface="Arial"/>
              <a:cs typeface="Arial"/>
            </a:endParaRPr>
          </a:p>
          <a:p>
            <a:pPr marL="302260">
              <a:lnSpc>
                <a:spcPct val="100000"/>
              </a:lnSpc>
              <a:spcBef>
                <a:spcPts val="1055"/>
              </a:spcBef>
            </a:pPr>
            <a:r>
              <a:rPr lang="en-US" sz="1000" dirty="0" err="1">
                <a:solidFill>
                  <a:srgbClr val="3333B2"/>
                </a:solidFill>
                <a:latin typeface="Arial"/>
                <a:cs typeface="Arial"/>
              </a:rPr>
              <a:t>Trình</a:t>
            </a:r>
            <a:r>
              <a:rPr lang="en-US" sz="1000" dirty="0">
                <a:solidFill>
                  <a:srgbClr val="3333B2"/>
                </a:solidFill>
                <a:latin typeface="Arial"/>
                <a:cs typeface="Arial"/>
              </a:rPr>
              <a:t> </a:t>
            </a:r>
            <a:r>
              <a:rPr lang="en-US" sz="1000" dirty="0" err="1">
                <a:solidFill>
                  <a:srgbClr val="3333B2"/>
                </a:solidFill>
                <a:latin typeface="Arial"/>
                <a:cs typeface="Arial"/>
              </a:rPr>
              <a:t>duyệt</a:t>
            </a:r>
            <a:r>
              <a:rPr lang="en-US" sz="1000" dirty="0">
                <a:solidFill>
                  <a:srgbClr val="3333B2"/>
                </a:solidFill>
                <a:latin typeface="Arial"/>
                <a:cs typeface="Arial"/>
              </a:rPr>
              <a:t> web </a:t>
            </a:r>
            <a:r>
              <a:rPr lang="en-US" sz="1000" dirty="0" err="1">
                <a:solidFill>
                  <a:srgbClr val="3333B2"/>
                </a:solidFill>
                <a:latin typeface="Arial"/>
                <a:cs typeface="Arial"/>
              </a:rPr>
              <a:t>đa</a:t>
            </a:r>
            <a:r>
              <a:rPr lang="en-US" sz="1000" dirty="0">
                <a:solidFill>
                  <a:srgbClr val="3333B2"/>
                </a:solidFill>
                <a:latin typeface="Arial"/>
                <a:cs typeface="Arial"/>
              </a:rPr>
              <a:t> </a:t>
            </a:r>
            <a:r>
              <a:rPr lang="en-US" sz="1000" dirty="0" err="1">
                <a:solidFill>
                  <a:srgbClr val="3333B2"/>
                </a:solidFill>
                <a:latin typeface="Arial"/>
                <a:cs typeface="Arial"/>
              </a:rPr>
              <a:t>luồng</a:t>
            </a:r>
            <a:endParaRPr sz="1000" dirty="0">
              <a:latin typeface="Arial"/>
              <a:cs typeface="Arial"/>
            </a:endParaRPr>
          </a:p>
          <a:p>
            <a:pPr marL="302260">
              <a:lnSpc>
                <a:spcPct val="100000"/>
              </a:lnSpc>
              <a:spcBef>
                <a:spcPts val="105"/>
              </a:spcBef>
            </a:pPr>
            <a:r>
              <a:rPr lang="en-US" sz="900" dirty="0" err="1">
                <a:latin typeface="Arial"/>
                <a:cs typeface="Arial"/>
              </a:rPr>
              <a:t>Ẩn</a:t>
            </a:r>
            <a:r>
              <a:rPr lang="en-US" sz="900" dirty="0">
                <a:latin typeface="Arial"/>
                <a:cs typeface="Arial"/>
              </a:rPr>
              <a:t> </a:t>
            </a:r>
            <a:r>
              <a:rPr lang="en-US" sz="900" dirty="0" err="1">
                <a:latin typeface="Arial"/>
                <a:cs typeface="Arial"/>
              </a:rPr>
              <a:t>độ</a:t>
            </a:r>
            <a:r>
              <a:rPr lang="en-US" sz="900" dirty="0">
                <a:latin typeface="Arial"/>
                <a:cs typeface="Arial"/>
              </a:rPr>
              <a:t> </a:t>
            </a:r>
            <a:r>
              <a:rPr lang="en-US" sz="900" dirty="0" err="1">
                <a:latin typeface="Arial"/>
                <a:cs typeface="Arial"/>
              </a:rPr>
              <a:t>trễ</a:t>
            </a:r>
            <a:r>
              <a:rPr lang="en-US" sz="900" dirty="0">
                <a:latin typeface="Arial"/>
                <a:cs typeface="Arial"/>
              </a:rPr>
              <a:t> </a:t>
            </a:r>
            <a:r>
              <a:rPr lang="en-US" sz="900" dirty="0" err="1">
                <a:latin typeface="Arial"/>
                <a:cs typeface="Arial"/>
              </a:rPr>
              <a:t>mạng</a:t>
            </a:r>
            <a:r>
              <a:rPr sz="900" spc="-10" dirty="0">
                <a:latin typeface="Arial"/>
                <a:cs typeface="Arial"/>
              </a:rPr>
              <a:t>:</a:t>
            </a:r>
            <a:endParaRPr sz="900" dirty="0">
              <a:latin typeface="Arial"/>
              <a:cs typeface="Arial"/>
            </a:endParaRPr>
          </a:p>
          <a:p>
            <a:pPr marL="555625" marR="100965" indent="-120650">
              <a:lnSpc>
                <a:spcPct val="111600"/>
              </a:lnSpc>
              <a:spcBef>
                <a:spcPts val="400"/>
              </a:spcBef>
              <a:buClr>
                <a:srgbClr val="3333B2"/>
              </a:buClr>
              <a:buFont typeface="Menlo"/>
              <a:buChar char="•"/>
              <a:tabLst>
                <a:tab pos="550545" algn="l"/>
              </a:tabLst>
            </a:pPr>
            <a:r>
              <a:rPr lang="vi-VN" sz="900" dirty="0">
                <a:latin typeface="Arial"/>
                <a:cs typeface="Arial"/>
              </a:rPr>
              <a:t>Trình duyệt web quét trang HTML nhận được và phát hiện rằng cần </a:t>
            </a:r>
            <a:r>
              <a:rPr lang="vi-VN" sz="900" dirty="0">
                <a:solidFill>
                  <a:srgbClr val="3333B2"/>
                </a:solidFill>
                <a:latin typeface="Arial"/>
                <a:cs typeface="Arial"/>
              </a:rPr>
              <a:t>tải thêm nhiều tệp</a:t>
            </a:r>
            <a:r>
              <a:rPr sz="900" spc="-10" dirty="0">
                <a:latin typeface="Arial"/>
                <a:cs typeface="Arial"/>
              </a:rPr>
              <a:t>.</a:t>
            </a:r>
            <a:endParaRPr sz="900" dirty="0">
              <a:latin typeface="Arial"/>
              <a:cs typeface="Arial"/>
            </a:endParaRPr>
          </a:p>
          <a:p>
            <a:pPr marL="555625" marR="43180" indent="-120650">
              <a:lnSpc>
                <a:spcPct val="111600"/>
              </a:lnSpc>
              <a:buFont typeface="Menlo"/>
              <a:buChar char="•"/>
              <a:tabLst>
                <a:tab pos="556260" algn="l"/>
              </a:tabLst>
            </a:pPr>
            <a:r>
              <a:rPr lang="vi-VN" sz="900" dirty="0">
                <a:solidFill>
                  <a:srgbClr val="3333B2"/>
                </a:solidFill>
                <a:latin typeface="Arial"/>
                <a:cs typeface="Arial"/>
              </a:rPr>
              <a:t>Mỗi tệp được tải bởi một luồng riêng biệt, </a:t>
            </a:r>
            <a:r>
              <a:rPr lang="vi-VN" sz="900" dirty="0">
                <a:solidFill>
                  <a:schemeClr val="tx1"/>
                </a:solidFill>
                <a:latin typeface="Arial"/>
                <a:cs typeface="Arial"/>
              </a:rPr>
              <a:t>mỗi luồng thực hiện một yêu cầu HTTP (blocking).</a:t>
            </a:r>
            <a:endParaRPr sz="900" dirty="0">
              <a:solidFill>
                <a:schemeClr val="tx1"/>
              </a:solidFill>
              <a:latin typeface="Arial"/>
              <a:cs typeface="Arial"/>
            </a:endParaRPr>
          </a:p>
          <a:p>
            <a:pPr marL="551815" indent="-116839">
              <a:lnSpc>
                <a:spcPct val="100000"/>
              </a:lnSpc>
              <a:spcBef>
                <a:spcPts val="125"/>
              </a:spcBef>
              <a:buClr>
                <a:srgbClr val="3333B2"/>
              </a:buClr>
              <a:buFont typeface="Menlo"/>
              <a:buChar char="•"/>
              <a:tabLst>
                <a:tab pos="552450" algn="l"/>
              </a:tabLst>
            </a:pPr>
            <a:r>
              <a:rPr lang="vi-VN" sz="900" dirty="0">
                <a:latin typeface="Arial"/>
                <a:cs typeface="Arial"/>
              </a:rPr>
              <a:t>Khi các tệp được tải về, trình duyệt sẽ hiển thị chúng.</a:t>
            </a:r>
            <a:r>
              <a:rPr sz="900" spc="-10" dirty="0">
                <a:latin typeface="Arial"/>
                <a:cs typeface="Arial"/>
              </a:rPr>
              <a:t>.</a:t>
            </a:r>
            <a:endParaRPr sz="900" dirty="0">
              <a:latin typeface="Arial"/>
              <a:cs typeface="Arial"/>
            </a:endParaRPr>
          </a:p>
          <a:p>
            <a:pPr>
              <a:lnSpc>
                <a:spcPct val="100000"/>
              </a:lnSpc>
              <a:spcBef>
                <a:spcPts val="20"/>
              </a:spcBef>
              <a:buClr>
                <a:srgbClr val="3333B2"/>
              </a:buClr>
              <a:buFont typeface="Menlo"/>
              <a:buChar char="•"/>
            </a:pPr>
            <a:endParaRPr sz="1200" dirty="0">
              <a:latin typeface="Arial"/>
              <a:cs typeface="Arial"/>
            </a:endParaRPr>
          </a:p>
          <a:p>
            <a:pPr marL="302260">
              <a:lnSpc>
                <a:spcPct val="100000"/>
              </a:lnSpc>
              <a:spcBef>
                <a:spcPts val="5"/>
              </a:spcBef>
            </a:pPr>
            <a:r>
              <a:rPr lang="en-US" sz="1000" dirty="0" err="1">
                <a:solidFill>
                  <a:srgbClr val="3333B2"/>
                </a:solidFill>
                <a:latin typeface="Arial"/>
                <a:cs typeface="Arial"/>
              </a:rPr>
              <a:t>Nhiều</a:t>
            </a:r>
            <a:r>
              <a:rPr lang="en-US" sz="1000" dirty="0">
                <a:solidFill>
                  <a:srgbClr val="3333B2"/>
                </a:solidFill>
                <a:latin typeface="Arial"/>
                <a:cs typeface="Arial"/>
              </a:rPr>
              <a:t> </a:t>
            </a:r>
            <a:r>
              <a:rPr lang="en-US" sz="1000" dirty="0" err="1">
                <a:solidFill>
                  <a:srgbClr val="3333B2"/>
                </a:solidFill>
                <a:latin typeface="Arial"/>
                <a:cs typeface="Arial"/>
              </a:rPr>
              <a:t>yêu</a:t>
            </a:r>
            <a:r>
              <a:rPr lang="en-US" sz="1000" dirty="0">
                <a:solidFill>
                  <a:srgbClr val="3333B2"/>
                </a:solidFill>
                <a:latin typeface="Arial"/>
                <a:cs typeface="Arial"/>
              </a:rPr>
              <a:t> </a:t>
            </a:r>
            <a:r>
              <a:rPr lang="en-US" sz="1000" dirty="0" err="1">
                <a:solidFill>
                  <a:srgbClr val="3333B2"/>
                </a:solidFill>
                <a:latin typeface="Arial"/>
                <a:cs typeface="Arial"/>
              </a:rPr>
              <a:t>cầu</a:t>
            </a:r>
            <a:r>
              <a:rPr lang="en-US" sz="1000" dirty="0">
                <a:solidFill>
                  <a:srgbClr val="3333B2"/>
                </a:solidFill>
                <a:latin typeface="Arial"/>
                <a:cs typeface="Arial"/>
              </a:rPr>
              <a:t> - </a:t>
            </a:r>
            <a:r>
              <a:rPr lang="en-US" sz="1000" dirty="0" err="1">
                <a:solidFill>
                  <a:srgbClr val="3333B2"/>
                </a:solidFill>
                <a:latin typeface="Arial"/>
                <a:cs typeface="Arial"/>
              </a:rPr>
              <a:t>phản</a:t>
            </a:r>
            <a:r>
              <a:rPr lang="en-US" sz="1000" dirty="0">
                <a:solidFill>
                  <a:srgbClr val="3333B2"/>
                </a:solidFill>
                <a:latin typeface="Arial"/>
                <a:cs typeface="Arial"/>
              </a:rPr>
              <a:t> </a:t>
            </a:r>
            <a:r>
              <a:rPr lang="en-US" sz="1000" dirty="0" err="1">
                <a:solidFill>
                  <a:srgbClr val="3333B2"/>
                </a:solidFill>
                <a:latin typeface="Arial"/>
                <a:cs typeface="Arial"/>
              </a:rPr>
              <a:t>hồi</a:t>
            </a:r>
            <a:r>
              <a:rPr lang="en-US" sz="1000" dirty="0">
                <a:solidFill>
                  <a:srgbClr val="3333B2"/>
                </a:solidFill>
                <a:latin typeface="Arial"/>
                <a:cs typeface="Arial"/>
              </a:rPr>
              <a:t> (RPC) </a:t>
            </a:r>
            <a:r>
              <a:rPr lang="en-US" sz="1000" dirty="0" err="1">
                <a:solidFill>
                  <a:srgbClr val="3333B2"/>
                </a:solidFill>
                <a:latin typeface="Arial"/>
                <a:cs typeface="Arial"/>
              </a:rPr>
              <a:t>đến</a:t>
            </a:r>
            <a:r>
              <a:rPr lang="en-US" sz="1000" dirty="0">
                <a:solidFill>
                  <a:srgbClr val="3333B2"/>
                </a:solidFill>
                <a:latin typeface="Arial"/>
                <a:cs typeface="Arial"/>
              </a:rPr>
              <a:t> </a:t>
            </a:r>
            <a:r>
              <a:rPr lang="en-US" sz="1000" dirty="0" err="1">
                <a:solidFill>
                  <a:srgbClr val="3333B2"/>
                </a:solidFill>
                <a:latin typeface="Arial"/>
                <a:cs typeface="Arial"/>
              </a:rPr>
              <a:t>các</a:t>
            </a:r>
            <a:r>
              <a:rPr lang="en-US" sz="1000" dirty="0">
                <a:solidFill>
                  <a:srgbClr val="3333B2"/>
                </a:solidFill>
                <a:latin typeface="Arial"/>
                <a:cs typeface="Arial"/>
              </a:rPr>
              <a:t> </a:t>
            </a:r>
            <a:r>
              <a:rPr lang="en-US" sz="1000" dirty="0" err="1">
                <a:solidFill>
                  <a:srgbClr val="3333B2"/>
                </a:solidFill>
                <a:latin typeface="Arial"/>
                <a:cs typeface="Arial"/>
              </a:rPr>
              <a:t>máy</a:t>
            </a:r>
            <a:r>
              <a:rPr lang="en-US" sz="1000" dirty="0">
                <a:solidFill>
                  <a:srgbClr val="3333B2"/>
                </a:solidFill>
                <a:latin typeface="Arial"/>
                <a:cs typeface="Arial"/>
              </a:rPr>
              <a:t> </a:t>
            </a:r>
            <a:r>
              <a:rPr lang="en-US" sz="1000" dirty="0" err="1">
                <a:solidFill>
                  <a:srgbClr val="3333B2"/>
                </a:solidFill>
                <a:latin typeface="Arial"/>
                <a:cs typeface="Arial"/>
              </a:rPr>
              <a:t>khác</a:t>
            </a:r>
            <a:endParaRPr sz="1000" dirty="0">
              <a:latin typeface="Arial"/>
              <a:cs typeface="Arial"/>
            </a:endParaRPr>
          </a:p>
          <a:p>
            <a:pPr marL="555625" marR="246379" indent="-120650">
              <a:lnSpc>
                <a:spcPct val="111600"/>
              </a:lnSpc>
              <a:spcBef>
                <a:spcPts val="565"/>
              </a:spcBef>
              <a:buClr>
                <a:srgbClr val="3333B2"/>
              </a:buClr>
              <a:buFont typeface="Menlo"/>
              <a:buChar char="•"/>
              <a:tabLst>
                <a:tab pos="552450" algn="l"/>
              </a:tabLst>
            </a:pPr>
            <a:r>
              <a:rPr lang="vi-VN" sz="900" dirty="0">
                <a:latin typeface="Arial"/>
                <a:cs typeface="Arial"/>
              </a:rPr>
              <a:t>Client thực hiện nhiều lời gọi RPC cùng lúc, mỗi lời gọi được thực hiện bởi một luồng khác nhau</a:t>
            </a:r>
            <a:r>
              <a:rPr sz="900" spc="-10" dirty="0">
                <a:latin typeface="Arial"/>
                <a:cs typeface="Arial"/>
              </a:rPr>
              <a:t>.</a:t>
            </a:r>
            <a:endParaRPr sz="900" dirty="0">
              <a:latin typeface="Arial"/>
              <a:cs typeface="Arial"/>
            </a:endParaRPr>
          </a:p>
          <a:p>
            <a:pPr marL="555625" indent="-120650">
              <a:lnSpc>
                <a:spcPct val="100000"/>
              </a:lnSpc>
              <a:spcBef>
                <a:spcPts val="125"/>
              </a:spcBef>
              <a:buClr>
                <a:srgbClr val="3333B2"/>
              </a:buClr>
              <a:buFont typeface="Menlo"/>
              <a:buChar char="•"/>
              <a:tabLst>
                <a:tab pos="556260" algn="l"/>
              </a:tabLst>
            </a:pPr>
            <a:r>
              <a:rPr lang="vi-VN" sz="900" dirty="0">
                <a:latin typeface="Arial"/>
                <a:cs typeface="Arial"/>
              </a:rPr>
              <a:t>Sau đó, client đợi cho đến khi tất cả kết quả được trả về</a:t>
            </a:r>
            <a:r>
              <a:rPr sz="900" spc="-10" dirty="0">
                <a:latin typeface="Arial"/>
                <a:cs typeface="Arial"/>
              </a:rPr>
              <a:t>.</a:t>
            </a:r>
            <a:endParaRPr sz="900" dirty="0">
              <a:latin typeface="Arial"/>
              <a:cs typeface="Arial"/>
            </a:endParaRPr>
          </a:p>
          <a:p>
            <a:pPr marL="555625" indent="-120650">
              <a:lnSpc>
                <a:spcPct val="100000"/>
              </a:lnSpc>
              <a:spcBef>
                <a:spcPts val="130"/>
              </a:spcBef>
              <a:buClr>
                <a:srgbClr val="3333B2"/>
              </a:buClr>
              <a:buFont typeface="Menlo"/>
              <a:buChar char="•"/>
              <a:tabLst>
                <a:tab pos="556260" algn="l"/>
              </a:tabLst>
            </a:pPr>
            <a:r>
              <a:rPr lang="vi-VN" sz="900" dirty="0">
                <a:latin typeface="Arial"/>
                <a:cs typeface="Arial"/>
              </a:rPr>
              <a:t>Lưu ý: Nếu các lời gọi được gửi đến nhiều server khác nhau, ta có thể đạt được </a:t>
            </a:r>
            <a:r>
              <a:rPr lang="vi-VN" sz="900" dirty="0">
                <a:solidFill>
                  <a:srgbClr val="3333B2"/>
                </a:solidFill>
                <a:latin typeface="Arial"/>
                <a:cs typeface="Arial"/>
              </a:rPr>
              <a:t>tốc độ xử lý tuyến tính </a:t>
            </a:r>
            <a:r>
              <a:rPr lang="vi-VN" sz="900" dirty="0">
                <a:latin typeface="Arial"/>
                <a:cs typeface="Arial"/>
              </a:rPr>
              <a:t>(linear speed-up)</a:t>
            </a:r>
            <a:r>
              <a:rPr sz="900" spc="-25" dirty="0">
                <a:latin typeface="Arial"/>
                <a:cs typeface="Arial"/>
              </a:rPr>
              <a:t>.</a:t>
            </a:r>
            <a:endParaRPr sz="900" dirty="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88328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3" action="ppaction://hlinksldjump"/>
              </a:rPr>
              <a:t>Threads</a:t>
            </a:r>
            <a:r>
              <a:rPr sz="500" spc="-25" dirty="0">
                <a:latin typeface="Arial"/>
                <a:cs typeface="Arial"/>
                <a:hlinkClick r:id="rId3" action="ppaction://hlinksldjump"/>
              </a:rPr>
              <a:t> </a:t>
            </a:r>
            <a:r>
              <a:rPr sz="500" dirty="0">
                <a:latin typeface="Arial"/>
                <a:cs typeface="Arial"/>
                <a:hlinkClick r:id="rId3" action="ppaction://hlinksldjump"/>
              </a:rPr>
              <a:t>in</a:t>
            </a:r>
            <a:r>
              <a:rPr sz="500" spc="-20" dirty="0">
                <a:latin typeface="Arial"/>
                <a:cs typeface="Arial"/>
                <a:hlinkClick r:id="rId3" action="ppaction://hlinksldjump"/>
              </a:rPr>
              <a:t> </a:t>
            </a:r>
            <a:r>
              <a:rPr sz="500" dirty="0">
                <a:latin typeface="Arial"/>
                <a:cs typeface="Arial"/>
                <a:hlinkClick r:id="rId3" action="ppaction://hlinksldjump"/>
              </a:rPr>
              <a:t>distributed</a:t>
            </a:r>
            <a:r>
              <a:rPr sz="500" spc="-25" dirty="0">
                <a:latin typeface="Arial"/>
                <a:cs typeface="Arial"/>
                <a:hlinkClick r:id="rId3" action="ppaction://hlinksldjump"/>
              </a:rPr>
              <a:t> </a:t>
            </a:r>
            <a:r>
              <a:rPr sz="500" spc="-10" dirty="0">
                <a:latin typeface="Arial"/>
                <a:cs typeface="Arial"/>
                <a:hlinkClick r:id="rId3" action="ppaction://hlinksldjump"/>
              </a:rPr>
              <a:t>systems</a:t>
            </a:r>
            <a:endParaRPr sz="500">
              <a:latin typeface="Arial"/>
              <a:cs typeface="Arial"/>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nvGrpSpPr>
          <p:cNvPr id="13" name="object 13"/>
          <p:cNvGrpSpPr/>
          <p:nvPr/>
        </p:nvGrpSpPr>
        <p:grpSpPr>
          <a:xfrm>
            <a:off x="0" y="3348469"/>
            <a:ext cx="4608195" cy="107950"/>
            <a:chOff x="0" y="3348469"/>
            <a:chExt cx="4608195" cy="107950"/>
          </a:xfrm>
        </p:grpSpPr>
        <p:sp>
          <p:nvSpPr>
            <p:cNvPr id="14" name="object 14"/>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15" name="object 15"/>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6" name="object 16"/>
          <p:cNvSpPr txBox="1"/>
          <p:nvPr/>
        </p:nvSpPr>
        <p:spPr>
          <a:xfrm>
            <a:off x="53467" y="3349927"/>
            <a:ext cx="88328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2" action="ppaction://hlinksldjump"/>
              </a:rPr>
              <a:t>Threads</a:t>
            </a:r>
            <a:r>
              <a:rPr sz="500" spc="-25" dirty="0">
                <a:latin typeface="Arial"/>
                <a:cs typeface="Arial"/>
                <a:hlinkClick r:id="rId2" action="ppaction://hlinksldjump"/>
              </a:rPr>
              <a:t> </a:t>
            </a:r>
            <a:r>
              <a:rPr sz="500" dirty="0">
                <a:latin typeface="Arial"/>
                <a:cs typeface="Arial"/>
                <a:hlinkClick r:id="rId2" action="ppaction://hlinksldjump"/>
              </a:rPr>
              <a:t>in</a:t>
            </a:r>
            <a:r>
              <a:rPr sz="500" spc="-20" dirty="0">
                <a:latin typeface="Arial"/>
                <a:cs typeface="Arial"/>
                <a:hlinkClick r:id="rId2" action="ppaction://hlinksldjump"/>
              </a:rPr>
              <a:t> </a:t>
            </a:r>
            <a:r>
              <a:rPr sz="500" dirty="0">
                <a:latin typeface="Arial"/>
                <a:cs typeface="Arial"/>
                <a:hlinkClick r:id="rId2" action="ppaction://hlinksldjump"/>
              </a:rPr>
              <a:t>distributed</a:t>
            </a:r>
            <a:r>
              <a:rPr sz="500" spc="-25" dirty="0">
                <a:latin typeface="Arial"/>
                <a:cs typeface="Arial"/>
                <a:hlinkClick r:id="rId2" action="ppaction://hlinksldjump"/>
              </a:rPr>
              <a:t> </a:t>
            </a:r>
            <a:r>
              <a:rPr sz="500" spc="-10" dirty="0">
                <a:latin typeface="Arial"/>
                <a:cs typeface="Arial"/>
                <a:hlinkClick r:id="rId2" action="ppaction://hlinksldjump"/>
              </a:rPr>
              <a:t>systems</a:t>
            </a:r>
            <a:endParaRPr sz="500">
              <a:latin typeface="Arial"/>
              <a:cs typeface="Arial"/>
            </a:endParaRPr>
          </a:p>
        </p:txBody>
      </p:sp>
      <p:sp>
        <p:nvSpPr>
          <p:cNvPr id="17"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3" action="ppaction://hlinksldjump"/>
              </a:rPr>
              <a:t>Processes</a:t>
            </a:r>
            <a:endParaRPr sz="500">
              <a:latin typeface="Arial"/>
              <a:cs typeface="Arial"/>
            </a:endParaRPr>
          </a:p>
        </p:txBody>
      </p:sp>
      <p:sp>
        <p:nvSpPr>
          <p:cNvPr id="18" name="object 5"/>
          <p:cNvSpPr txBox="1"/>
          <p:nvPr/>
        </p:nvSpPr>
        <p:spPr>
          <a:xfrm>
            <a:off x="69900" y="197711"/>
            <a:ext cx="4031615" cy="672556"/>
          </a:xfrm>
          <a:prstGeom prst="rect">
            <a:avLst/>
          </a:prstGeom>
        </p:spPr>
        <p:txBody>
          <a:bodyPr vert="horz" wrap="square" lIns="0" tIns="12065" rIns="0" bIns="0" rtlCol="0">
            <a:spAutoFit/>
          </a:bodyPr>
          <a:lstStyle/>
          <a:p>
            <a:pPr marL="38100">
              <a:lnSpc>
                <a:spcPct val="100000"/>
              </a:lnSpc>
              <a:spcBef>
                <a:spcPts val="95"/>
              </a:spcBef>
            </a:pPr>
            <a:r>
              <a:rPr lang="en-US" sz="1200" dirty="0">
                <a:solidFill>
                  <a:srgbClr val="3333B2"/>
                </a:solidFill>
                <a:latin typeface="Arial"/>
                <a:cs typeface="Arial"/>
              </a:rPr>
              <a:t>Client </a:t>
            </a:r>
            <a:r>
              <a:rPr lang="en-US" sz="1200" dirty="0" err="1">
                <a:solidFill>
                  <a:srgbClr val="3333B2"/>
                </a:solidFill>
                <a:latin typeface="Arial"/>
                <a:cs typeface="Arial"/>
              </a:rPr>
              <a:t>đa</a:t>
            </a:r>
            <a:r>
              <a:rPr lang="en-US" sz="1200" dirty="0">
                <a:solidFill>
                  <a:srgbClr val="3333B2"/>
                </a:solidFill>
                <a:latin typeface="Arial"/>
                <a:cs typeface="Arial"/>
              </a:rPr>
              <a:t> </a:t>
            </a:r>
            <a:r>
              <a:rPr lang="en-US" sz="1200" dirty="0" err="1">
                <a:solidFill>
                  <a:srgbClr val="3333B2"/>
                </a:solidFill>
                <a:latin typeface="Arial"/>
                <a:cs typeface="Arial"/>
              </a:rPr>
              <a:t>luồng</a:t>
            </a:r>
            <a:r>
              <a:rPr lang="en-US" sz="1200" dirty="0">
                <a:solidFill>
                  <a:srgbClr val="3333B2"/>
                </a:solidFill>
                <a:latin typeface="Arial"/>
                <a:cs typeface="Arial"/>
              </a:rPr>
              <a:t>: </a:t>
            </a:r>
            <a:r>
              <a:rPr lang="en-US" sz="1200" dirty="0" err="1">
                <a:solidFill>
                  <a:srgbClr val="3333B2"/>
                </a:solidFill>
                <a:latin typeface="Arial"/>
                <a:cs typeface="Arial"/>
              </a:rPr>
              <a:t>Có</a:t>
            </a:r>
            <a:r>
              <a:rPr lang="en-US" sz="1200" dirty="0">
                <a:solidFill>
                  <a:srgbClr val="3333B2"/>
                </a:solidFill>
                <a:latin typeface="Arial"/>
                <a:cs typeface="Arial"/>
              </a:rPr>
              <a:t> </a:t>
            </a:r>
            <a:r>
              <a:rPr lang="en-US" sz="1200" dirty="0" err="1">
                <a:solidFill>
                  <a:srgbClr val="3333B2"/>
                </a:solidFill>
                <a:latin typeface="Arial"/>
                <a:cs typeface="Arial"/>
              </a:rPr>
              <a:t>thực</a:t>
            </a:r>
            <a:r>
              <a:rPr lang="en-US" sz="1200" dirty="0">
                <a:solidFill>
                  <a:srgbClr val="3333B2"/>
                </a:solidFill>
                <a:latin typeface="Arial"/>
                <a:cs typeface="Arial"/>
              </a:rPr>
              <a:t> </a:t>
            </a:r>
            <a:r>
              <a:rPr lang="en-US" sz="1200" dirty="0" err="1">
                <a:solidFill>
                  <a:srgbClr val="3333B2"/>
                </a:solidFill>
                <a:latin typeface="Arial"/>
                <a:cs typeface="Arial"/>
              </a:rPr>
              <a:t>sự</a:t>
            </a:r>
            <a:r>
              <a:rPr lang="en-US" sz="1200" dirty="0">
                <a:solidFill>
                  <a:srgbClr val="3333B2"/>
                </a:solidFill>
                <a:latin typeface="Arial"/>
                <a:cs typeface="Arial"/>
              </a:rPr>
              <a:t> </a:t>
            </a:r>
            <a:r>
              <a:rPr lang="en-US" sz="1200" dirty="0" err="1">
                <a:solidFill>
                  <a:srgbClr val="3333B2"/>
                </a:solidFill>
                <a:latin typeface="Arial"/>
                <a:cs typeface="Arial"/>
              </a:rPr>
              <a:t>hiệu</a:t>
            </a:r>
            <a:r>
              <a:rPr lang="en-US" sz="1200" dirty="0">
                <a:solidFill>
                  <a:srgbClr val="3333B2"/>
                </a:solidFill>
                <a:latin typeface="Arial"/>
                <a:cs typeface="Arial"/>
              </a:rPr>
              <a:t> </a:t>
            </a:r>
            <a:r>
              <a:rPr lang="en-US" sz="1200" dirty="0" err="1">
                <a:solidFill>
                  <a:srgbClr val="3333B2"/>
                </a:solidFill>
                <a:latin typeface="Arial"/>
                <a:cs typeface="Arial"/>
              </a:rPr>
              <a:t>quả</a:t>
            </a:r>
            <a:r>
              <a:rPr lang="en-US" sz="1200" dirty="0">
                <a:solidFill>
                  <a:srgbClr val="3333B2"/>
                </a:solidFill>
                <a:latin typeface="Arial"/>
                <a:cs typeface="Arial"/>
              </a:rPr>
              <a:t> </a:t>
            </a:r>
            <a:r>
              <a:rPr lang="en-US" sz="1200" dirty="0" err="1">
                <a:solidFill>
                  <a:srgbClr val="3333B2"/>
                </a:solidFill>
                <a:latin typeface="Arial"/>
                <a:cs typeface="Arial"/>
              </a:rPr>
              <a:t>không</a:t>
            </a:r>
            <a:r>
              <a:rPr sz="1200" spc="-10" dirty="0">
                <a:solidFill>
                  <a:srgbClr val="3333B2"/>
                </a:solidFill>
                <a:latin typeface="Arial"/>
                <a:cs typeface="Arial"/>
              </a:rPr>
              <a:t>?</a:t>
            </a:r>
            <a:endParaRPr sz="1200" dirty="0">
              <a:latin typeface="Arial"/>
              <a:cs typeface="Arial"/>
            </a:endParaRPr>
          </a:p>
          <a:p>
            <a:pPr marL="285750">
              <a:lnSpc>
                <a:spcPct val="100000"/>
              </a:lnSpc>
              <a:spcBef>
                <a:spcPts val="1055"/>
              </a:spcBef>
            </a:pPr>
            <a:r>
              <a:rPr lang="en-US" sz="1000" spc="-10" dirty="0">
                <a:solidFill>
                  <a:srgbClr val="3333B2"/>
                </a:solidFill>
                <a:latin typeface="Arial"/>
                <a:cs typeface="Arial"/>
              </a:rPr>
              <a:t>Song </a:t>
            </a:r>
            <a:r>
              <a:rPr lang="en-US" sz="1000" spc="-10" dirty="0" err="1">
                <a:solidFill>
                  <a:srgbClr val="3333B2"/>
                </a:solidFill>
                <a:latin typeface="Arial"/>
                <a:cs typeface="Arial"/>
              </a:rPr>
              <a:t>song</a:t>
            </a:r>
            <a:r>
              <a:rPr lang="en-US" sz="1000" spc="-10" dirty="0">
                <a:solidFill>
                  <a:srgbClr val="3333B2"/>
                </a:solidFill>
                <a:latin typeface="Arial"/>
                <a:cs typeface="Arial"/>
              </a:rPr>
              <a:t> ở </a:t>
            </a:r>
            <a:r>
              <a:rPr lang="en-US" sz="1000" spc="-10" dirty="0" err="1">
                <a:solidFill>
                  <a:srgbClr val="3333B2"/>
                </a:solidFill>
                <a:latin typeface="Arial"/>
                <a:cs typeface="Arial"/>
              </a:rPr>
              <a:t>mức</a:t>
            </a:r>
            <a:r>
              <a:rPr lang="en-US" sz="1000" spc="-10" dirty="0">
                <a:solidFill>
                  <a:srgbClr val="3333B2"/>
                </a:solidFill>
                <a:latin typeface="Arial"/>
                <a:cs typeface="Arial"/>
              </a:rPr>
              <a:t> </a:t>
            </a:r>
            <a:r>
              <a:rPr lang="en-US" sz="1000" spc="-10" dirty="0" err="1">
                <a:solidFill>
                  <a:srgbClr val="3333B2"/>
                </a:solidFill>
                <a:latin typeface="Arial"/>
                <a:cs typeface="Arial"/>
              </a:rPr>
              <a:t>luồng</a:t>
            </a:r>
            <a:r>
              <a:rPr lang="en-US" sz="1000" spc="-10" dirty="0">
                <a:solidFill>
                  <a:srgbClr val="3333B2"/>
                </a:solidFill>
                <a:latin typeface="Arial"/>
                <a:cs typeface="Arial"/>
              </a:rPr>
              <a:t> (Thread-level parallelism - TLP)</a:t>
            </a:r>
            <a:endParaRPr sz="1000" dirty="0">
              <a:latin typeface="Arial"/>
              <a:cs typeface="Arial"/>
            </a:endParaRPr>
          </a:p>
          <a:p>
            <a:pPr marL="289560" marR="30480">
              <a:lnSpc>
                <a:spcPct val="111600"/>
              </a:lnSpc>
              <a:spcBef>
                <a:spcPts val="170"/>
              </a:spcBef>
            </a:pPr>
            <a:r>
              <a:rPr lang="vi-VN" sz="900" dirty="0">
                <a:latin typeface="Arial"/>
                <a:cs typeface="Arial"/>
              </a:rPr>
              <a:t>Gọi ci là tỷ lệ thời gian mà chính xác i luồng được thực thi đồng thời.</a:t>
            </a:r>
            <a:endParaRPr sz="900" dirty="0">
              <a:latin typeface="Arial"/>
              <a:cs typeface="Arial"/>
            </a:endParaRPr>
          </a:p>
        </p:txBody>
      </p:sp>
      <p:sp>
        <p:nvSpPr>
          <p:cNvPr id="19" name="object 6"/>
          <p:cNvSpPr txBox="1"/>
          <p:nvPr/>
        </p:nvSpPr>
        <p:spPr>
          <a:xfrm>
            <a:off x="1877555" y="1085387"/>
            <a:ext cx="358775" cy="162560"/>
          </a:xfrm>
          <a:prstGeom prst="rect">
            <a:avLst/>
          </a:prstGeom>
        </p:spPr>
        <p:txBody>
          <a:bodyPr vert="horz" wrap="square" lIns="0" tIns="12065" rIns="0" bIns="0" rtlCol="0">
            <a:spAutoFit/>
          </a:bodyPr>
          <a:lstStyle/>
          <a:p>
            <a:pPr marL="12700">
              <a:lnSpc>
                <a:spcPct val="100000"/>
              </a:lnSpc>
              <a:spcBef>
                <a:spcPts val="95"/>
              </a:spcBef>
            </a:pPr>
            <a:r>
              <a:rPr sz="900" i="1" dirty="0">
                <a:latin typeface="Arial"/>
                <a:cs typeface="Arial"/>
              </a:rPr>
              <a:t>TLP</a:t>
            </a:r>
            <a:r>
              <a:rPr sz="900" i="1" spc="-10" dirty="0">
                <a:latin typeface="Arial"/>
                <a:cs typeface="Arial"/>
              </a:rPr>
              <a:t> </a:t>
            </a:r>
            <a:r>
              <a:rPr sz="900" spc="125" dirty="0">
                <a:latin typeface="Arial"/>
                <a:cs typeface="Arial"/>
              </a:rPr>
              <a:t>=</a:t>
            </a:r>
            <a:endParaRPr sz="900">
              <a:latin typeface="Arial"/>
              <a:cs typeface="Arial"/>
            </a:endParaRPr>
          </a:p>
        </p:txBody>
      </p:sp>
      <p:sp>
        <p:nvSpPr>
          <p:cNvPr id="20" name="object 7"/>
          <p:cNvSpPr txBox="1"/>
          <p:nvPr/>
        </p:nvSpPr>
        <p:spPr>
          <a:xfrm>
            <a:off x="2225789" y="958768"/>
            <a:ext cx="221615" cy="162560"/>
          </a:xfrm>
          <a:prstGeom prst="rect">
            <a:avLst/>
          </a:prstGeom>
        </p:spPr>
        <p:txBody>
          <a:bodyPr vert="horz" wrap="square" lIns="0" tIns="12065" rIns="0" bIns="0" rtlCol="0">
            <a:spAutoFit/>
          </a:bodyPr>
          <a:lstStyle/>
          <a:p>
            <a:pPr marL="38100">
              <a:lnSpc>
                <a:spcPct val="100000"/>
              </a:lnSpc>
              <a:spcBef>
                <a:spcPts val="95"/>
              </a:spcBef>
            </a:pPr>
            <a:r>
              <a:rPr sz="1350" spc="-37" baseline="-24691" dirty="0">
                <a:latin typeface="Times New Roman"/>
                <a:cs typeface="Times New Roman"/>
              </a:rPr>
              <a:t>∑</a:t>
            </a:r>
            <a:r>
              <a:rPr sz="700" i="1" spc="-25" dirty="0">
                <a:latin typeface="Arial"/>
                <a:cs typeface="Arial"/>
              </a:rPr>
              <a:t>N</a:t>
            </a:r>
            <a:endParaRPr sz="700">
              <a:latin typeface="Arial"/>
              <a:cs typeface="Arial"/>
            </a:endParaRPr>
          </a:p>
        </p:txBody>
      </p:sp>
      <p:sp>
        <p:nvSpPr>
          <p:cNvPr id="21" name="object 8"/>
          <p:cNvSpPr txBox="1"/>
          <p:nvPr/>
        </p:nvSpPr>
        <p:spPr>
          <a:xfrm>
            <a:off x="2332380" y="1066282"/>
            <a:ext cx="175260" cy="132080"/>
          </a:xfrm>
          <a:prstGeom prst="rect">
            <a:avLst/>
          </a:prstGeom>
        </p:spPr>
        <p:txBody>
          <a:bodyPr vert="horz" wrap="square" lIns="0" tIns="12065" rIns="0" bIns="0" rtlCol="0">
            <a:spAutoFit/>
          </a:bodyPr>
          <a:lstStyle/>
          <a:p>
            <a:pPr marL="12700">
              <a:lnSpc>
                <a:spcPct val="100000"/>
              </a:lnSpc>
              <a:spcBef>
                <a:spcPts val="95"/>
              </a:spcBef>
            </a:pPr>
            <a:r>
              <a:rPr sz="700" i="1" spc="-10" dirty="0">
                <a:latin typeface="Arial"/>
                <a:cs typeface="Arial"/>
              </a:rPr>
              <a:t>i</a:t>
            </a:r>
            <a:r>
              <a:rPr sz="700" i="1" spc="-130" dirty="0">
                <a:latin typeface="Arial"/>
                <a:cs typeface="Arial"/>
              </a:rPr>
              <a:t> </a:t>
            </a:r>
            <a:r>
              <a:rPr sz="700" spc="50" dirty="0">
                <a:latin typeface="Arial"/>
                <a:cs typeface="Arial"/>
              </a:rPr>
              <a:t>=1</a:t>
            </a:r>
            <a:endParaRPr sz="700">
              <a:latin typeface="Arial"/>
              <a:cs typeface="Arial"/>
            </a:endParaRPr>
          </a:p>
        </p:txBody>
      </p:sp>
      <p:sp>
        <p:nvSpPr>
          <p:cNvPr id="22" name="object 9"/>
          <p:cNvSpPr txBox="1"/>
          <p:nvPr/>
        </p:nvSpPr>
        <p:spPr>
          <a:xfrm>
            <a:off x="2475674" y="1001821"/>
            <a:ext cx="251460" cy="162560"/>
          </a:xfrm>
          <a:prstGeom prst="rect">
            <a:avLst/>
          </a:prstGeom>
        </p:spPr>
        <p:txBody>
          <a:bodyPr vert="horz" wrap="square" lIns="0" tIns="12065" rIns="0" bIns="0" rtlCol="0">
            <a:spAutoFit/>
          </a:bodyPr>
          <a:lstStyle/>
          <a:p>
            <a:pPr marL="38100">
              <a:lnSpc>
                <a:spcPct val="100000"/>
              </a:lnSpc>
              <a:spcBef>
                <a:spcPts val="95"/>
              </a:spcBef>
            </a:pPr>
            <a:r>
              <a:rPr sz="900" i="1" dirty="0">
                <a:latin typeface="Arial"/>
                <a:cs typeface="Arial"/>
              </a:rPr>
              <a:t>i</a:t>
            </a:r>
            <a:r>
              <a:rPr sz="900" i="1" spc="-60" dirty="0">
                <a:latin typeface="Arial"/>
                <a:cs typeface="Arial"/>
              </a:rPr>
              <a:t> </a:t>
            </a:r>
            <a:r>
              <a:rPr sz="900" i="1" spc="-300" dirty="0">
                <a:latin typeface="Menlo"/>
                <a:cs typeface="Menlo"/>
              </a:rPr>
              <a:t>·</a:t>
            </a:r>
            <a:r>
              <a:rPr sz="900" i="1" spc="-420" dirty="0">
                <a:latin typeface="Menlo"/>
                <a:cs typeface="Menlo"/>
              </a:rPr>
              <a:t> </a:t>
            </a:r>
            <a:r>
              <a:rPr sz="900" i="1" spc="-25" dirty="0">
                <a:latin typeface="Arial"/>
                <a:cs typeface="Arial"/>
              </a:rPr>
              <a:t>c</a:t>
            </a:r>
            <a:r>
              <a:rPr sz="1050" i="1" spc="-37" baseline="-15873" dirty="0">
                <a:latin typeface="Arial"/>
                <a:cs typeface="Arial"/>
              </a:rPr>
              <a:t>i</a:t>
            </a:r>
            <a:endParaRPr sz="1050" baseline="-15873">
              <a:latin typeface="Arial"/>
              <a:cs typeface="Arial"/>
            </a:endParaRPr>
          </a:p>
        </p:txBody>
      </p:sp>
      <p:sp>
        <p:nvSpPr>
          <p:cNvPr id="23" name="object 10"/>
          <p:cNvSpPr/>
          <p:nvPr/>
        </p:nvSpPr>
        <p:spPr>
          <a:xfrm>
            <a:off x="2263889" y="1183487"/>
            <a:ext cx="438784" cy="0"/>
          </a:xfrm>
          <a:custGeom>
            <a:avLst/>
            <a:gdLst/>
            <a:ahLst/>
            <a:cxnLst/>
            <a:rect l="l" t="t" r="r" b="b"/>
            <a:pathLst>
              <a:path w="438785">
                <a:moveTo>
                  <a:pt x="0" y="0"/>
                </a:moveTo>
                <a:lnTo>
                  <a:pt x="438670" y="0"/>
                </a:lnTo>
              </a:path>
            </a:pathLst>
          </a:custGeom>
          <a:ln w="4559">
            <a:solidFill>
              <a:srgbClr val="000000"/>
            </a:solidFill>
          </a:ln>
        </p:spPr>
        <p:txBody>
          <a:bodyPr wrap="square" lIns="0" tIns="0" rIns="0" bIns="0" rtlCol="0"/>
          <a:lstStyle/>
          <a:p>
            <a:endParaRPr/>
          </a:p>
        </p:txBody>
      </p:sp>
      <p:sp>
        <p:nvSpPr>
          <p:cNvPr id="24" name="object 11"/>
          <p:cNvSpPr txBox="1"/>
          <p:nvPr/>
        </p:nvSpPr>
        <p:spPr>
          <a:xfrm>
            <a:off x="2297163" y="1163492"/>
            <a:ext cx="366395" cy="162560"/>
          </a:xfrm>
          <a:prstGeom prst="rect">
            <a:avLst/>
          </a:prstGeom>
        </p:spPr>
        <p:txBody>
          <a:bodyPr vert="horz" wrap="square" lIns="0" tIns="12065" rIns="0" bIns="0" rtlCol="0">
            <a:spAutoFit/>
          </a:bodyPr>
          <a:lstStyle/>
          <a:p>
            <a:pPr marL="38100">
              <a:lnSpc>
                <a:spcPct val="100000"/>
              </a:lnSpc>
              <a:spcBef>
                <a:spcPts val="95"/>
              </a:spcBef>
            </a:pPr>
            <a:r>
              <a:rPr sz="900" spc="-10" dirty="0">
                <a:latin typeface="Arial"/>
                <a:cs typeface="Arial"/>
              </a:rPr>
              <a:t>1</a:t>
            </a:r>
            <a:r>
              <a:rPr sz="900" spc="-135" dirty="0">
                <a:latin typeface="Arial"/>
                <a:cs typeface="Arial"/>
              </a:rPr>
              <a:t> </a:t>
            </a:r>
            <a:r>
              <a:rPr sz="900" i="1" spc="60" dirty="0">
                <a:latin typeface="Menlo"/>
                <a:cs typeface="Menlo"/>
              </a:rPr>
              <a:t>−</a:t>
            </a:r>
            <a:r>
              <a:rPr sz="900" i="1" spc="60" dirty="0">
                <a:latin typeface="Arial"/>
                <a:cs typeface="Arial"/>
              </a:rPr>
              <a:t>c</a:t>
            </a:r>
            <a:r>
              <a:rPr sz="1050" spc="89" baseline="-15873" dirty="0">
                <a:latin typeface="Arial"/>
                <a:cs typeface="Arial"/>
              </a:rPr>
              <a:t>0</a:t>
            </a:r>
            <a:endParaRPr sz="1050" baseline="-15873">
              <a:latin typeface="Arial"/>
              <a:cs typeface="Arial"/>
            </a:endParaRPr>
          </a:p>
        </p:txBody>
      </p:sp>
      <p:sp>
        <p:nvSpPr>
          <p:cNvPr id="25" name="object 12"/>
          <p:cNvSpPr txBox="1"/>
          <p:nvPr/>
        </p:nvSpPr>
        <p:spPr>
          <a:xfrm>
            <a:off x="343204" y="1334625"/>
            <a:ext cx="3858895" cy="150682"/>
          </a:xfrm>
          <a:prstGeom prst="rect">
            <a:avLst/>
          </a:prstGeom>
        </p:spPr>
        <p:txBody>
          <a:bodyPr vert="horz" wrap="square" lIns="0" tIns="12065" rIns="0" bIns="0" rtlCol="0">
            <a:spAutoFit/>
          </a:bodyPr>
          <a:lstStyle/>
          <a:p>
            <a:pPr marL="12700">
              <a:lnSpc>
                <a:spcPct val="100000"/>
              </a:lnSpc>
              <a:spcBef>
                <a:spcPts val="95"/>
              </a:spcBef>
            </a:pPr>
            <a:r>
              <a:rPr lang="vi-VN" sz="900" dirty="0">
                <a:latin typeface="Arial"/>
                <a:cs typeface="Arial"/>
              </a:rPr>
              <a:t>Với N là số lượng luồng tối đa có thể thực thi cùng lúc</a:t>
            </a:r>
            <a:r>
              <a:rPr sz="900" spc="-10" dirty="0">
                <a:latin typeface="Arial"/>
                <a:cs typeface="Arial"/>
              </a:rPr>
              <a:t>.</a:t>
            </a:r>
            <a:endParaRPr sz="900" dirty="0">
              <a:latin typeface="Arial"/>
              <a:cs typeface="Arial"/>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sp>
        <p:nvSpPr>
          <p:cNvPr id="5" name="object 5"/>
          <p:cNvSpPr txBox="1"/>
          <p:nvPr/>
        </p:nvSpPr>
        <p:spPr>
          <a:xfrm>
            <a:off x="69900" y="197711"/>
            <a:ext cx="4031615" cy="672556"/>
          </a:xfrm>
          <a:prstGeom prst="rect">
            <a:avLst/>
          </a:prstGeom>
        </p:spPr>
        <p:txBody>
          <a:bodyPr vert="horz" wrap="square" lIns="0" tIns="12065" rIns="0" bIns="0" rtlCol="0">
            <a:spAutoFit/>
          </a:bodyPr>
          <a:lstStyle/>
          <a:p>
            <a:pPr marL="38100">
              <a:lnSpc>
                <a:spcPct val="100000"/>
              </a:lnSpc>
              <a:spcBef>
                <a:spcPts val="95"/>
              </a:spcBef>
            </a:pPr>
            <a:r>
              <a:rPr lang="en-US" sz="1200" dirty="0">
                <a:solidFill>
                  <a:srgbClr val="3333B2"/>
                </a:solidFill>
                <a:latin typeface="Arial"/>
                <a:cs typeface="Arial"/>
              </a:rPr>
              <a:t>Client </a:t>
            </a:r>
            <a:r>
              <a:rPr lang="en-US" sz="1200" dirty="0" err="1">
                <a:solidFill>
                  <a:srgbClr val="3333B2"/>
                </a:solidFill>
                <a:latin typeface="Arial"/>
                <a:cs typeface="Arial"/>
              </a:rPr>
              <a:t>đa</a:t>
            </a:r>
            <a:r>
              <a:rPr lang="en-US" sz="1200" dirty="0">
                <a:solidFill>
                  <a:srgbClr val="3333B2"/>
                </a:solidFill>
                <a:latin typeface="Arial"/>
                <a:cs typeface="Arial"/>
              </a:rPr>
              <a:t> </a:t>
            </a:r>
            <a:r>
              <a:rPr lang="en-US" sz="1200" dirty="0" err="1">
                <a:solidFill>
                  <a:srgbClr val="3333B2"/>
                </a:solidFill>
                <a:latin typeface="Arial"/>
                <a:cs typeface="Arial"/>
              </a:rPr>
              <a:t>luồng</a:t>
            </a:r>
            <a:r>
              <a:rPr lang="en-US" sz="1200" dirty="0">
                <a:solidFill>
                  <a:srgbClr val="3333B2"/>
                </a:solidFill>
                <a:latin typeface="Arial"/>
                <a:cs typeface="Arial"/>
              </a:rPr>
              <a:t>: </a:t>
            </a:r>
            <a:r>
              <a:rPr lang="en-US" sz="1200" dirty="0" err="1">
                <a:solidFill>
                  <a:srgbClr val="3333B2"/>
                </a:solidFill>
                <a:latin typeface="Arial"/>
                <a:cs typeface="Arial"/>
              </a:rPr>
              <a:t>Có</a:t>
            </a:r>
            <a:r>
              <a:rPr lang="en-US" sz="1200" dirty="0">
                <a:solidFill>
                  <a:srgbClr val="3333B2"/>
                </a:solidFill>
                <a:latin typeface="Arial"/>
                <a:cs typeface="Arial"/>
              </a:rPr>
              <a:t> </a:t>
            </a:r>
            <a:r>
              <a:rPr lang="en-US" sz="1200" dirty="0" err="1">
                <a:solidFill>
                  <a:srgbClr val="3333B2"/>
                </a:solidFill>
                <a:latin typeface="Arial"/>
                <a:cs typeface="Arial"/>
              </a:rPr>
              <a:t>thực</a:t>
            </a:r>
            <a:r>
              <a:rPr lang="en-US" sz="1200" dirty="0">
                <a:solidFill>
                  <a:srgbClr val="3333B2"/>
                </a:solidFill>
                <a:latin typeface="Arial"/>
                <a:cs typeface="Arial"/>
              </a:rPr>
              <a:t> </a:t>
            </a:r>
            <a:r>
              <a:rPr lang="en-US" sz="1200" dirty="0" err="1">
                <a:solidFill>
                  <a:srgbClr val="3333B2"/>
                </a:solidFill>
                <a:latin typeface="Arial"/>
                <a:cs typeface="Arial"/>
              </a:rPr>
              <a:t>sự</a:t>
            </a:r>
            <a:r>
              <a:rPr lang="en-US" sz="1200" dirty="0">
                <a:solidFill>
                  <a:srgbClr val="3333B2"/>
                </a:solidFill>
                <a:latin typeface="Arial"/>
                <a:cs typeface="Arial"/>
              </a:rPr>
              <a:t> </a:t>
            </a:r>
            <a:r>
              <a:rPr lang="en-US" sz="1200" dirty="0" err="1">
                <a:solidFill>
                  <a:srgbClr val="3333B2"/>
                </a:solidFill>
                <a:latin typeface="Arial"/>
                <a:cs typeface="Arial"/>
              </a:rPr>
              <a:t>hiệu</a:t>
            </a:r>
            <a:r>
              <a:rPr lang="en-US" sz="1200" dirty="0">
                <a:solidFill>
                  <a:srgbClr val="3333B2"/>
                </a:solidFill>
                <a:latin typeface="Arial"/>
                <a:cs typeface="Arial"/>
              </a:rPr>
              <a:t> </a:t>
            </a:r>
            <a:r>
              <a:rPr lang="en-US" sz="1200" dirty="0" err="1">
                <a:solidFill>
                  <a:srgbClr val="3333B2"/>
                </a:solidFill>
                <a:latin typeface="Arial"/>
                <a:cs typeface="Arial"/>
              </a:rPr>
              <a:t>quả</a:t>
            </a:r>
            <a:r>
              <a:rPr lang="en-US" sz="1200" dirty="0">
                <a:solidFill>
                  <a:srgbClr val="3333B2"/>
                </a:solidFill>
                <a:latin typeface="Arial"/>
                <a:cs typeface="Arial"/>
              </a:rPr>
              <a:t> </a:t>
            </a:r>
            <a:r>
              <a:rPr lang="en-US" sz="1200" dirty="0" err="1">
                <a:solidFill>
                  <a:srgbClr val="3333B2"/>
                </a:solidFill>
                <a:latin typeface="Arial"/>
                <a:cs typeface="Arial"/>
              </a:rPr>
              <a:t>không</a:t>
            </a:r>
            <a:r>
              <a:rPr sz="1200" spc="-10" dirty="0">
                <a:solidFill>
                  <a:srgbClr val="3333B2"/>
                </a:solidFill>
                <a:latin typeface="Arial"/>
                <a:cs typeface="Arial"/>
              </a:rPr>
              <a:t>?</a:t>
            </a:r>
            <a:endParaRPr sz="1200" dirty="0">
              <a:latin typeface="Arial"/>
              <a:cs typeface="Arial"/>
            </a:endParaRPr>
          </a:p>
          <a:p>
            <a:pPr marL="285750">
              <a:lnSpc>
                <a:spcPct val="100000"/>
              </a:lnSpc>
              <a:spcBef>
                <a:spcPts val="1055"/>
              </a:spcBef>
            </a:pPr>
            <a:r>
              <a:rPr lang="en-US" sz="1000" spc="-10" dirty="0">
                <a:solidFill>
                  <a:srgbClr val="3333B2"/>
                </a:solidFill>
                <a:latin typeface="Arial"/>
                <a:cs typeface="Arial"/>
              </a:rPr>
              <a:t>Song </a:t>
            </a:r>
            <a:r>
              <a:rPr lang="en-US" sz="1000" spc="-10" dirty="0" err="1">
                <a:solidFill>
                  <a:srgbClr val="3333B2"/>
                </a:solidFill>
                <a:latin typeface="Arial"/>
                <a:cs typeface="Arial"/>
              </a:rPr>
              <a:t>song</a:t>
            </a:r>
            <a:r>
              <a:rPr lang="en-US" sz="1000" spc="-10" dirty="0">
                <a:solidFill>
                  <a:srgbClr val="3333B2"/>
                </a:solidFill>
                <a:latin typeface="Arial"/>
                <a:cs typeface="Arial"/>
              </a:rPr>
              <a:t> ở </a:t>
            </a:r>
            <a:r>
              <a:rPr lang="en-US" sz="1000" spc="-10" dirty="0" err="1">
                <a:solidFill>
                  <a:srgbClr val="3333B2"/>
                </a:solidFill>
                <a:latin typeface="Arial"/>
                <a:cs typeface="Arial"/>
              </a:rPr>
              <a:t>mức</a:t>
            </a:r>
            <a:r>
              <a:rPr lang="en-US" sz="1000" spc="-10" dirty="0">
                <a:solidFill>
                  <a:srgbClr val="3333B2"/>
                </a:solidFill>
                <a:latin typeface="Arial"/>
                <a:cs typeface="Arial"/>
              </a:rPr>
              <a:t> </a:t>
            </a:r>
            <a:r>
              <a:rPr lang="en-US" sz="1000" spc="-10" dirty="0" err="1">
                <a:solidFill>
                  <a:srgbClr val="3333B2"/>
                </a:solidFill>
                <a:latin typeface="Arial"/>
                <a:cs typeface="Arial"/>
              </a:rPr>
              <a:t>luồng</a:t>
            </a:r>
            <a:r>
              <a:rPr lang="en-US" sz="1000" spc="-10" dirty="0">
                <a:solidFill>
                  <a:srgbClr val="3333B2"/>
                </a:solidFill>
                <a:latin typeface="Arial"/>
                <a:cs typeface="Arial"/>
              </a:rPr>
              <a:t> (Thread-level parallelism - TLP)</a:t>
            </a:r>
            <a:endParaRPr sz="1000" dirty="0">
              <a:latin typeface="Arial"/>
              <a:cs typeface="Arial"/>
            </a:endParaRPr>
          </a:p>
          <a:p>
            <a:pPr marL="289560" marR="30480">
              <a:lnSpc>
                <a:spcPct val="111600"/>
              </a:lnSpc>
              <a:spcBef>
                <a:spcPts val="170"/>
              </a:spcBef>
            </a:pPr>
            <a:r>
              <a:rPr lang="vi-VN" sz="900" dirty="0">
                <a:latin typeface="Arial"/>
                <a:cs typeface="Arial"/>
              </a:rPr>
              <a:t>Gọi ci là tỷ lệ thời gian mà chính xác i luồng được thực thi đồng thời.</a:t>
            </a:r>
            <a:endParaRPr sz="900" dirty="0">
              <a:latin typeface="Arial"/>
              <a:cs typeface="Arial"/>
            </a:endParaRPr>
          </a:p>
        </p:txBody>
      </p:sp>
      <p:sp>
        <p:nvSpPr>
          <p:cNvPr id="6" name="object 6"/>
          <p:cNvSpPr txBox="1"/>
          <p:nvPr/>
        </p:nvSpPr>
        <p:spPr>
          <a:xfrm>
            <a:off x="1877555" y="1085387"/>
            <a:ext cx="358775" cy="162560"/>
          </a:xfrm>
          <a:prstGeom prst="rect">
            <a:avLst/>
          </a:prstGeom>
        </p:spPr>
        <p:txBody>
          <a:bodyPr vert="horz" wrap="square" lIns="0" tIns="12065" rIns="0" bIns="0" rtlCol="0">
            <a:spAutoFit/>
          </a:bodyPr>
          <a:lstStyle/>
          <a:p>
            <a:pPr marL="12700">
              <a:lnSpc>
                <a:spcPct val="100000"/>
              </a:lnSpc>
              <a:spcBef>
                <a:spcPts val="95"/>
              </a:spcBef>
            </a:pPr>
            <a:r>
              <a:rPr sz="900" i="1" dirty="0">
                <a:latin typeface="Arial"/>
                <a:cs typeface="Arial"/>
              </a:rPr>
              <a:t>TLP</a:t>
            </a:r>
            <a:r>
              <a:rPr sz="900" i="1" spc="-10" dirty="0">
                <a:latin typeface="Arial"/>
                <a:cs typeface="Arial"/>
              </a:rPr>
              <a:t> </a:t>
            </a:r>
            <a:r>
              <a:rPr sz="900" spc="125" dirty="0">
                <a:latin typeface="Arial"/>
                <a:cs typeface="Arial"/>
              </a:rPr>
              <a:t>=</a:t>
            </a:r>
            <a:endParaRPr sz="900">
              <a:latin typeface="Arial"/>
              <a:cs typeface="Arial"/>
            </a:endParaRPr>
          </a:p>
        </p:txBody>
      </p:sp>
      <p:sp>
        <p:nvSpPr>
          <p:cNvPr id="7" name="object 7"/>
          <p:cNvSpPr txBox="1"/>
          <p:nvPr/>
        </p:nvSpPr>
        <p:spPr>
          <a:xfrm>
            <a:off x="2225789" y="958768"/>
            <a:ext cx="221615" cy="162560"/>
          </a:xfrm>
          <a:prstGeom prst="rect">
            <a:avLst/>
          </a:prstGeom>
        </p:spPr>
        <p:txBody>
          <a:bodyPr vert="horz" wrap="square" lIns="0" tIns="12065" rIns="0" bIns="0" rtlCol="0">
            <a:spAutoFit/>
          </a:bodyPr>
          <a:lstStyle/>
          <a:p>
            <a:pPr marL="38100">
              <a:lnSpc>
                <a:spcPct val="100000"/>
              </a:lnSpc>
              <a:spcBef>
                <a:spcPts val="95"/>
              </a:spcBef>
            </a:pPr>
            <a:r>
              <a:rPr sz="1350" spc="-37" baseline="-24691" dirty="0">
                <a:latin typeface="Times New Roman"/>
                <a:cs typeface="Times New Roman"/>
              </a:rPr>
              <a:t>∑</a:t>
            </a:r>
            <a:r>
              <a:rPr sz="700" i="1" spc="-25" dirty="0">
                <a:latin typeface="Arial"/>
                <a:cs typeface="Arial"/>
              </a:rPr>
              <a:t>N</a:t>
            </a:r>
            <a:endParaRPr sz="700">
              <a:latin typeface="Arial"/>
              <a:cs typeface="Arial"/>
            </a:endParaRPr>
          </a:p>
        </p:txBody>
      </p:sp>
      <p:sp>
        <p:nvSpPr>
          <p:cNvPr id="8" name="object 8"/>
          <p:cNvSpPr txBox="1"/>
          <p:nvPr/>
        </p:nvSpPr>
        <p:spPr>
          <a:xfrm>
            <a:off x="2332380" y="1066282"/>
            <a:ext cx="175260" cy="132080"/>
          </a:xfrm>
          <a:prstGeom prst="rect">
            <a:avLst/>
          </a:prstGeom>
        </p:spPr>
        <p:txBody>
          <a:bodyPr vert="horz" wrap="square" lIns="0" tIns="12065" rIns="0" bIns="0" rtlCol="0">
            <a:spAutoFit/>
          </a:bodyPr>
          <a:lstStyle/>
          <a:p>
            <a:pPr marL="12700">
              <a:lnSpc>
                <a:spcPct val="100000"/>
              </a:lnSpc>
              <a:spcBef>
                <a:spcPts val="95"/>
              </a:spcBef>
            </a:pPr>
            <a:r>
              <a:rPr sz="700" i="1" spc="-10" dirty="0">
                <a:latin typeface="Arial"/>
                <a:cs typeface="Arial"/>
              </a:rPr>
              <a:t>i</a:t>
            </a:r>
            <a:r>
              <a:rPr sz="700" i="1" spc="-130" dirty="0">
                <a:latin typeface="Arial"/>
                <a:cs typeface="Arial"/>
              </a:rPr>
              <a:t> </a:t>
            </a:r>
            <a:r>
              <a:rPr sz="700" spc="50" dirty="0">
                <a:latin typeface="Arial"/>
                <a:cs typeface="Arial"/>
              </a:rPr>
              <a:t>=1</a:t>
            </a:r>
            <a:endParaRPr sz="700">
              <a:latin typeface="Arial"/>
              <a:cs typeface="Arial"/>
            </a:endParaRPr>
          </a:p>
        </p:txBody>
      </p:sp>
      <p:sp>
        <p:nvSpPr>
          <p:cNvPr id="9" name="object 9"/>
          <p:cNvSpPr txBox="1"/>
          <p:nvPr/>
        </p:nvSpPr>
        <p:spPr>
          <a:xfrm>
            <a:off x="2475674" y="1001821"/>
            <a:ext cx="251460" cy="162560"/>
          </a:xfrm>
          <a:prstGeom prst="rect">
            <a:avLst/>
          </a:prstGeom>
        </p:spPr>
        <p:txBody>
          <a:bodyPr vert="horz" wrap="square" lIns="0" tIns="12065" rIns="0" bIns="0" rtlCol="0">
            <a:spAutoFit/>
          </a:bodyPr>
          <a:lstStyle/>
          <a:p>
            <a:pPr marL="38100">
              <a:lnSpc>
                <a:spcPct val="100000"/>
              </a:lnSpc>
              <a:spcBef>
                <a:spcPts val="95"/>
              </a:spcBef>
            </a:pPr>
            <a:r>
              <a:rPr sz="900" i="1" dirty="0">
                <a:latin typeface="Arial"/>
                <a:cs typeface="Arial"/>
              </a:rPr>
              <a:t>i</a:t>
            </a:r>
            <a:r>
              <a:rPr sz="900" i="1" spc="-60" dirty="0">
                <a:latin typeface="Arial"/>
                <a:cs typeface="Arial"/>
              </a:rPr>
              <a:t> </a:t>
            </a:r>
            <a:r>
              <a:rPr sz="900" i="1" spc="-300" dirty="0">
                <a:latin typeface="Menlo"/>
                <a:cs typeface="Menlo"/>
              </a:rPr>
              <a:t>·</a:t>
            </a:r>
            <a:r>
              <a:rPr sz="900" i="1" spc="-420" dirty="0">
                <a:latin typeface="Menlo"/>
                <a:cs typeface="Menlo"/>
              </a:rPr>
              <a:t> </a:t>
            </a:r>
            <a:r>
              <a:rPr sz="900" i="1" spc="-25" dirty="0">
                <a:latin typeface="Arial"/>
                <a:cs typeface="Arial"/>
              </a:rPr>
              <a:t>c</a:t>
            </a:r>
            <a:r>
              <a:rPr sz="1050" i="1" spc="-37" baseline="-15873" dirty="0">
                <a:latin typeface="Arial"/>
                <a:cs typeface="Arial"/>
              </a:rPr>
              <a:t>i</a:t>
            </a:r>
            <a:endParaRPr sz="1050" baseline="-15873">
              <a:latin typeface="Arial"/>
              <a:cs typeface="Arial"/>
            </a:endParaRPr>
          </a:p>
        </p:txBody>
      </p:sp>
      <p:sp>
        <p:nvSpPr>
          <p:cNvPr id="10" name="object 10"/>
          <p:cNvSpPr/>
          <p:nvPr/>
        </p:nvSpPr>
        <p:spPr>
          <a:xfrm>
            <a:off x="2263889" y="1183487"/>
            <a:ext cx="438784" cy="0"/>
          </a:xfrm>
          <a:custGeom>
            <a:avLst/>
            <a:gdLst/>
            <a:ahLst/>
            <a:cxnLst/>
            <a:rect l="l" t="t" r="r" b="b"/>
            <a:pathLst>
              <a:path w="438785">
                <a:moveTo>
                  <a:pt x="0" y="0"/>
                </a:moveTo>
                <a:lnTo>
                  <a:pt x="438670" y="0"/>
                </a:lnTo>
              </a:path>
            </a:pathLst>
          </a:custGeom>
          <a:ln w="4559">
            <a:solidFill>
              <a:srgbClr val="000000"/>
            </a:solidFill>
          </a:ln>
        </p:spPr>
        <p:txBody>
          <a:bodyPr wrap="square" lIns="0" tIns="0" rIns="0" bIns="0" rtlCol="0"/>
          <a:lstStyle/>
          <a:p>
            <a:endParaRPr/>
          </a:p>
        </p:txBody>
      </p:sp>
      <p:sp>
        <p:nvSpPr>
          <p:cNvPr id="11" name="object 11"/>
          <p:cNvSpPr txBox="1"/>
          <p:nvPr/>
        </p:nvSpPr>
        <p:spPr>
          <a:xfrm>
            <a:off x="2297163" y="1163492"/>
            <a:ext cx="366395" cy="162560"/>
          </a:xfrm>
          <a:prstGeom prst="rect">
            <a:avLst/>
          </a:prstGeom>
        </p:spPr>
        <p:txBody>
          <a:bodyPr vert="horz" wrap="square" lIns="0" tIns="12065" rIns="0" bIns="0" rtlCol="0">
            <a:spAutoFit/>
          </a:bodyPr>
          <a:lstStyle/>
          <a:p>
            <a:pPr marL="38100">
              <a:lnSpc>
                <a:spcPct val="100000"/>
              </a:lnSpc>
              <a:spcBef>
                <a:spcPts val="95"/>
              </a:spcBef>
            </a:pPr>
            <a:r>
              <a:rPr sz="900" spc="-10" dirty="0">
                <a:latin typeface="Arial"/>
                <a:cs typeface="Arial"/>
              </a:rPr>
              <a:t>1</a:t>
            </a:r>
            <a:r>
              <a:rPr sz="900" spc="-135" dirty="0">
                <a:latin typeface="Arial"/>
                <a:cs typeface="Arial"/>
              </a:rPr>
              <a:t> </a:t>
            </a:r>
            <a:r>
              <a:rPr sz="900" i="1" spc="60" dirty="0">
                <a:latin typeface="Menlo"/>
                <a:cs typeface="Menlo"/>
              </a:rPr>
              <a:t>−</a:t>
            </a:r>
            <a:r>
              <a:rPr sz="900" i="1" spc="60" dirty="0">
                <a:latin typeface="Arial"/>
                <a:cs typeface="Arial"/>
              </a:rPr>
              <a:t>c</a:t>
            </a:r>
            <a:r>
              <a:rPr sz="1050" spc="89" baseline="-15873" dirty="0">
                <a:latin typeface="Arial"/>
                <a:cs typeface="Arial"/>
              </a:rPr>
              <a:t>0</a:t>
            </a:r>
            <a:endParaRPr sz="1050" baseline="-15873">
              <a:latin typeface="Arial"/>
              <a:cs typeface="Arial"/>
            </a:endParaRPr>
          </a:p>
        </p:txBody>
      </p:sp>
      <p:sp>
        <p:nvSpPr>
          <p:cNvPr id="12" name="object 12"/>
          <p:cNvSpPr txBox="1"/>
          <p:nvPr/>
        </p:nvSpPr>
        <p:spPr>
          <a:xfrm>
            <a:off x="343204" y="1334625"/>
            <a:ext cx="3858895" cy="868828"/>
          </a:xfrm>
          <a:prstGeom prst="rect">
            <a:avLst/>
          </a:prstGeom>
        </p:spPr>
        <p:txBody>
          <a:bodyPr vert="horz" wrap="square" lIns="0" tIns="12065" rIns="0" bIns="0" rtlCol="0">
            <a:spAutoFit/>
          </a:bodyPr>
          <a:lstStyle/>
          <a:p>
            <a:pPr marL="12700">
              <a:lnSpc>
                <a:spcPct val="100000"/>
              </a:lnSpc>
              <a:spcBef>
                <a:spcPts val="95"/>
              </a:spcBef>
            </a:pPr>
            <a:r>
              <a:rPr lang="vi-VN" sz="900" dirty="0">
                <a:latin typeface="Arial"/>
                <a:cs typeface="Arial"/>
              </a:rPr>
              <a:t>Với N là số lượng luồng tối đa có thể thực thi cùng lúc</a:t>
            </a:r>
            <a:r>
              <a:rPr sz="900" spc="-10" dirty="0">
                <a:latin typeface="Arial"/>
                <a:cs typeface="Arial"/>
              </a:rPr>
              <a:t>.</a:t>
            </a:r>
            <a:endParaRPr sz="900" dirty="0">
              <a:latin typeface="Arial"/>
              <a:cs typeface="Arial"/>
            </a:endParaRPr>
          </a:p>
          <a:p>
            <a:pPr marL="16510">
              <a:lnSpc>
                <a:spcPct val="100000"/>
              </a:lnSpc>
              <a:spcBef>
                <a:spcPts val="815"/>
              </a:spcBef>
            </a:pPr>
            <a:r>
              <a:rPr lang="en-US" sz="1000" dirty="0" err="1">
                <a:solidFill>
                  <a:srgbClr val="3333B2"/>
                </a:solidFill>
                <a:latin typeface="Arial"/>
                <a:cs typeface="Arial"/>
              </a:rPr>
              <a:t>Đánh</a:t>
            </a:r>
            <a:r>
              <a:rPr lang="en-US" sz="1000" dirty="0">
                <a:solidFill>
                  <a:srgbClr val="3333B2"/>
                </a:solidFill>
                <a:latin typeface="Arial"/>
                <a:cs typeface="Arial"/>
              </a:rPr>
              <a:t> </a:t>
            </a:r>
            <a:r>
              <a:rPr lang="en-US" sz="1000" dirty="0" err="1">
                <a:solidFill>
                  <a:srgbClr val="3333B2"/>
                </a:solidFill>
                <a:latin typeface="Arial"/>
                <a:cs typeface="Arial"/>
              </a:rPr>
              <a:t>giá</a:t>
            </a:r>
            <a:r>
              <a:rPr lang="en-US" sz="1000" dirty="0">
                <a:solidFill>
                  <a:srgbClr val="3333B2"/>
                </a:solidFill>
                <a:latin typeface="Arial"/>
                <a:cs typeface="Arial"/>
              </a:rPr>
              <a:t> </a:t>
            </a:r>
            <a:r>
              <a:rPr lang="en-US" sz="1000" dirty="0" err="1">
                <a:solidFill>
                  <a:srgbClr val="3333B2"/>
                </a:solidFill>
                <a:latin typeface="Arial"/>
                <a:cs typeface="Arial"/>
              </a:rPr>
              <a:t>thực</a:t>
            </a:r>
            <a:r>
              <a:rPr lang="en-US" sz="1000" dirty="0">
                <a:solidFill>
                  <a:srgbClr val="3333B2"/>
                </a:solidFill>
                <a:latin typeface="Arial"/>
                <a:cs typeface="Arial"/>
              </a:rPr>
              <a:t> </a:t>
            </a:r>
            <a:r>
              <a:rPr lang="en-US" sz="1000" dirty="0" err="1">
                <a:solidFill>
                  <a:srgbClr val="3333B2"/>
                </a:solidFill>
                <a:latin typeface="Arial"/>
                <a:cs typeface="Arial"/>
              </a:rPr>
              <a:t>tế</a:t>
            </a:r>
            <a:endParaRPr sz="1000" dirty="0">
              <a:latin typeface="Arial"/>
              <a:cs typeface="Arial"/>
            </a:endParaRPr>
          </a:p>
          <a:p>
            <a:pPr marL="16510" marR="42545" indent="-3810">
              <a:lnSpc>
                <a:spcPts val="1210"/>
              </a:lnSpc>
              <a:spcBef>
                <a:spcPts val="35"/>
              </a:spcBef>
            </a:pPr>
            <a:r>
              <a:rPr lang="vi-VN" sz="900" dirty="0">
                <a:latin typeface="Arial"/>
                <a:cs typeface="Arial"/>
              </a:rPr>
              <a:t>Một trình duyệt web điển hình có giá trị TLP từ 1.5 đến 2.5.</a:t>
            </a:r>
            <a:r>
              <a:rPr lang="en-US" sz="900" dirty="0">
                <a:latin typeface="Arial"/>
                <a:cs typeface="Arial"/>
              </a:rPr>
              <a:t> </a:t>
            </a:r>
            <a:r>
              <a:rPr lang="vi-VN" sz="900" dirty="0">
                <a:latin typeface="Arial"/>
                <a:cs typeface="Arial"/>
              </a:rPr>
              <a:t>⇒ Các luồng chủ yếu được sử dụng để </a:t>
            </a:r>
            <a:r>
              <a:rPr lang="vi-VN" sz="900" dirty="0">
                <a:solidFill>
                  <a:srgbClr val="3333B2"/>
                </a:solidFill>
                <a:latin typeface="Arial"/>
                <a:cs typeface="Arial"/>
              </a:rPr>
              <a:t>tổ chức trình duyệt một cách hợp lý</a:t>
            </a:r>
            <a:r>
              <a:rPr lang="vi-VN" sz="900" dirty="0">
                <a:latin typeface="Arial"/>
                <a:cs typeface="Arial"/>
              </a:rPr>
              <a:t>, chứ không phải để tối ưu hiệu suất xử lý.</a:t>
            </a:r>
            <a:endParaRPr sz="900" dirty="0">
              <a:latin typeface="Arial"/>
              <a:cs typeface="Arial"/>
            </a:endParaRPr>
          </a:p>
        </p:txBody>
      </p:sp>
      <p:grpSp>
        <p:nvGrpSpPr>
          <p:cNvPr id="13" name="object 13"/>
          <p:cNvGrpSpPr/>
          <p:nvPr/>
        </p:nvGrpSpPr>
        <p:grpSpPr>
          <a:xfrm>
            <a:off x="0" y="3348469"/>
            <a:ext cx="4608195" cy="107950"/>
            <a:chOff x="0" y="3348469"/>
            <a:chExt cx="4608195" cy="107950"/>
          </a:xfrm>
        </p:grpSpPr>
        <p:sp>
          <p:nvSpPr>
            <p:cNvPr id="14" name="object 14"/>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15" name="object 15"/>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6" name="object 16"/>
          <p:cNvSpPr txBox="1"/>
          <p:nvPr/>
        </p:nvSpPr>
        <p:spPr>
          <a:xfrm>
            <a:off x="53467" y="3349927"/>
            <a:ext cx="88328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3" action="ppaction://hlinksldjump"/>
              </a:rPr>
              <a:t>Threads</a:t>
            </a:r>
            <a:r>
              <a:rPr sz="500" spc="-25" dirty="0">
                <a:latin typeface="Arial"/>
                <a:cs typeface="Arial"/>
                <a:hlinkClick r:id="rId3" action="ppaction://hlinksldjump"/>
              </a:rPr>
              <a:t> </a:t>
            </a:r>
            <a:r>
              <a:rPr sz="500" dirty="0">
                <a:latin typeface="Arial"/>
                <a:cs typeface="Arial"/>
                <a:hlinkClick r:id="rId3" action="ppaction://hlinksldjump"/>
              </a:rPr>
              <a:t>in</a:t>
            </a:r>
            <a:r>
              <a:rPr sz="500" spc="-20" dirty="0">
                <a:latin typeface="Arial"/>
                <a:cs typeface="Arial"/>
                <a:hlinkClick r:id="rId3" action="ppaction://hlinksldjump"/>
              </a:rPr>
              <a:t> </a:t>
            </a:r>
            <a:r>
              <a:rPr sz="500" dirty="0">
                <a:latin typeface="Arial"/>
                <a:cs typeface="Arial"/>
                <a:hlinkClick r:id="rId3" action="ppaction://hlinksldjump"/>
              </a:rPr>
              <a:t>distributed</a:t>
            </a:r>
            <a:r>
              <a:rPr sz="500" spc="-25" dirty="0">
                <a:latin typeface="Arial"/>
                <a:cs typeface="Arial"/>
                <a:hlinkClick r:id="rId3" action="ppaction://hlinksldjump"/>
              </a:rPr>
              <a:t> </a:t>
            </a:r>
            <a:r>
              <a:rPr sz="500" spc="-10" dirty="0">
                <a:latin typeface="Arial"/>
                <a:cs typeface="Arial"/>
                <a:hlinkClick r:id="rId3" action="ppaction://hlinksldjump"/>
              </a:rPr>
              <a:t>systems</a:t>
            </a:r>
            <a:endParaRPr sz="500">
              <a:latin typeface="Arial"/>
              <a:cs typeface="Arial"/>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sp>
        <p:nvSpPr>
          <p:cNvPr id="5" name="object 5"/>
          <p:cNvSpPr txBox="1"/>
          <p:nvPr/>
        </p:nvSpPr>
        <p:spPr>
          <a:xfrm>
            <a:off x="57200" y="197711"/>
            <a:ext cx="4241800" cy="2226315"/>
          </a:xfrm>
          <a:prstGeom prst="rect">
            <a:avLst/>
          </a:prstGeom>
        </p:spPr>
        <p:txBody>
          <a:bodyPr vert="horz" wrap="square" lIns="0" tIns="12065" rIns="0" bIns="0" rtlCol="0">
            <a:spAutoFit/>
          </a:bodyPr>
          <a:lstStyle/>
          <a:p>
            <a:pPr marL="50800">
              <a:lnSpc>
                <a:spcPct val="100000"/>
              </a:lnSpc>
              <a:spcBef>
                <a:spcPts val="95"/>
              </a:spcBef>
            </a:pPr>
            <a:r>
              <a:rPr lang="en-US" sz="1200" dirty="0" err="1">
                <a:solidFill>
                  <a:srgbClr val="3333B2"/>
                </a:solidFill>
                <a:latin typeface="Arial"/>
                <a:cs typeface="Arial"/>
              </a:rPr>
              <a:t>Sử</a:t>
            </a:r>
            <a:r>
              <a:rPr lang="en-US" sz="1200" dirty="0">
                <a:solidFill>
                  <a:srgbClr val="3333B2"/>
                </a:solidFill>
                <a:latin typeface="Arial"/>
                <a:cs typeface="Arial"/>
              </a:rPr>
              <a:t> </a:t>
            </a:r>
            <a:r>
              <a:rPr lang="en-US" sz="1200" dirty="0" err="1">
                <a:solidFill>
                  <a:srgbClr val="3333B2"/>
                </a:solidFill>
                <a:latin typeface="Arial"/>
                <a:cs typeface="Arial"/>
              </a:rPr>
              <a:t>dụng</a:t>
            </a:r>
            <a:r>
              <a:rPr lang="en-US" sz="1200" dirty="0">
                <a:solidFill>
                  <a:srgbClr val="3333B2"/>
                </a:solidFill>
                <a:latin typeface="Arial"/>
                <a:cs typeface="Arial"/>
              </a:rPr>
              <a:t> </a:t>
            </a:r>
            <a:r>
              <a:rPr lang="en-US" sz="1200" dirty="0" err="1">
                <a:solidFill>
                  <a:srgbClr val="3333B2"/>
                </a:solidFill>
                <a:latin typeface="Arial"/>
                <a:cs typeface="Arial"/>
              </a:rPr>
              <a:t>luồng</a:t>
            </a:r>
            <a:r>
              <a:rPr lang="en-US" sz="1200" dirty="0">
                <a:solidFill>
                  <a:srgbClr val="3333B2"/>
                </a:solidFill>
                <a:latin typeface="Arial"/>
                <a:cs typeface="Arial"/>
              </a:rPr>
              <a:t> ở </a:t>
            </a:r>
            <a:r>
              <a:rPr lang="en-US" sz="1200" dirty="0" err="1">
                <a:solidFill>
                  <a:srgbClr val="3333B2"/>
                </a:solidFill>
                <a:latin typeface="Arial"/>
                <a:cs typeface="Arial"/>
              </a:rPr>
              <a:t>phía</a:t>
            </a:r>
            <a:r>
              <a:rPr lang="en-US" sz="1200" dirty="0">
                <a:solidFill>
                  <a:srgbClr val="3333B2"/>
                </a:solidFill>
                <a:latin typeface="Arial"/>
                <a:cs typeface="Arial"/>
              </a:rPr>
              <a:t> server</a:t>
            </a:r>
            <a:endParaRPr sz="1200" dirty="0">
              <a:latin typeface="Arial"/>
              <a:cs typeface="Arial"/>
            </a:endParaRPr>
          </a:p>
          <a:p>
            <a:pPr marL="302260">
              <a:lnSpc>
                <a:spcPct val="100000"/>
              </a:lnSpc>
              <a:spcBef>
                <a:spcPts val="1055"/>
              </a:spcBef>
            </a:pPr>
            <a:r>
              <a:rPr lang="en-US" sz="1000" spc="-10" dirty="0" err="1">
                <a:solidFill>
                  <a:srgbClr val="3333B2"/>
                </a:solidFill>
                <a:latin typeface="Arial"/>
                <a:cs typeface="Arial"/>
              </a:rPr>
              <a:t>Cải</a:t>
            </a:r>
            <a:r>
              <a:rPr lang="en-US" sz="1000" spc="-10" dirty="0">
                <a:solidFill>
                  <a:srgbClr val="3333B2"/>
                </a:solidFill>
                <a:latin typeface="Arial"/>
                <a:cs typeface="Arial"/>
              </a:rPr>
              <a:t> </a:t>
            </a:r>
            <a:r>
              <a:rPr lang="en-US" sz="1000" spc="-10" dirty="0" err="1">
                <a:solidFill>
                  <a:srgbClr val="3333B2"/>
                </a:solidFill>
                <a:latin typeface="Arial"/>
                <a:cs typeface="Arial"/>
              </a:rPr>
              <a:t>thiện</a:t>
            </a:r>
            <a:r>
              <a:rPr lang="en-US" sz="1000" spc="-10" dirty="0">
                <a:solidFill>
                  <a:srgbClr val="3333B2"/>
                </a:solidFill>
                <a:latin typeface="Arial"/>
                <a:cs typeface="Arial"/>
              </a:rPr>
              <a:t> </a:t>
            </a:r>
            <a:r>
              <a:rPr lang="en-US" sz="1000" spc="-10" dirty="0" err="1">
                <a:solidFill>
                  <a:srgbClr val="3333B2"/>
                </a:solidFill>
                <a:latin typeface="Arial"/>
                <a:cs typeface="Arial"/>
              </a:rPr>
              <a:t>hiệu</a:t>
            </a:r>
            <a:r>
              <a:rPr lang="en-US" sz="1000" spc="-10" dirty="0">
                <a:solidFill>
                  <a:srgbClr val="3333B2"/>
                </a:solidFill>
                <a:latin typeface="Arial"/>
                <a:cs typeface="Arial"/>
              </a:rPr>
              <a:t> </a:t>
            </a:r>
            <a:r>
              <a:rPr lang="en-US" sz="1000" spc="-10" dirty="0" err="1">
                <a:solidFill>
                  <a:srgbClr val="3333B2"/>
                </a:solidFill>
                <a:latin typeface="Arial"/>
                <a:cs typeface="Arial"/>
              </a:rPr>
              <a:t>suất</a:t>
            </a:r>
            <a:endParaRPr sz="1000" dirty="0">
              <a:latin typeface="Arial"/>
              <a:cs typeface="Arial"/>
            </a:endParaRPr>
          </a:p>
          <a:p>
            <a:pPr marL="555625" marR="191770" indent="-120650">
              <a:lnSpc>
                <a:spcPct val="111600"/>
              </a:lnSpc>
              <a:buClr>
                <a:srgbClr val="3333B2"/>
              </a:buClr>
              <a:buFont typeface="Menlo"/>
              <a:buChar char="•"/>
              <a:tabLst>
                <a:tab pos="552450" algn="l"/>
              </a:tabLst>
            </a:pPr>
            <a:r>
              <a:rPr lang="vi-VN" sz="900" dirty="0">
                <a:latin typeface="Arial"/>
                <a:cs typeface="Arial"/>
              </a:rPr>
              <a:t>Bắt đầu một luồng rẻ hơn so với khởi tạo một tiến trình mới.</a:t>
            </a:r>
          </a:p>
          <a:p>
            <a:pPr marL="555625" marR="191770" indent="-120650">
              <a:lnSpc>
                <a:spcPct val="111600"/>
              </a:lnSpc>
              <a:buClr>
                <a:srgbClr val="3333B2"/>
              </a:buClr>
              <a:buFont typeface="Menlo"/>
              <a:buChar char="•"/>
              <a:tabLst>
                <a:tab pos="552450" algn="l"/>
              </a:tabLst>
            </a:pPr>
            <a:r>
              <a:rPr lang="vi-VN" sz="900" dirty="0">
                <a:latin typeface="Arial"/>
                <a:cs typeface="Arial"/>
              </a:rPr>
              <a:t>Server đơn luồng không thể dễ dàng mở rộng trên </a:t>
            </a:r>
            <a:r>
              <a:rPr lang="vi-VN" sz="900" dirty="0">
                <a:solidFill>
                  <a:srgbClr val="3333B2"/>
                </a:solidFill>
                <a:latin typeface="Arial"/>
                <a:cs typeface="Arial"/>
              </a:rPr>
              <a:t>hệ thống đa bộ xử lý</a:t>
            </a:r>
            <a:r>
              <a:rPr lang="vi-VN" sz="900" dirty="0">
                <a:latin typeface="Arial"/>
                <a:cs typeface="Arial"/>
              </a:rPr>
              <a:t>.</a:t>
            </a:r>
          </a:p>
          <a:p>
            <a:pPr marL="555625" marR="191770" indent="-120650">
              <a:lnSpc>
                <a:spcPct val="111600"/>
              </a:lnSpc>
              <a:buClr>
                <a:srgbClr val="3333B2"/>
              </a:buClr>
              <a:buFont typeface="Menlo"/>
              <a:buChar char="•"/>
              <a:tabLst>
                <a:tab pos="552450" algn="l"/>
              </a:tabLst>
            </a:pPr>
            <a:r>
              <a:rPr lang="vi-VN" sz="900" dirty="0">
                <a:latin typeface="Arial"/>
                <a:cs typeface="Arial"/>
              </a:rPr>
              <a:t>Giống như phía client: </a:t>
            </a:r>
            <a:r>
              <a:rPr lang="vi-VN" sz="900" dirty="0">
                <a:solidFill>
                  <a:srgbClr val="3333B2"/>
                </a:solidFill>
                <a:latin typeface="Arial"/>
                <a:cs typeface="Arial"/>
              </a:rPr>
              <a:t>ẩn độ trễ mạng </a:t>
            </a:r>
            <a:r>
              <a:rPr lang="vi-VN" sz="900" dirty="0">
                <a:latin typeface="Arial"/>
                <a:cs typeface="Arial"/>
              </a:rPr>
              <a:t>bằng cách xử lý yêu cầu tiếp theo trong khi phản hồi yêu cầu trước đó.</a:t>
            </a:r>
            <a:endParaRPr sz="900" dirty="0">
              <a:latin typeface="Arial"/>
              <a:cs typeface="Arial"/>
            </a:endParaRPr>
          </a:p>
          <a:p>
            <a:pPr>
              <a:lnSpc>
                <a:spcPct val="100000"/>
              </a:lnSpc>
              <a:spcBef>
                <a:spcPts val="30"/>
              </a:spcBef>
              <a:buClr>
                <a:srgbClr val="3333B2"/>
              </a:buClr>
              <a:buFont typeface="Menlo"/>
              <a:buChar char="•"/>
            </a:pPr>
            <a:endParaRPr sz="1200" dirty="0">
              <a:latin typeface="Arial"/>
              <a:cs typeface="Arial"/>
            </a:endParaRPr>
          </a:p>
          <a:p>
            <a:pPr marL="302260">
              <a:lnSpc>
                <a:spcPct val="100000"/>
              </a:lnSpc>
            </a:pPr>
            <a:r>
              <a:rPr lang="vi-VN" sz="1000" dirty="0">
                <a:solidFill>
                  <a:srgbClr val="3333B2"/>
                </a:solidFill>
                <a:latin typeface="Arial"/>
                <a:cs typeface="Arial"/>
              </a:rPr>
              <a:t>Cấu trúc tốt hơn</a:t>
            </a:r>
            <a:endParaRPr sz="1000" dirty="0">
              <a:latin typeface="Arial"/>
              <a:cs typeface="Arial"/>
            </a:endParaRPr>
          </a:p>
          <a:p>
            <a:pPr marL="555625" marR="43180" indent="-120650">
              <a:lnSpc>
                <a:spcPct val="111600"/>
              </a:lnSpc>
              <a:buClr>
                <a:srgbClr val="3333B2"/>
              </a:buClr>
              <a:buFont typeface="Menlo"/>
              <a:buChar char="•"/>
              <a:tabLst>
                <a:tab pos="556260" algn="l"/>
              </a:tabLst>
            </a:pPr>
            <a:r>
              <a:rPr lang="vi-VN" sz="900" dirty="0">
                <a:latin typeface="Arial"/>
                <a:cs typeface="Arial"/>
              </a:rPr>
              <a:t>Hầu hết các server có nhu cầu I/O cao. Việc sử dụng </a:t>
            </a:r>
            <a:r>
              <a:rPr lang="vi-VN" sz="900" dirty="0">
                <a:solidFill>
                  <a:srgbClr val="3333B2"/>
                </a:solidFill>
                <a:latin typeface="Arial"/>
                <a:cs typeface="Arial"/>
              </a:rPr>
              <a:t>các lệnh gọi chặn </a:t>
            </a:r>
            <a:r>
              <a:rPr lang="vi-VN" sz="900" dirty="0">
                <a:latin typeface="Arial"/>
                <a:cs typeface="Arial"/>
              </a:rPr>
              <a:t>(blocking calls) </a:t>
            </a:r>
            <a:r>
              <a:rPr lang="vi-VN" sz="900" dirty="0">
                <a:solidFill>
                  <a:srgbClr val="3333B2"/>
                </a:solidFill>
                <a:latin typeface="Arial"/>
                <a:cs typeface="Arial"/>
              </a:rPr>
              <a:t>đơn giản giúp dễ hiểu hơn</a:t>
            </a:r>
            <a:r>
              <a:rPr lang="vi-VN" sz="900" dirty="0">
                <a:latin typeface="Arial"/>
                <a:cs typeface="Arial"/>
              </a:rPr>
              <a:t>.</a:t>
            </a:r>
          </a:p>
          <a:p>
            <a:pPr marL="555625" marR="43180" indent="-120650">
              <a:lnSpc>
                <a:spcPct val="111600"/>
              </a:lnSpc>
              <a:buClr>
                <a:srgbClr val="3333B2"/>
              </a:buClr>
              <a:buFont typeface="Menlo"/>
              <a:buChar char="•"/>
              <a:tabLst>
                <a:tab pos="556260" algn="l"/>
              </a:tabLst>
            </a:pPr>
            <a:r>
              <a:rPr lang="vi-VN" sz="900" dirty="0">
                <a:latin typeface="Arial"/>
                <a:cs typeface="Arial"/>
              </a:rPr>
              <a:t>Chương trình đa luồng </a:t>
            </a:r>
            <a:r>
              <a:rPr lang="vi-VN" sz="900" dirty="0">
                <a:solidFill>
                  <a:srgbClr val="3333B2"/>
                </a:solidFill>
                <a:latin typeface="Arial"/>
                <a:cs typeface="Arial"/>
              </a:rPr>
              <a:t>thường nhỏ gọn hơn và dễ hiểu hơn </a:t>
            </a:r>
            <a:r>
              <a:rPr lang="vi-VN" sz="900" dirty="0">
                <a:latin typeface="Arial"/>
                <a:cs typeface="Arial"/>
              </a:rPr>
              <a:t>do </a:t>
            </a:r>
            <a:r>
              <a:rPr lang="vi-VN" sz="900" dirty="0">
                <a:solidFill>
                  <a:srgbClr val="3333B2"/>
                </a:solidFill>
                <a:latin typeface="Arial"/>
                <a:cs typeface="Arial"/>
              </a:rPr>
              <a:t>luồng điều khiển được đơn giản hóa</a:t>
            </a:r>
            <a:r>
              <a:rPr lang="vi-VN" sz="900" dirty="0">
                <a:latin typeface="Arial"/>
                <a:cs typeface="Arial"/>
              </a:rPr>
              <a:t>.</a:t>
            </a:r>
            <a:endParaRPr sz="900" dirty="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88328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3" action="ppaction://hlinksldjump"/>
              </a:rPr>
              <a:t>Threads</a:t>
            </a:r>
            <a:r>
              <a:rPr sz="500" spc="-25" dirty="0">
                <a:latin typeface="Arial"/>
                <a:cs typeface="Arial"/>
                <a:hlinkClick r:id="rId3" action="ppaction://hlinksldjump"/>
              </a:rPr>
              <a:t> </a:t>
            </a:r>
            <a:r>
              <a:rPr sz="500" dirty="0">
                <a:latin typeface="Arial"/>
                <a:cs typeface="Arial"/>
                <a:hlinkClick r:id="rId3" action="ppaction://hlinksldjump"/>
              </a:rPr>
              <a:t>in</a:t>
            </a:r>
            <a:r>
              <a:rPr sz="500" spc="-20" dirty="0">
                <a:latin typeface="Arial"/>
                <a:cs typeface="Arial"/>
                <a:hlinkClick r:id="rId3" action="ppaction://hlinksldjump"/>
              </a:rPr>
              <a:t> </a:t>
            </a:r>
            <a:r>
              <a:rPr sz="500" dirty="0">
                <a:latin typeface="Arial"/>
                <a:cs typeface="Arial"/>
                <a:hlinkClick r:id="rId3" action="ppaction://hlinksldjump"/>
              </a:rPr>
              <a:t>distributed</a:t>
            </a:r>
            <a:r>
              <a:rPr sz="500" spc="-25" dirty="0">
                <a:latin typeface="Arial"/>
                <a:cs typeface="Arial"/>
                <a:hlinkClick r:id="rId3" action="ppaction://hlinksldjump"/>
              </a:rPr>
              <a:t> </a:t>
            </a:r>
            <a:r>
              <a:rPr sz="500" spc="-10" dirty="0">
                <a:latin typeface="Arial"/>
                <a:cs typeface="Arial"/>
                <a:hlinkClick r:id="rId3" action="ppaction://hlinksldjump"/>
              </a:rPr>
              <a:t>systems</a:t>
            </a:r>
            <a:endParaRPr sz="500">
              <a:latin typeface="Arial"/>
              <a:cs typeface="Arial"/>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sp>
        <p:nvSpPr>
          <p:cNvPr id="5" name="object 5"/>
          <p:cNvSpPr txBox="1"/>
          <p:nvPr/>
        </p:nvSpPr>
        <p:spPr>
          <a:xfrm>
            <a:off x="95300" y="197711"/>
            <a:ext cx="2945130" cy="469265"/>
          </a:xfrm>
          <a:prstGeom prst="rect">
            <a:avLst/>
          </a:prstGeom>
        </p:spPr>
        <p:txBody>
          <a:bodyPr vert="horz" wrap="square" lIns="0" tIns="12065" rIns="0" bIns="0" rtlCol="0">
            <a:spAutoFit/>
          </a:bodyPr>
          <a:lstStyle/>
          <a:p>
            <a:pPr marL="12700">
              <a:lnSpc>
                <a:spcPct val="100000"/>
              </a:lnSpc>
              <a:spcBef>
                <a:spcPts val="95"/>
              </a:spcBef>
            </a:pPr>
            <a:r>
              <a:rPr lang="en-US" sz="1200" dirty="0" err="1">
                <a:solidFill>
                  <a:srgbClr val="3333B2"/>
                </a:solidFill>
                <a:latin typeface="Arial"/>
                <a:cs typeface="Arial"/>
              </a:rPr>
              <a:t>Tại</a:t>
            </a:r>
            <a:r>
              <a:rPr lang="en-US" sz="1200" dirty="0">
                <a:solidFill>
                  <a:srgbClr val="3333B2"/>
                </a:solidFill>
                <a:latin typeface="Arial"/>
                <a:cs typeface="Arial"/>
              </a:rPr>
              <a:t> </a:t>
            </a:r>
            <a:r>
              <a:rPr lang="en-US" sz="1200" dirty="0" err="1">
                <a:solidFill>
                  <a:srgbClr val="3333B2"/>
                </a:solidFill>
                <a:latin typeface="Arial"/>
                <a:cs typeface="Arial"/>
              </a:rPr>
              <a:t>sao</a:t>
            </a:r>
            <a:r>
              <a:rPr lang="en-US" sz="1200" dirty="0">
                <a:solidFill>
                  <a:srgbClr val="3333B2"/>
                </a:solidFill>
                <a:latin typeface="Arial"/>
                <a:cs typeface="Arial"/>
              </a:rPr>
              <a:t> </a:t>
            </a:r>
            <a:r>
              <a:rPr lang="en-US" sz="1200" dirty="0" err="1">
                <a:solidFill>
                  <a:srgbClr val="3333B2"/>
                </a:solidFill>
                <a:latin typeface="Arial"/>
                <a:cs typeface="Arial"/>
              </a:rPr>
              <a:t>đa</a:t>
            </a:r>
            <a:r>
              <a:rPr lang="en-US" sz="1200" dirty="0">
                <a:solidFill>
                  <a:srgbClr val="3333B2"/>
                </a:solidFill>
                <a:latin typeface="Arial"/>
                <a:cs typeface="Arial"/>
              </a:rPr>
              <a:t> </a:t>
            </a:r>
            <a:r>
              <a:rPr lang="en-US" sz="1200" dirty="0" err="1">
                <a:solidFill>
                  <a:srgbClr val="3333B2"/>
                </a:solidFill>
                <a:latin typeface="Arial"/>
                <a:cs typeface="Arial"/>
              </a:rPr>
              <a:t>luồng</a:t>
            </a:r>
            <a:r>
              <a:rPr lang="en-US" sz="1200" dirty="0">
                <a:solidFill>
                  <a:srgbClr val="3333B2"/>
                </a:solidFill>
                <a:latin typeface="Arial"/>
                <a:cs typeface="Arial"/>
              </a:rPr>
              <a:t> </a:t>
            </a:r>
            <a:r>
              <a:rPr lang="en-US" sz="1200" dirty="0" err="1">
                <a:solidFill>
                  <a:srgbClr val="3333B2"/>
                </a:solidFill>
                <a:latin typeface="Arial"/>
                <a:cs typeface="Arial"/>
              </a:rPr>
              <a:t>lại</a:t>
            </a:r>
            <a:r>
              <a:rPr lang="en-US" sz="1200" dirty="0">
                <a:solidFill>
                  <a:srgbClr val="3333B2"/>
                </a:solidFill>
                <a:latin typeface="Arial"/>
                <a:cs typeface="Arial"/>
              </a:rPr>
              <a:t> </a:t>
            </a:r>
            <a:r>
              <a:rPr lang="en-US" sz="1200" dirty="0" err="1">
                <a:solidFill>
                  <a:srgbClr val="3333B2"/>
                </a:solidFill>
                <a:latin typeface="Arial"/>
                <a:cs typeface="Arial"/>
              </a:rPr>
              <a:t>phổ</a:t>
            </a:r>
            <a:r>
              <a:rPr lang="en-US" sz="1200" dirty="0">
                <a:solidFill>
                  <a:srgbClr val="3333B2"/>
                </a:solidFill>
                <a:latin typeface="Arial"/>
                <a:cs typeface="Arial"/>
              </a:rPr>
              <a:t> </a:t>
            </a:r>
            <a:r>
              <a:rPr lang="en-US" sz="1200" dirty="0" err="1">
                <a:solidFill>
                  <a:srgbClr val="3333B2"/>
                </a:solidFill>
                <a:latin typeface="Arial"/>
                <a:cs typeface="Arial"/>
              </a:rPr>
              <a:t>biến</a:t>
            </a:r>
            <a:r>
              <a:rPr sz="1200" dirty="0">
                <a:solidFill>
                  <a:srgbClr val="3333B2"/>
                </a:solidFill>
                <a:latin typeface="Arial"/>
                <a:cs typeface="Arial"/>
              </a:rPr>
              <a:t>:</a:t>
            </a:r>
            <a:r>
              <a:rPr sz="1200" spc="65" dirty="0">
                <a:solidFill>
                  <a:srgbClr val="3333B2"/>
                </a:solidFill>
                <a:latin typeface="Arial"/>
                <a:cs typeface="Arial"/>
              </a:rPr>
              <a:t> </a:t>
            </a:r>
            <a:r>
              <a:rPr lang="en-US" sz="1200" spc="-10" dirty="0" err="1">
                <a:solidFill>
                  <a:srgbClr val="3333B2"/>
                </a:solidFill>
                <a:latin typeface="Arial"/>
                <a:cs typeface="Arial"/>
              </a:rPr>
              <a:t>Tổ</a:t>
            </a:r>
            <a:r>
              <a:rPr lang="en-US" sz="1200" spc="-10" dirty="0">
                <a:solidFill>
                  <a:srgbClr val="3333B2"/>
                </a:solidFill>
                <a:latin typeface="Arial"/>
                <a:cs typeface="Arial"/>
              </a:rPr>
              <a:t> </a:t>
            </a:r>
            <a:r>
              <a:rPr lang="en-US" sz="1200" spc="-10" dirty="0" err="1">
                <a:solidFill>
                  <a:srgbClr val="3333B2"/>
                </a:solidFill>
                <a:latin typeface="Arial"/>
                <a:cs typeface="Arial"/>
              </a:rPr>
              <a:t>chức</a:t>
            </a:r>
            <a:endParaRPr sz="1200" dirty="0">
              <a:latin typeface="Arial"/>
              <a:cs typeface="Arial"/>
            </a:endParaRPr>
          </a:p>
          <a:p>
            <a:pPr marL="264160">
              <a:lnSpc>
                <a:spcPct val="100000"/>
              </a:lnSpc>
              <a:spcBef>
                <a:spcPts val="855"/>
              </a:spcBef>
            </a:pPr>
            <a:r>
              <a:rPr lang="en-US" sz="1000" spc="-10" dirty="0" err="1">
                <a:solidFill>
                  <a:srgbClr val="3333B2"/>
                </a:solidFill>
                <a:latin typeface="Arial"/>
                <a:cs typeface="Arial"/>
              </a:rPr>
              <a:t>Mô</a:t>
            </a:r>
            <a:r>
              <a:rPr lang="en-US" sz="1000" spc="-10" dirty="0">
                <a:solidFill>
                  <a:srgbClr val="3333B2"/>
                </a:solidFill>
                <a:latin typeface="Arial"/>
                <a:cs typeface="Arial"/>
              </a:rPr>
              <a:t> </a:t>
            </a:r>
            <a:r>
              <a:rPr lang="en-US" sz="1000" spc="-10" dirty="0" err="1">
                <a:solidFill>
                  <a:srgbClr val="3333B2"/>
                </a:solidFill>
                <a:latin typeface="Arial"/>
                <a:cs typeface="Arial"/>
              </a:rPr>
              <a:t>hinh</a:t>
            </a:r>
            <a:r>
              <a:rPr lang="en-US" sz="1000" spc="-10" dirty="0">
                <a:solidFill>
                  <a:srgbClr val="3333B2"/>
                </a:solidFill>
                <a:latin typeface="Arial"/>
                <a:cs typeface="Arial"/>
              </a:rPr>
              <a:t> Dispatcher/Worker</a:t>
            </a:r>
            <a:endParaRPr sz="1000" dirty="0">
              <a:latin typeface="Arial"/>
              <a:cs typeface="Arial"/>
            </a:endParaRPr>
          </a:p>
        </p:txBody>
      </p:sp>
      <p:pic>
        <p:nvPicPr>
          <p:cNvPr id="6" name="object 6"/>
          <p:cNvPicPr/>
          <p:nvPr/>
        </p:nvPicPr>
        <p:blipFill>
          <a:blip r:embed="rId3" cstate="print"/>
          <a:stretch>
            <a:fillRect/>
          </a:stretch>
        </p:blipFill>
        <p:spPr>
          <a:xfrm>
            <a:off x="841364" y="767963"/>
            <a:ext cx="2918948" cy="1284623"/>
          </a:xfrm>
          <a:prstGeom prst="rect">
            <a:avLst/>
          </a:prstGeom>
        </p:spPr>
      </p:pic>
      <p:sp>
        <p:nvSpPr>
          <p:cNvPr id="7" name="object 7"/>
          <p:cNvSpPr txBox="1"/>
          <p:nvPr/>
        </p:nvSpPr>
        <p:spPr>
          <a:xfrm>
            <a:off x="347294" y="2229680"/>
            <a:ext cx="814756" cy="166071"/>
          </a:xfrm>
          <a:prstGeom prst="rect">
            <a:avLst/>
          </a:prstGeom>
        </p:spPr>
        <p:txBody>
          <a:bodyPr vert="horz" wrap="square" lIns="0" tIns="12065" rIns="0" bIns="0" rtlCol="0">
            <a:spAutoFit/>
          </a:bodyPr>
          <a:lstStyle/>
          <a:p>
            <a:pPr marL="12700">
              <a:lnSpc>
                <a:spcPct val="100000"/>
              </a:lnSpc>
              <a:spcBef>
                <a:spcPts val="95"/>
              </a:spcBef>
            </a:pPr>
            <a:r>
              <a:rPr lang="en-US" sz="1000" spc="-10" dirty="0" err="1">
                <a:solidFill>
                  <a:srgbClr val="3333B2"/>
                </a:solidFill>
                <a:latin typeface="Arial"/>
                <a:cs typeface="Arial"/>
              </a:rPr>
              <a:t>Tổng</a:t>
            </a:r>
            <a:r>
              <a:rPr lang="en-US" sz="1000" spc="-10" dirty="0">
                <a:solidFill>
                  <a:srgbClr val="3333B2"/>
                </a:solidFill>
                <a:latin typeface="Arial"/>
                <a:cs typeface="Arial"/>
              </a:rPr>
              <a:t> </a:t>
            </a:r>
            <a:r>
              <a:rPr lang="en-US" sz="1000" spc="-10" dirty="0" err="1">
                <a:solidFill>
                  <a:srgbClr val="3333B2"/>
                </a:solidFill>
                <a:latin typeface="Arial"/>
                <a:cs typeface="Arial"/>
              </a:rPr>
              <a:t>quan</a:t>
            </a:r>
            <a:endParaRPr sz="1000" dirty="0">
              <a:latin typeface="Arial"/>
              <a:cs typeface="Arial"/>
            </a:endParaRPr>
          </a:p>
        </p:txBody>
      </p:sp>
      <p:graphicFrame>
        <p:nvGraphicFramePr>
          <p:cNvPr id="8" name="object 8"/>
          <p:cNvGraphicFramePr>
            <a:graphicFrameLocks noGrp="1"/>
          </p:cNvGraphicFramePr>
          <p:nvPr>
            <p:extLst>
              <p:ext uri="{D42A27DB-BD31-4B8C-83A1-F6EECF244321}">
                <p14:modId xmlns:p14="http://schemas.microsoft.com/office/powerpoint/2010/main" val="1403588964"/>
              </p:ext>
            </p:extLst>
          </p:nvPr>
        </p:nvGraphicFramePr>
        <p:xfrm>
          <a:off x="592962" y="2482634"/>
          <a:ext cx="3921888" cy="754380"/>
        </p:xfrm>
        <a:graphic>
          <a:graphicData uri="http://schemas.openxmlformats.org/drawingml/2006/table">
            <a:tbl>
              <a:tblPr firstRow="1" bandRow="1">
                <a:tableStyleId>{2D5ABB26-0587-4C30-8999-92F81FD0307C}</a:tableStyleId>
              </a:tblPr>
              <a:tblGrid>
                <a:gridCol w="1331088">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tblGrid>
              <a:tr h="188595">
                <a:tc>
                  <a:txBody>
                    <a:bodyPr/>
                    <a:lstStyle/>
                    <a:p>
                      <a:pPr algn="ctr">
                        <a:lnSpc>
                          <a:spcPct val="100000"/>
                        </a:lnSpc>
                        <a:spcBef>
                          <a:spcPts val="130"/>
                        </a:spcBef>
                      </a:pPr>
                      <a:r>
                        <a:rPr sz="900" b="1" spc="-10" dirty="0" err="1">
                          <a:latin typeface="Arial"/>
                          <a:cs typeface="Arial"/>
                        </a:rPr>
                        <a:t>M</a:t>
                      </a:r>
                      <a:r>
                        <a:rPr lang="en-US" sz="900" b="1" spc="-10" dirty="0" err="1">
                          <a:latin typeface="Arial"/>
                          <a:cs typeface="Arial"/>
                        </a:rPr>
                        <a:t>ô</a:t>
                      </a:r>
                      <a:r>
                        <a:rPr lang="en-US" sz="900" b="1" spc="-10" baseline="0" dirty="0">
                          <a:latin typeface="Arial"/>
                          <a:cs typeface="Arial"/>
                        </a:rPr>
                        <a:t> </a:t>
                      </a:r>
                      <a:r>
                        <a:rPr lang="en-US" sz="900" b="1" spc="-10" baseline="0" dirty="0" err="1">
                          <a:latin typeface="Arial"/>
                          <a:cs typeface="Arial"/>
                        </a:rPr>
                        <a:t>hình</a:t>
                      </a:r>
                      <a:endParaRPr sz="900" dirty="0">
                        <a:latin typeface="Arial"/>
                        <a:cs typeface="Arial"/>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01345">
                        <a:lnSpc>
                          <a:spcPct val="100000"/>
                        </a:lnSpc>
                        <a:spcBef>
                          <a:spcPts val="130"/>
                        </a:spcBef>
                      </a:pPr>
                      <a:r>
                        <a:rPr lang="en-US" sz="900" b="1" spc="-10" dirty="0" err="1">
                          <a:latin typeface="Arial"/>
                          <a:cs typeface="Arial"/>
                        </a:rPr>
                        <a:t>Đặc</a:t>
                      </a:r>
                      <a:r>
                        <a:rPr lang="en-US" sz="900" b="1" spc="-10" baseline="0" dirty="0">
                          <a:latin typeface="Arial"/>
                          <a:cs typeface="Arial"/>
                        </a:rPr>
                        <a:t> </a:t>
                      </a:r>
                      <a:r>
                        <a:rPr lang="en-US" sz="900" b="1" spc="-10" baseline="0" dirty="0" err="1">
                          <a:latin typeface="Arial"/>
                          <a:cs typeface="Arial"/>
                        </a:rPr>
                        <a:t>điểm</a:t>
                      </a:r>
                      <a:endParaRPr sz="900" dirty="0">
                        <a:latin typeface="Arial"/>
                        <a:cs typeface="Arial"/>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88595">
                <a:tc>
                  <a:txBody>
                    <a:bodyPr/>
                    <a:lstStyle/>
                    <a:p>
                      <a:pPr marL="78105">
                        <a:lnSpc>
                          <a:spcPct val="100000"/>
                        </a:lnSpc>
                        <a:spcBef>
                          <a:spcPts val="130"/>
                        </a:spcBef>
                      </a:pPr>
                      <a:r>
                        <a:rPr lang="en-US" sz="900" dirty="0" err="1">
                          <a:latin typeface="Arial"/>
                          <a:cs typeface="Arial"/>
                        </a:rPr>
                        <a:t>Đa</a:t>
                      </a:r>
                      <a:r>
                        <a:rPr lang="en-US" sz="900" baseline="0" dirty="0">
                          <a:latin typeface="Arial"/>
                          <a:cs typeface="Arial"/>
                        </a:rPr>
                        <a:t> </a:t>
                      </a:r>
                      <a:r>
                        <a:rPr lang="en-US" sz="900" baseline="0" dirty="0" err="1">
                          <a:latin typeface="Arial"/>
                          <a:cs typeface="Arial"/>
                        </a:rPr>
                        <a:t>luồng</a:t>
                      </a:r>
                      <a:endParaRPr sz="900" dirty="0">
                        <a:latin typeface="Arial"/>
                        <a:cs typeface="Arial"/>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130"/>
                        </a:spcBef>
                      </a:pPr>
                      <a:r>
                        <a:rPr lang="en-US" sz="900" spc="-10" dirty="0">
                          <a:latin typeface="Arial"/>
                          <a:cs typeface="Arial"/>
                        </a:rPr>
                        <a:t>Song </a:t>
                      </a:r>
                      <a:r>
                        <a:rPr lang="en-US" sz="900" spc="-10" dirty="0" err="1">
                          <a:latin typeface="Arial"/>
                          <a:cs typeface="Arial"/>
                        </a:rPr>
                        <a:t>song</a:t>
                      </a:r>
                      <a:r>
                        <a:rPr lang="en-US" sz="900" spc="-10" dirty="0">
                          <a:latin typeface="Arial"/>
                          <a:cs typeface="Arial"/>
                        </a:rPr>
                        <a:t> </a:t>
                      </a:r>
                      <a:r>
                        <a:rPr lang="en-US" sz="900" spc="-10" dirty="0" err="1">
                          <a:latin typeface="Arial"/>
                          <a:cs typeface="Arial"/>
                        </a:rPr>
                        <a:t>hóa</a:t>
                      </a:r>
                      <a:r>
                        <a:rPr lang="en-US" sz="900" spc="-10" dirty="0">
                          <a:latin typeface="Arial"/>
                          <a:cs typeface="Arial"/>
                        </a:rPr>
                        <a:t>, </a:t>
                      </a:r>
                      <a:r>
                        <a:rPr lang="en-US" sz="900" spc="-10" dirty="0" err="1">
                          <a:latin typeface="Arial"/>
                          <a:cs typeface="Arial"/>
                        </a:rPr>
                        <a:t>lời</a:t>
                      </a:r>
                      <a:r>
                        <a:rPr lang="en-US" sz="900" spc="-10" dirty="0">
                          <a:latin typeface="Arial"/>
                          <a:cs typeface="Arial"/>
                        </a:rPr>
                        <a:t> </a:t>
                      </a:r>
                      <a:r>
                        <a:rPr lang="en-US" sz="900" spc="-10" dirty="0" err="1">
                          <a:latin typeface="Arial"/>
                          <a:cs typeface="Arial"/>
                        </a:rPr>
                        <a:t>gọi</a:t>
                      </a:r>
                      <a:r>
                        <a:rPr lang="en-US" sz="900" spc="-10" dirty="0">
                          <a:latin typeface="Arial"/>
                          <a:cs typeface="Arial"/>
                        </a:rPr>
                        <a:t> </a:t>
                      </a:r>
                      <a:r>
                        <a:rPr lang="en-US" sz="900" spc="-10" dirty="0" err="1">
                          <a:latin typeface="Arial"/>
                          <a:cs typeface="Arial"/>
                        </a:rPr>
                        <a:t>hệ</a:t>
                      </a:r>
                      <a:r>
                        <a:rPr lang="en-US" sz="900" spc="-10" dirty="0">
                          <a:latin typeface="Arial"/>
                          <a:cs typeface="Arial"/>
                        </a:rPr>
                        <a:t> </a:t>
                      </a:r>
                      <a:r>
                        <a:rPr lang="en-US" sz="900" spc="-10" dirty="0" err="1">
                          <a:latin typeface="Arial"/>
                          <a:cs typeface="Arial"/>
                        </a:rPr>
                        <a:t>thống</a:t>
                      </a:r>
                      <a:r>
                        <a:rPr lang="en-US" sz="900" spc="-10" dirty="0">
                          <a:latin typeface="Arial"/>
                          <a:cs typeface="Arial"/>
                        </a:rPr>
                        <a:t> </a:t>
                      </a:r>
                      <a:r>
                        <a:rPr lang="en-US" sz="900" spc="-10" dirty="0" err="1">
                          <a:latin typeface="Arial"/>
                          <a:cs typeface="Arial"/>
                        </a:rPr>
                        <a:t>chặn</a:t>
                      </a:r>
                      <a:endParaRPr sz="900" dirty="0">
                        <a:latin typeface="Arial"/>
                        <a:cs typeface="Arial"/>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88595">
                <a:tc>
                  <a:txBody>
                    <a:bodyPr/>
                    <a:lstStyle/>
                    <a:p>
                      <a:pPr marL="78105">
                        <a:lnSpc>
                          <a:spcPct val="100000"/>
                        </a:lnSpc>
                        <a:spcBef>
                          <a:spcPts val="130"/>
                        </a:spcBef>
                      </a:pPr>
                      <a:r>
                        <a:rPr lang="en-US" sz="900" dirty="0" err="1">
                          <a:latin typeface="Arial"/>
                          <a:cs typeface="Arial"/>
                        </a:rPr>
                        <a:t>Tiến</a:t>
                      </a:r>
                      <a:r>
                        <a:rPr lang="en-US" sz="900" baseline="0" dirty="0">
                          <a:latin typeface="Arial"/>
                          <a:cs typeface="Arial"/>
                        </a:rPr>
                        <a:t> </a:t>
                      </a:r>
                      <a:r>
                        <a:rPr lang="en-US" sz="900" baseline="0" dirty="0" err="1">
                          <a:latin typeface="Arial"/>
                          <a:cs typeface="Arial"/>
                        </a:rPr>
                        <a:t>trình</a:t>
                      </a:r>
                      <a:r>
                        <a:rPr lang="en-US" sz="900" baseline="0" dirty="0">
                          <a:latin typeface="Arial"/>
                          <a:cs typeface="Arial"/>
                        </a:rPr>
                        <a:t> </a:t>
                      </a:r>
                      <a:r>
                        <a:rPr lang="en-US" sz="900" baseline="0" dirty="0" err="1">
                          <a:latin typeface="Arial"/>
                          <a:cs typeface="Arial"/>
                        </a:rPr>
                        <a:t>đơn</a:t>
                      </a:r>
                      <a:r>
                        <a:rPr lang="en-US" sz="900" baseline="0" dirty="0">
                          <a:latin typeface="Arial"/>
                          <a:cs typeface="Arial"/>
                        </a:rPr>
                        <a:t> </a:t>
                      </a:r>
                      <a:r>
                        <a:rPr lang="en-US" sz="900" baseline="0" dirty="0" err="1">
                          <a:latin typeface="Arial"/>
                          <a:cs typeface="Arial"/>
                        </a:rPr>
                        <a:t>luồng</a:t>
                      </a:r>
                      <a:endParaRPr sz="900" dirty="0">
                        <a:latin typeface="Arial"/>
                        <a:cs typeface="Arial"/>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130"/>
                        </a:spcBef>
                      </a:pPr>
                      <a:r>
                        <a:rPr lang="en-US" sz="900" dirty="0" err="1">
                          <a:latin typeface="Arial"/>
                          <a:cs typeface="Arial"/>
                        </a:rPr>
                        <a:t>Không</a:t>
                      </a:r>
                      <a:r>
                        <a:rPr lang="en-US" sz="900" dirty="0">
                          <a:latin typeface="Arial"/>
                          <a:cs typeface="Arial"/>
                        </a:rPr>
                        <a:t> </a:t>
                      </a:r>
                      <a:r>
                        <a:rPr lang="en-US" sz="900" dirty="0" err="1">
                          <a:latin typeface="Arial"/>
                          <a:cs typeface="Arial"/>
                        </a:rPr>
                        <a:t>có</a:t>
                      </a:r>
                      <a:r>
                        <a:rPr lang="en-US" sz="900" dirty="0">
                          <a:latin typeface="Arial"/>
                          <a:cs typeface="Arial"/>
                        </a:rPr>
                        <a:t> song </a:t>
                      </a:r>
                      <a:r>
                        <a:rPr lang="en-US" sz="900" dirty="0" err="1">
                          <a:latin typeface="Arial"/>
                          <a:cs typeface="Arial"/>
                        </a:rPr>
                        <a:t>song</a:t>
                      </a:r>
                      <a:r>
                        <a:rPr lang="en-US" sz="900" dirty="0">
                          <a:latin typeface="Arial"/>
                          <a:cs typeface="Arial"/>
                        </a:rPr>
                        <a:t> </a:t>
                      </a:r>
                      <a:r>
                        <a:rPr lang="en-US" sz="900" dirty="0" err="1">
                          <a:latin typeface="Arial"/>
                          <a:cs typeface="Arial"/>
                        </a:rPr>
                        <a:t>hóa</a:t>
                      </a:r>
                      <a:r>
                        <a:rPr lang="en-US" sz="900" dirty="0">
                          <a:latin typeface="Arial"/>
                          <a:cs typeface="Arial"/>
                        </a:rPr>
                        <a:t>, </a:t>
                      </a:r>
                      <a:r>
                        <a:rPr lang="en-US" sz="900" dirty="0" err="1">
                          <a:latin typeface="Arial"/>
                          <a:cs typeface="Arial"/>
                        </a:rPr>
                        <a:t>lời</a:t>
                      </a:r>
                      <a:r>
                        <a:rPr lang="en-US" sz="900" dirty="0">
                          <a:latin typeface="Arial"/>
                          <a:cs typeface="Arial"/>
                        </a:rPr>
                        <a:t> </a:t>
                      </a:r>
                      <a:r>
                        <a:rPr lang="en-US" sz="900" dirty="0" err="1">
                          <a:latin typeface="Arial"/>
                          <a:cs typeface="Arial"/>
                        </a:rPr>
                        <a:t>gọi</a:t>
                      </a:r>
                      <a:r>
                        <a:rPr lang="en-US" sz="900" dirty="0">
                          <a:latin typeface="Arial"/>
                          <a:cs typeface="Arial"/>
                        </a:rPr>
                        <a:t> </a:t>
                      </a:r>
                      <a:r>
                        <a:rPr lang="en-US" sz="900" dirty="0" err="1">
                          <a:latin typeface="Arial"/>
                          <a:cs typeface="Arial"/>
                        </a:rPr>
                        <a:t>hệ</a:t>
                      </a:r>
                      <a:r>
                        <a:rPr lang="en-US" sz="900" dirty="0">
                          <a:latin typeface="Arial"/>
                          <a:cs typeface="Arial"/>
                        </a:rPr>
                        <a:t> </a:t>
                      </a:r>
                      <a:r>
                        <a:rPr lang="en-US" sz="900" dirty="0" err="1">
                          <a:latin typeface="Arial"/>
                          <a:cs typeface="Arial"/>
                        </a:rPr>
                        <a:t>thống</a:t>
                      </a:r>
                      <a:r>
                        <a:rPr lang="en-US" sz="900" dirty="0">
                          <a:latin typeface="Arial"/>
                          <a:cs typeface="Arial"/>
                        </a:rPr>
                        <a:t> </a:t>
                      </a:r>
                      <a:r>
                        <a:rPr lang="en-US" sz="900" dirty="0" err="1">
                          <a:latin typeface="Arial"/>
                          <a:cs typeface="Arial"/>
                        </a:rPr>
                        <a:t>chặn</a:t>
                      </a:r>
                      <a:endParaRPr sz="900" dirty="0">
                        <a:latin typeface="Arial"/>
                        <a:cs typeface="Arial"/>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88595">
                <a:tc>
                  <a:txBody>
                    <a:bodyPr/>
                    <a:lstStyle/>
                    <a:p>
                      <a:pPr marL="78105">
                        <a:lnSpc>
                          <a:spcPct val="100000"/>
                        </a:lnSpc>
                        <a:spcBef>
                          <a:spcPts val="130"/>
                        </a:spcBef>
                      </a:pPr>
                      <a:r>
                        <a:rPr lang="en-US" sz="900" spc="-10" dirty="0" err="1">
                          <a:latin typeface="Arial"/>
                          <a:cs typeface="Arial"/>
                        </a:rPr>
                        <a:t>Máy</a:t>
                      </a:r>
                      <a:r>
                        <a:rPr lang="en-US" sz="900" spc="-10" dirty="0">
                          <a:latin typeface="Arial"/>
                          <a:cs typeface="Arial"/>
                        </a:rPr>
                        <a:t> </a:t>
                      </a:r>
                      <a:r>
                        <a:rPr lang="en-US" sz="900" spc="-10" dirty="0" err="1">
                          <a:latin typeface="Arial"/>
                          <a:cs typeface="Arial"/>
                        </a:rPr>
                        <a:t>trạng</a:t>
                      </a:r>
                      <a:r>
                        <a:rPr lang="en-US" sz="900" spc="-10" dirty="0">
                          <a:latin typeface="Arial"/>
                          <a:cs typeface="Arial"/>
                        </a:rPr>
                        <a:t> </a:t>
                      </a:r>
                      <a:r>
                        <a:rPr lang="en-US" sz="900" spc="-10" dirty="0" err="1">
                          <a:latin typeface="Arial"/>
                          <a:cs typeface="Arial"/>
                        </a:rPr>
                        <a:t>thái</a:t>
                      </a:r>
                      <a:r>
                        <a:rPr lang="en-US" sz="900" spc="-10" dirty="0">
                          <a:latin typeface="Arial"/>
                          <a:cs typeface="Arial"/>
                        </a:rPr>
                        <a:t> </a:t>
                      </a:r>
                      <a:r>
                        <a:rPr lang="en-US" sz="900" spc="-10" dirty="0" err="1">
                          <a:latin typeface="Arial"/>
                          <a:cs typeface="Arial"/>
                        </a:rPr>
                        <a:t>hữu</a:t>
                      </a:r>
                      <a:r>
                        <a:rPr lang="en-US" sz="900" spc="-10" dirty="0">
                          <a:latin typeface="Arial"/>
                          <a:cs typeface="Arial"/>
                        </a:rPr>
                        <a:t> </a:t>
                      </a:r>
                      <a:r>
                        <a:rPr lang="en-US" sz="900" spc="-10" dirty="0" err="1">
                          <a:latin typeface="Arial"/>
                          <a:cs typeface="Arial"/>
                        </a:rPr>
                        <a:t>hạn</a:t>
                      </a:r>
                      <a:endParaRPr sz="900" dirty="0">
                        <a:latin typeface="Arial"/>
                        <a:cs typeface="Arial"/>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8105">
                        <a:lnSpc>
                          <a:spcPct val="100000"/>
                        </a:lnSpc>
                        <a:spcBef>
                          <a:spcPts val="130"/>
                        </a:spcBef>
                      </a:pPr>
                      <a:r>
                        <a:rPr lang="en-US" sz="900" spc="-10" dirty="0" err="1">
                          <a:latin typeface="Arial"/>
                          <a:cs typeface="Arial"/>
                        </a:rPr>
                        <a:t>Có</a:t>
                      </a:r>
                      <a:r>
                        <a:rPr lang="en-US" sz="900" spc="-10" dirty="0">
                          <a:latin typeface="Arial"/>
                          <a:cs typeface="Arial"/>
                        </a:rPr>
                        <a:t> song </a:t>
                      </a:r>
                      <a:r>
                        <a:rPr lang="en-US" sz="900" spc="-10" dirty="0" err="1">
                          <a:latin typeface="Arial"/>
                          <a:cs typeface="Arial"/>
                        </a:rPr>
                        <a:t>song</a:t>
                      </a:r>
                      <a:r>
                        <a:rPr lang="en-US" sz="900" spc="-10" dirty="0">
                          <a:latin typeface="Arial"/>
                          <a:cs typeface="Arial"/>
                        </a:rPr>
                        <a:t> </a:t>
                      </a:r>
                      <a:r>
                        <a:rPr lang="en-US" sz="900" spc="-10" dirty="0" err="1">
                          <a:latin typeface="Arial"/>
                          <a:cs typeface="Arial"/>
                        </a:rPr>
                        <a:t>hóa</a:t>
                      </a:r>
                      <a:r>
                        <a:rPr lang="en-US" sz="900" spc="-10" dirty="0">
                          <a:latin typeface="Arial"/>
                          <a:cs typeface="Arial"/>
                        </a:rPr>
                        <a:t>, </a:t>
                      </a:r>
                      <a:r>
                        <a:rPr lang="en-US" sz="900" spc="-10" dirty="0" err="1">
                          <a:latin typeface="Arial"/>
                          <a:cs typeface="Arial"/>
                        </a:rPr>
                        <a:t>lời</a:t>
                      </a:r>
                      <a:r>
                        <a:rPr lang="en-US" sz="900" spc="-10" dirty="0">
                          <a:latin typeface="Arial"/>
                          <a:cs typeface="Arial"/>
                        </a:rPr>
                        <a:t> </a:t>
                      </a:r>
                      <a:r>
                        <a:rPr lang="en-US" sz="900" spc="-10" dirty="0" err="1">
                          <a:latin typeface="Arial"/>
                          <a:cs typeface="Arial"/>
                        </a:rPr>
                        <a:t>gọi</a:t>
                      </a:r>
                      <a:r>
                        <a:rPr lang="en-US" sz="900" spc="-10" dirty="0">
                          <a:latin typeface="Arial"/>
                          <a:cs typeface="Arial"/>
                        </a:rPr>
                        <a:t> </a:t>
                      </a:r>
                      <a:r>
                        <a:rPr lang="en-US" sz="900" spc="-10" dirty="0" err="1">
                          <a:latin typeface="Arial"/>
                          <a:cs typeface="Arial"/>
                        </a:rPr>
                        <a:t>hệ</a:t>
                      </a:r>
                      <a:r>
                        <a:rPr lang="en-US" sz="900" spc="-10" dirty="0">
                          <a:latin typeface="Arial"/>
                          <a:cs typeface="Arial"/>
                        </a:rPr>
                        <a:t> </a:t>
                      </a:r>
                      <a:r>
                        <a:rPr lang="en-US" sz="900" spc="-10" dirty="0" err="1">
                          <a:latin typeface="Arial"/>
                          <a:cs typeface="Arial"/>
                        </a:rPr>
                        <a:t>thống</a:t>
                      </a:r>
                      <a:r>
                        <a:rPr lang="en-US" sz="900" spc="-10" dirty="0">
                          <a:latin typeface="Arial"/>
                          <a:cs typeface="Arial"/>
                        </a:rPr>
                        <a:t> </a:t>
                      </a:r>
                      <a:r>
                        <a:rPr lang="en-US" sz="900" spc="-10" dirty="0" err="1">
                          <a:latin typeface="Arial"/>
                          <a:cs typeface="Arial"/>
                        </a:rPr>
                        <a:t>không</a:t>
                      </a:r>
                      <a:r>
                        <a:rPr lang="en-US" sz="900" spc="-10" dirty="0">
                          <a:latin typeface="Arial"/>
                          <a:cs typeface="Arial"/>
                        </a:rPr>
                        <a:t> </a:t>
                      </a:r>
                      <a:r>
                        <a:rPr lang="en-US" sz="900" spc="-10" dirty="0" err="1">
                          <a:latin typeface="Arial"/>
                          <a:cs typeface="Arial"/>
                        </a:rPr>
                        <a:t>chặn</a:t>
                      </a:r>
                      <a:endParaRPr sz="900" dirty="0">
                        <a:latin typeface="Arial"/>
                        <a:cs typeface="Arial"/>
                      </a:endParaRPr>
                    </a:p>
                  </a:txBody>
                  <a:tcPr marL="0" marR="0" marT="165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grpSp>
        <p:nvGrpSpPr>
          <p:cNvPr id="9" name="object 9"/>
          <p:cNvGrpSpPr/>
          <p:nvPr/>
        </p:nvGrpSpPr>
        <p:grpSpPr>
          <a:xfrm>
            <a:off x="0" y="3348469"/>
            <a:ext cx="4608195" cy="107950"/>
            <a:chOff x="0" y="3348469"/>
            <a:chExt cx="4608195" cy="107950"/>
          </a:xfrm>
        </p:grpSpPr>
        <p:sp>
          <p:nvSpPr>
            <p:cNvPr id="10" name="object 10"/>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11" name="object 11"/>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2" name="object 12"/>
          <p:cNvSpPr txBox="1"/>
          <p:nvPr/>
        </p:nvSpPr>
        <p:spPr>
          <a:xfrm>
            <a:off x="53467" y="3349927"/>
            <a:ext cx="88328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4" action="ppaction://hlinksldjump"/>
              </a:rPr>
              <a:t>Threads</a:t>
            </a:r>
            <a:r>
              <a:rPr sz="500" spc="-25" dirty="0">
                <a:latin typeface="Arial"/>
                <a:cs typeface="Arial"/>
                <a:hlinkClick r:id="rId4" action="ppaction://hlinksldjump"/>
              </a:rPr>
              <a:t> </a:t>
            </a:r>
            <a:r>
              <a:rPr sz="500" dirty="0">
                <a:latin typeface="Arial"/>
                <a:cs typeface="Arial"/>
                <a:hlinkClick r:id="rId4" action="ppaction://hlinksldjump"/>
              </a:rPr>
              <a:t>in</a:t>
            </a:r>
            <a:r>
              <a:rPr sz="500" spc="-20" dirty="0">
                <a:latin typeface="Arial"/>
                <a:cs typeface="Arial"/>
                <a:hlinkClick r:id="rId4" action="ppaction://hlinksldjump"/>
              </a:rPr>
              <a:t> </a:t>
            </a:r>
            <a:r>
              <a:rPr sz="500" dirty="0">
                <a:latin typeface="Arial"/>
                <a:cs typeface="Arial"/>
                <a:hlinkClick r:id="rId4" action="ppaction://hlinksldjump"/>
              </a:rPr>
              <a:t>distributed</a:t>
            </a:r>
            <a:r>
              <a:rPr sz="500" spc="-25" dirty="0">
                <a:latin typeface="Arial"/>
                <a:cs typeface="Arial"/>
                <a:hlinkClick r:id="rId4" action="ppaction://hlinksldjump"/>
              </a:rPr>
              <a:t> </a:t>
            </a:r>
            <a:r>
              <a:rPr sz="500" spc="-10" dirty="0">
                <a:latin typeface="Arial"/>
                <a:cs typeface="Arial"/>
                <a:hlinkClick r:id="rId4" action="ppaction://hlinksldjump"/>
              </a:rPr>
              <a:t>systems</a:t>
            </a:r>
            <a:endParaRPr sz="500">
              <a:latin typeface="Arial"/>
              <a:cs typeface="Arial"/>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164482" y="-1515"/>
            <a:ext cx="390525"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Virtualization</a:t>
            </a:r>
            <a:endParaRPr sz="500">
              <a:latin typeface="Arial"/>
              <a:cs typeface="Arial"/>
            </a:endParaRPr>
          </a:p>
        </p:txBody>
      </p:sp>
      <p:sp>
        <p:nvSpPr>
          <p:cNvPr id="5" name="object 5"/>
          <p:cNvSpPr txBox="1"/>
          <p:nvPr/>
        </p:nvSpPr>
        <p:spPr>
          <a:xfrm>
            <a:off x="218628" y="206375"/>
            <a:ext cx="3534222" cy="1466427"/>
          </a:xfrm>
          <a:prstGeom prst="rect">
            <a:avLst/>
          </a:prstGeom>
        </p:spPr>
        <p:txBody>
          <a:bodyPr vert="horz" wrap="square" lIns="0" tIns="12065" rIns="0" bIns="0" rtlCol="0">
            <a:spAutoFit/>
          </a:bodyPr>
          <a:lstStyle/>
          <a:p>
            <a:pPr marL="50800">
              <a:lnSpc>
                <a:spcPct val="100000"/>
              </a:lnSpc>
              <a:spcBef>
                <a:spcPts val="95"/>
              </a:spcBef>
            </a:pPr>
            <a:r>
              <a:rPr lang="en-US" sz="1200" spc="-10" dirty="0" err="1">
                <a:solidFill>
                  <a:srgbClr val="3333B2"/>
                </a:solidFill>
                <a:latin typeface="Arial"/>
                <a:cs typeface="Arial"/>
              </a:rPr>
              <a:t>Ảo</a:t>
            </a:r>
            <a:r>
              <a:rPr lang="en-US" sz="1200" spc="-10" dirty="0">
                <a:solidFill>
                  <a:srgbClr val="3333B2"/>
                </a:solidFill>
                <a:latin typeface="Arial"/>
                <a:cs typeface="Arial"/>
              </a:rPr>
              <a:t> </a:t>
            </a:r>
            <a:r>
              <a:rPr lang="en-US" sz="1200" spc="-10" dirty="0" err="1">
                <a:solidFill>
                  <a:srgbClr val="3333B2"/>
                </a:solidFill>
                <a:latin typeface="Arial"/>
                <a:cs typeface="Arial"/>
              </a:rPr>
              <a:t>hóa</a:t>
            </a:r>
            <a:endParaRPr sz="1200" dirty="0">
              <a:latin typeface="Arial"/>
              <a:cs typeface="Arial"/>
            </a:endParaRPr>
          </a:p>
          <a:p>
            <a:pPr marL="302260">
              <a:lnSpc>
                <a:spcPct val="100000"/>
              </a:lnSpc>
              <a:spcBef>
                <a:spcPts val="1030"/>
              </a:spcBef>
            </a:pPr>
            <a:r>
              <a:rPr lang="en-US" sz="1000" spc="-10" dirty="0" err="1">
                <a:solidFill>
                  <a:srgbClr val="3333B2"/>
                </a:solidFill>
                <a:latin typeface="Arial"/>
                <a:cs typeface="Arial"/>
              </a:rPr>
              <a:t>Chú</a:t>
            </a:r>
            <a:r>
              <a:rPr lang="en-US" sz="1000" spc="-10" dirty="0">
                <a:solidFill>
                  <a:srgbClr val="3333B2"/>
                </a:solidFill>
                <a:latin typeface="Arial"/>
                <a:cs typeface="Arial"/>
              </a:rPr>
              <a:t> ý:</a:t>
            </a:r>
            <a:endParaRPr sz="1000" dirty="0">
              <a:latin typeface="Arial"/>
              <a:cs typeface="Arial"/>
            </a:endParaRPr>
          </a:p>
          <a:p>
            <a:pPr marL="298450">
              <a:lnSpc>
                <a:spcPct val="100000"/>
              </a:lnSpc>
              <a:spcBef>
                <a:spcPts val="105"/>
              </a:spcBef>
            </a:pPr>
            <a:r>
              <a:rPr lang="en-US" sz="900" dirty="0" err="1">
                <a:solidFill>
                  <a:srgbClr val="3333B2"/>
                </a:solidFill>
                <a:latin typeface="Arial"/>
                <a:cs typeface="Arial"/>
              </a:rPr>
              <a:t>Ảo</a:t>
            </a:r>
            <a:r>
              <a:rPr lang="en-US" sz="900" dirty="0">
                <a:solidFill>
                  <a:srgbClr val="3333B2"/>
                </a:solidFill>
                <a:latin typeface="Arial"/>
                <a:cs typeface="Arial"/>
              </a:rPr>
              <a:t> </a:t>
            </a:r>
            <a:r>
              <a:rPr lang="en-US" sz="900" dirty="0" err="1">
                <a:solidFill>
                  <a:srgbClr val="3333B2"/>
                </a:solidFill>
                <a:latin typeface="Arial"/>
                <a:cs typeface="Arial"/>
              </a:rPr>
              <a:t>hóa</a:t>
            </a:r>
            <a:r>
              <a:rPr lang="en-US" sz="900" dirty="0">
                <a:solidFill>
                  <a:srgbClr val="3333B2"/>
                </a:solidFill>
                <a:latin typeface="Arial"/>
                <a:cs typeface="Arial"/>
              </a:rPr>
              <a:t> </a:t>
            </a:r>
            <a:r>
              <a:rPr lang="en-US" sz="900" dirty="0" err="1">
                <a:solidFill>
                  <a:schemeClr val="tx1"/>
                </a:solidFill>
                <a:latin typeface="Arial"/>
                <a:cs typeface="Arial"/>
              </a:rPr>
              <a:t>rất</a:t>
            </a:r>
            <a:r>
              <a:rPr lang="en-US" sz="900" dirty="0">
                <a:solidFill>
                  <a:schemeClr val="tx1"/>
                </a:solidFill>
                <a:latin typeface="Arial"/>
                <a:cs typeface="Arial"/>
              </a:rPr>
              <a:t> </a:t>
            </a:r>
            <a:r>
              <a:rPr lang="en-US" sz="900" dirty="0" err="1">
                <a:solidFill>
                  <a:schemeClr val="tx1"/>
                </a:solidFill>
                <a:latin typeface="Arial"/>
                <a:cs typeface="Arial"/>
              </a:rPr>
              <a:t>quan</a:t>
            </a:r>
            <a:r>
              <a:rPr lang="en-US" sz="900" dirty="0">
                <a:solidFill>
                  <a:schemeClr val="tx1"/>
                </a:solidFill>
                <a:latin typeface="Arial"/>
                <a:cs typeface="Arial"/>
              </a:rPr>
              <a:t> </a:t>
            </a:r>
            <a:r>
              <a:rPr lang="en-US" sz="900" dirty="0" err="1">
                <a:solidFill>
                  <a:schemeClr val="tx1"/>
                </a:solidFill>
                <a:latin typeface="Arial"/>
                <a:cs typeface="Arial"/>
              </a:rPr>
              <a:t>trọng</a:t>
            </a:r>
            <a:r>
              <a:rPr lang="en-US" sz="900" dirty="0">
                <a:solidFill>
                  <a:schemeClr val="tx1"/>
                </a:solidFill>
                <a:latin typeface="Arial"/>
                <a:cs typeface="Arial"/>
              </a:rPr>
              <a:t> </a:t>
            </a:r>
            <a:r>
              <a:rPr lang="en-US" sz="900" dirty="0" err="1">
                <a:solidFill>
                  <a:schemeClr val="tx1"/>
                </a:solidFill>
                <a:latin typeface="Arial"/>
                <a:cs typeface="Arial"/>
              </a:rPr>
              <a:t>để</a:t>
            </a:r>
            <a:r>
              <a:rPr sz="900" spc="-10" dirty="0">
                <a:latin typeface="Arial"/>
                <a:cs typeface="Arial"/>
              </a:rPr>
              <a:t>:</a:t>
            </a:r>
            <a:endParaRPr sz="900" dirty="0">
              <a:latin typeface="Arial"/>
              <a:cs typeface="Arial"/>
            </a:endParaRPr>
          </a:p>
          <a:p>
            <a:pPr marL="555625" indent="-120650">
              <a:lnSpc>
                <a:spcPct val="100000"/>
              </a:lnSpc>
              <a:spcBef>
                <a:spcPts val="525"/>
              </a:spcBef>
              <a:buClr>
                <a:srgbClr val="3333B2"/>
              </a:buClr>
              <a:buFont typeface="Menlo"/>
              <a:buChar char="•"/>
              <a:tabLst>
                <a:tab pos="556260" algn="l"/>
              </a:tabLst>
            </a:pPr>
            <a:r>
              <a:rPr lang="en-US" sz="900" dirty="0" err="1">
                <a:latin typeface="Arial"/>
                <a:cs typeface="Arial"/>
              </a:rPr>
              <a:t>Phần</a:t>
            </a:r>
            <a:r>
              <a:rPr lang="en-US" sz="900" dirty="0">
                <a:latin typeface="Arial"/>
                <a:cs typeface="Arial"/>
              </a:rPr>
              <a:t> </a:t>
            </a:r>
            <a:r>
              <a:rPr lang="en-US" sz="900" dirty="0" err="1">
                <a:latin typeface="Arial"/>
                <a:cs typeface="Arial"/>
              </a:rPr>
              <a:t>cứng</a:t>
            </a:r>
            <a:r>
              <a:rPr sz="900" spc="-45" dirty="0">
                <a:latin typeface="Arial"/>
                <a:cs typeface="Arial"/>
              </a:rPr>
              <a:t> </a:t>
            </a:r>
            <a:r>
              <a:rPr lang="en-US" sz="900" dirty="0" err="1">
                <a:solidFill>
                  <a:srgbClr val="3333B2"/>
                </a:solidFill>
                <a:latin typeface="Arial"/>
                <a:cs typeface="Arial"/>
              </a:rPr>
              <a:t>thay</a:t>
            </a:r>
            <a:r>
              <a:rPr lang="en-US" sz="900" dirty="0">
                <a:solidFill>
                  <a:srgbClr val="3333B2"/>
                </a:solidFill>
                <a:latin typeface="Arial"/>
                <a:cs typeface="Arial"/>
              </a:rPr>
              <a:t> </a:t>
            </a:r>
            <a:r>
              <a:rPr lang="en-US" sz="900" dirty="0" err="1">
                <a:solidFill>
                  <a:srgbClr val="3333B2"/>
                </a:solidFill>
                <a:latin typeface="Arial"/>
                <a:cs typeface="Arial"/>
              </a:rPr>
              <a:t>đổi</a:t>
            </a:r>
            <a:r>
              <a:rPr lang="en-US" sz="900" dirty="0">
                <a:solidFill>
                  <a:srgbClr val="3333B2"/>
                </a:solidFill>
                <a:latin typeface="Arial"/>
                <a:cs typeface="Arial"/>
              </a:rPr>
              <a:t> </a:t>
            </a:r>
            <a:r>
              <a:rPr lang="en-US" sz="900" dirty="0" err="1">
                <a:solidFill>
                  <a:srgbClr val="3333B2"/>
                </a:solidFill>
                <a:latin typeface="Arial"/>
                <a:cs typeface="Arial"/>
              </a:rPr>
              <a:t>nhanh</a:t>
            </a:r>
            <a:r>
              <a:rPr lang="en-US" sz="900" dirty="0">
                <a:solidFill>
                  <a:srgbClr val="3333B2"/>
                </a:solidFill>
                <a:latin typeface="Arial"/>
                <a:cs typeface="Arial"/>
              </a:rPr>
              <a:t> </a:t>
            </a:r>
            <a:r>
              <a:rPr lang="en-US" sz="900" dirty="0" err="1">
                <a:solidFill>
                  <a:srgbClr val="3333B2"/>
                </a:solidFill>
                <a:latin typeface="Arial"/>
                <a:cs typeface="Arial"/>
              </a:rPr>
              <a:t>hơn</a:t>
            </a:r>
            <a:r>
              <a:rPr sz="900" spc="-45" dirty="0">
                <a:solidFill>
                  <a:srgbClr val="3333B2"/>
                </a:solidFill>
                <a:latin typeface="Arial"/>
                <a:cs typeface="Arial"/>
              </a:rPr>
              <a:t> </a:t>
            </a:r>
            <a:r>
              <a:rPr lang="en-US" sz="900" dirty="0" err="1">
                <a:latin typeface="Arial"/>
                <a:cs typeface="Arial"/>
              </a:rPr>
              <a:t>phần</a:t>
            </a:r>
            <a:r>
              <a:rPr lang="en-US" sz="900" dirty="0">
                <a:latin typeface="Arial"/>
                <a:cs typeface="Arial"/>
              </a:rPr>
              <a:t> </a:t>
            </a:r>
            <a:r>
              <a:rPr lang="en-US" sz="900" dirty="0" err="1">
                <a:latin typeface="Arial"/>
                <a:cs typeface="Arial"/>
              </a:rPr>
              <a:t>mềm</a:t>
            </a:r>
            <a:r>
              <a:rPr sz="900" spc="-45" dirty="0">
                <a:latin typeface="Arial"/>
                <a:cs typeface="Arial"/>
              </a:rPr>
              <a:t> </a:t>
            </a:r>
            <a:endParaRPr sz="900" dirty="0">
              <a:latin typeface="Arial"/>
              <a:cs typeface="Arial"/>
            </a:endParaRPr>
          </a:p>
          <a:p>
            <a:pPr marL="555625" indent="-120650">
              <a:lnSpc>
                <a:spcPct val="100000"/>
              </a:lnSpc>
              <a:spcBef>
                <a:spcPts val="125"/>
              </a:spcBef>
              <a:buClr>
                <a:srgbClr val="3333B2"/>
              </a:buClr>
              <a:buFont typeface="Menlo"/>
              <a:buChar char="•"/>
              <a:tabLst>
                <a:tab pos="556260" algn="l"/>
              </a:tabLst>
            </a:pPr>
            <a:r>
              <a:rPr lang="en-US" sz="900" dirty="0" err="1">
                <a:latin typeface="Arial"/>
                <a:cs typeface="Arial"/>
              </a:rPr>
              <a:t>Dễ</a:t>
            </a:r>
            <a:r>
              <a:rPr lang="en-US" sz="900" dirty="0">
                <a:latin typeface="Arial"/>
                <a:cs typeface="Arial"/>
              </a:rPr>
              <a:t> </a:t>
            </a:r>
            <a:r>
              <a:rPr lang="en-US" sz="900" dirty="0" err="1">
                <a:latin typeface="Arial"/>
                <a:cs typeface="Arial"/>
              </a:rPr>
              <a:t>dàng</a:t>
            </a:r>
            <a:r>
              <a:rPr lang="en-US" sz="900" dirty="0">
                <a:latin typeface="Arial"/>
                <a:cs typeface="Arial"/>
              </a:rPr>
              <a:t> </a:t>
            </a:r>
            <a:r>
              <a:rPr lang="en-US" sz="900" dirty="0">
                <a:solidFill>
                  <a:srgbClr val="3333B2"/>
                </a:solidFill>
                <a:latin typeface="Arial"/>
                <a:cs typeface="Arial"/>
              </a:rPr>
              <a:t>di </a:t>
            </a:r>
            <a:r>
              <a:rPr lang="en-US" sz="900" dirty="0" err="1">
                <a:solidFill>
                  <a:srgbClr val="3333B2"/>
                </a:solidFill>
                <a:latin typeface="Arial"/>
                <a:cs typeface="Arial"/>
              </a:rPr>
              <a:t>chuyển</a:t>
            </a:r>
            <a:r>
              <a:rPr lang="en-US" sz="900" dirty="0">
                <a:solidFill>
                  <a:srgbClr val="3333B2"/>
                </a:solidFill>
                <a:latin typeface="Arial"/>
                <a:cs typeface="Arial"/>
              </a:rPr>
              <a:t> </a:t>
            </a:r>
            <a:r>
              <a:rPr lang="en-US" sz="900" dirty="0" err="1">
                <a:latin typeface="Arial"/>
                <a:cs typeface="Arial"/>
              </a:rPr>
              <a:t>và</a:t>
            </a:r>
            <a:r>
              <a:rPr lang="en-US" sz="900" dirty="0">
                <a:latin typeface="Arial"/>
                <a:cs typeface="Arial"/>
              </a:rPr>
              <a:t> </a:t>
            </a:r>
            <a:r>
              <a:rPr lang="en-US" sz="900" dirty="0" err="1">
                <a:latin typeface="Arial"/>
                <a:cs typeface="Arial"/>
              </a:rPr>
              <a:t>chuyển</a:t>
            </a:r>
            <a:r>
              <a:rPr lang="en-US" sz="900" dirty="0">
                <a:latin typeface="Arial"/>
                <a:cs typeface="Arial"/>
              </a:rPr>
              <a:t> </a:t>
            </a:r>
            <a:r>
              <a:rPr lang="en-US" sz="900" dirty="0" err="1">
                <a:latin typeface="Arial"/>
                <a:cs typeface="Arial"/>
              </a:rPr>
              <a:t>đổi</a:t>
            </a:r>
            <a:r>
              <a:rPr lang="en-US" sz="900" dirty="0">
                <a:latin typeface="Arial"/>
                <a:cs typeface="Arial"/>
              </a:rPr>
              <a:t> </a:t>
            </a:r>
            <a:r>
              <a:rPr lang="en-US" sz="900" dirty="0" err="1">
                <a:latin typeface="Arial"/>
                <a:cs typeface="Arial"/>
              </a:rPr>
              <a:t>mã</a:t>
            </a:r>
            <a:endParaRPr lang="en-US" sz="900" spc="-20" dirty="0">
              <a:latin typeface="Arial"/>
              <a:cs typeface="Arial"/>
            </a:endParaRPr>
          </a:p>
          <a:p>
            <a:pPr marL="555625" indent="-120650">
              <a:lnSpc>
                <a:spcPct val="100000"/>
              </a:lnSpc>
              <a:spcBef>
                <a:spcPts val="125"/>
              </a:spcBef>
              <a:buClr>
                <a:srgbClr val="3333B2"/>
              </a:buClr>
              <a:buFont typeface="Menlo"/>
              <a:buChar char="•"/>
              <a:tabLst>
                <a:tab pos="556260" algn="l"/>
              </a:tabLst>
            </a:pPr>
            <a:r>
              <a:rPr lang="en-US" sz="900" dirty="0" err="1">
                <a:solidFill>
                  <a:srgbClr val="3333B2"/>
                </a:solidFill>
                <a:latin typeface="Arial"/>
                <a:cs typeface="Arial"/>
              </a:rPr>
              <a:t>Cô</a:t>
            </a:r>
            <a:r>
              <a:rPr lang="en-US" sz="900" dirty="0">
                <a:solidFill>
                  <a:srgbClr val="3333B2"/>
                </a:solidFill>
                <a:latin typeface="Arial"/>
                <a:cs typeface="Arial"/>
              </a:rPr>
              <a:t> </a:t>
            </a:r>
            <a:r>
              <a:rPr lang="en-US" sz="900" dirty="0" err="1">
                <a:solidFill>
                  <a:srgbClr val="3333B2"/>
                </a:solidFill>
                <a:latin typeface="Arial"/>
                <a:cs typeface="Arial"/>
              </a:rPr>
              <a:t>lập</a:t>
            </a:r>
            <a:r>
              <a:rPr lang="en-US" sz="900" dirty="0">
                <a:solidFill>
                  <a:srgbClr val="3333B2"/>
                </a:solidFill>
                <a:latin typeface="Arial"/>
                <a:cs typeface="Arial"/>
              </a:rPr>
              <a:t> </a:t>
            </a:r>
            <a:r>
              <a:rPr lang="en-US" sz="900" dirty="0" err="1">
                <a:solidFill>
                  <a:schemeClr val="tx1"/>
                </a:solidFill>
                <a:latin typeface="Arial"/>
                <a:cs typeface="Arial"/>
              </a:rPr>
              <a:t>các</a:t>
            </a:r>
            <a:r>
              <a:rPr lang="en-US" sz="900" dirty="0">
                <a:solidFill>
                  <a:schemeClr val="tx1"/>
                </a:solidFill>
                <a:latin typeface="Arial"/>
                <a:cs typeface="Arial"/>
              </a:rPr>
              <a:t> </a:t>
            </a:r>
            <a:r>
              <a:rPr lang="en-US" sz="900" dirty="0" err="1">
                <a:solidFill>
                  <a:schemeClr val="tx1"/>
                </a:solidFill>
                <a:latin typeface="Arial"/>
                <a:cs typeface="Arial"/>
              </a:rPr>
              <a:t>lỗi</a:t>
            </a:r>
            <a:r>
              <a:rPr lang="en-US" sz="900" dirty="0">
                <a:solidFill>
                  <a:schemeClr val="tx1"/>
                </a:solidFill>
                <a:latin typeface="Arial"/>
                <a:cs typeface="Arial"/>
              </a:rPr>
              <a:t> </a:t>
            </a:r>
            <a:r>
              <a:rPr lang="en-US" sz="900" dirty="0" err="1">
                <a:solidFill>
                  <a:schemeClr val="tx1"/>
                </a:solidFill>
                <a:latin typeface="Arial"/>
                <a:cs typeface="Arial"/>
              </a:rPr>
              <a:t>hoặc</a:t>
            </a:r>
            <a:r>
              <a:rPr lang="en-US" sz="900" dirty="0">
                <a:solidFill>
                  <a:schemeClr val="tx1"/>
                </a:solidFill>
                <a:latin typeface="Arial"/>
                <a:cs typeface="Arial"/>
              </a:rPr>
              <a:t> </a:t>
            </a:r>
            <a:r>
              <a:rPr lang="en-US" sz="900" dirty="0" err="1">
                <a:solidFill>
                  <a:schemeClr val="tx1"/>
                </a:solidFill>
                <a:latin typeface="Arial"/>
                <a:cs typeface="Arial"/>
              </a:rPr>
              <a:t>cuộc</a:t>
            </a:r>
            <a:r>
              <a:rPr lang="en-US" sz="900" dirty="0">
                <a:solidFill>
                  <a:schemeClr val="tx1"/>
                </a:solidFill>
                <a:latin typeface="Arial"/>
                <a:cs typeface="Arial"/>
              </a:rPr>
              <a:t> </a:t>
            </a:r>
            <a:r>
              <a:rPr lang="en-US" sz="900" dirty="0" err="1">
                <a:solidFill>
                  <a:schemeClr val="tx1"/>
                </a:solidFill>
                <a:latin typeface="Arial"/>
                <a:cs typeface="Arial"/>
              </a:rPr>
              <a:t>tấn</a:t>
            </a:r>
            <a:r>
              <a:rPr lang="en-US" sz="900" dirty="0">
                <a:solidFill>
                  <a:schemeClr val="tx1"/>
                </a:solidFill>
                <a:latin typeface="Arial"/>
                <a:cs typeface="Arial"/>
              </a:rPr>
              <a:t> </a:t>
            </a:r>
            <a:r>
              <a:rPr lang="en-US" sz="900" dirty="0" err="1">
                <a:solidFill>
                  <a:schemeClr val="tx1"/>
                </a:solidFill>
                <a:latin typeface="Arial"/>
                <a:cs typeface="Arial"/>
              </a:rPr>
              <a:t>công</a:t>
            </a:r>
            <a:r>
              <a:rPr lang="en-US" sz="900" dirty="0">
                <a:solidFill>
                  <a:schemeClr val="tx1"/>
                </a:solidFill>
                <a:latin typeface="Arial"/>
                <a:cs typeface="Arial"/>
              </a:rPr>
              <a:t> </a:t>
            </a:r>
            <a:r>
              <a:rPr lang="en-US" sz="900" dirty="0" err="1">
                <a:solidFill>
                  <a:schemeClr val="tx1"/>
                </a:solidFill>
                <a:latin typeface="Arial"/>
                <a:cs typeface="Arial"/>
              </a:rPr>
              <a:t>bảo</a:t>
            </a:r>
            <a:r>
              <a:rPr lang="en-US" sz="900" dirty="0">
                <a:solidFill>
                  <a:schemeClr val="tx1"/>
                </a:solidFill>
                <a:latin typeface="Arial"/>
                <a:cs typeface="Arial"/>
              </a:rPr>
              <a:t> </a:t>
            </a:r>
            <a:r>
              <a:rPr lang="en-US" sz="900" dirty="0" err="1">
                <a:solidFill>
                  <a:schemeClr val="tx1"/>
                </a:solidFill>
                <a:latin typeface="Arial"/>
                <a:cs typeface="Arial"/>
              </a:rPr>
              <a:t>mật</a:t>
            </a:r>
            <a:r>
              <a:rPr lang="en-US" sz="900" dirty="0">
                <a:solidFill>
                  <a:schemeClr val="tx1"/>
                </a:solidFill>
                <a:latin typeface="Arial"/>
                <a:cs typeface="Arial"/>
              </a:rPr>
              <a:t>.</a:t>
            </a:r>
            <a:endParaRPr sz="900" dirty="0">
              <a:solidFill>
                <a:schemeClr val="tx1"/>
              </a:solidFill>
              <a:latin typeface="Arial"/>
              <a:cs typeface="Arial"/>
            </a:endParaRPr>
          </a:p>
          <a:p>
            <a:pPr>
              <a:lnSpc>
                <a:spcPct val="100000"/>
              </a:lnSpc>
              <a:spcBef>
                <a:spcPts val="45"/>
              </a:spcBef>
            </a:pPr>
            <a:endParaRPr sz="1150" dirty="0">
              <a:latin typeface="Arial"/>
              <a:cs typeface="Arial"/>
            </a:endParaRPr>
          </a:p>
          <a:p>
            <a:pPr marL="302260">
              <a:lnSpc>
                <a:spcPct val="100000"/>
              </a:lnSpc>
            </a:pPr>
            <a:r>
              <a:rPr lang="en-US" sz="1000" dirty="0" err="1">
                <a:solidFill>
                  <a:srgbClr val="3333B2"/>
                </a:solidFill>
                <a:latin typeface="Arial"/>
                <a:cs typeface="Arial"/>
              </a:rPr>
              <a:t>Nguyên</a:t>
            </a:r>
            <a:r>
              <a:rPr lang="en-US" sz="1000" dirty="0">
                <a:solidFill>
                  <a:srgbClr val="3333B2"/>
                </a:solidFill>
                <a:latin typeface="Arial"/>
                <a:cs typeface="Arial"/>
              </a:rPr>
              <a:t> </a:t>
            </a:r>
            <a:r>
              <a:rPr lang="en-US" sz="1000" dirty="0" err="1">
                <a:solidFill>
                  <a:srgbClr val="3333B2"/>
                </a:solidFill>
                <a:latin typeface="Arial"/>
                <a:cs typeface="Arial"/>
              </a:rPr>
              <a:t>tắc</a:t>
            </a:r>
            <a:r>
              <a:rPr lang="en-US" sz="1000" dirty="0">
                <a:solidFill>
                  <a:srgbClr val="3333B2"/>
                </a:solidFill>
                <a:latin typeface="Arial"/>
                <a:cs typeface="Arial"/>
              </a:rPr>
              <a:t>: </a:t>
            </a:r>
            <a:r>
              <a:rPr lang="en-US" sz="1000" dirty="0" err="1">
                <a:solidFill>
                  <a:srgbClr val="3333B2"/>
                </a:solidFill>
                <a:latin typeface="Arial"/>
                <a:cs typeface="Arial"/>
              </a:rPr>
              <a:t>Mô</a:t>
            </a:r>
            <a:r>
              <a:rPr lang="en-US" sz="1000" dirty="0">
                <a:solidFill>
                  <a:srgbClr val="3333B2"/>
                </a:solidFill>
                <a:latin typeface="Arial"/>
                <a:cs typeface="Arial"/>
              </a:rPr>
              <a:t> </a:t>
            </a:r>
            <a:r>
              <a:rPr lang="en-US" sz="1000" dirty="0" err="1">
                <a:solidFill>
                  <a:srgbClr val="3333B2"/>
                </a:solidFill>
                <a:latin typeface="Arial"/>
                <a:cs typeface="Arial"/>
              </a:rPr>
              <a:t>phỏng</a:t>
            </a:r>
            <a:r>
              <a:rPr lang="en-US" sz="1000" dirty="0">
                <a:solidFill>
                  <a:srgbClr val="3333B2"/>
                </a:solidFill>
                <a:latin typeface="Arial"/>
                <a:cs typeface="Arial"/>
              </a:rPr>
              <a:t> </a:t>
            </a:r>
            <a:r>
              <a:rPr lang="en-US" sz="1000" dirty="0" err="1">
                <a:solidFill>
                  <a:srgbClr val="3333B2"/>
                </a:solidFill>
                <a:latin typeface="Arial"/>
                <a:cs typeface="Arial"/>
              </a:rPr>
              <a:t>giao</a:t>
            </a:r>
            <a:r>
              <a:rPr lang="en-US" sz="1000" dirty="0">
                <a:solidFill>
                  <a:srgbClr val="3333B2"/>
                </a:solidFill>
                <a:latin typeface="Arial"/>
                <a:cs typeface="Arial"/>
              </a:rPr>
              <a:t> </a:t>
            </a:r>
            <a:r>
              <a:rPr lang="en-US" sz="1000" dirty="0" err="1">
                <a:solidFill>
                  <a:srgbClr val="3333B2"/>
                </a:solidFill>
                <a:latin typeface="Arial"/>
                <a:cs typeface="Arial"/>
              </a:rPr>
              <a:t>diện</a:t>
            </a:r>
            <a:r>
              <a:rPr lang="en-US" sz="1000" dirty="0">
                <a:solidFill>
                  <a:srgbClr val="3333B2"/>
                </a:solidFill>
                <a:latin typeface="Arial"/>
                <a:cs typeface="Arial"/>
              </a:rPr>
              <a:t> (mimicking interfaces)</a:t>
            </a:r>
            <a:endParaRPr sz="1000" dirty="0">
              <a:latin typeface="Arial"/>
              <a:cs typeface="Arial"/>
            </a:endParaRPr>
          </a:p>
        </p:txBody>
      </p:sp>
      <p:pic>
        <p:nvPicPr>
          <p:cNvPr id="6" name="object 6"/>
          <p:cNvPicPr/>
          <p:nvPr/>
        </p:nvPicPr>
        <p:blipFill>
          <a:blip r:embed="rId4" cstate="print"/>
          <a:stretch>
            <a:fillRect/>
          </a:stretch>
        </p:blipFill>
        <p:spPr>
          <a:xfrm>
            <a:off x="892332" y="2249750"/>
            <a:ext cx="1221912" cy="845389"/>
          </a:xfrm>
          <a:prstGeom prst="rect">
            <a:avLst/>
          </a:prstGeom>
        </p:spPr>
      </p:pic>
      <p:pic>
        <p:nvPicPr>
          <p:cNvPr id="7" name="object 7"/>
          <p:cNvPicPr/>
          <p:nvPr/>
        </p:nvPicPr>
        <p:blipFill>
          <a:blip r:embed="rId5" cstate="print"/>
          <a:stretch>
            <a:fillRect/>
          </a:stretch>
        </p:blipFill>
        <p:spPr>
          <a:xfrm>
            <a:off x="2495075" y="1783422"/>
            <a:ext cx="1221912" cy="1320576"/>
          </a:xfrm>
          <a:prstGeom prst="rect">
            <a:avLst/>
          </a:prstGeom>
        </p:spPr>
      </p:pic>
      <p:grpSp>
        <p:nvGrpSpPr>
          <p:cNvPr id="8" name="object 8"/>
          <p:cNvGrpSpPr/>
          <p:nvPr/>
        </p:nvGrpSpPr>
        <p:grpSpPr>
          <a:xfrm>
            <a:off x="0" y="3348469"/>
            <a:ext cx="4608195" cy="107950"/>
            <a:chOff x="0" y="3348469"/>
            <a:chExt cx="4608195" cy="107950"/>
          </a:xfrm>
        </p:grpSpPr>
        <p:sp>
          <p:nvSpPr>
            <p:cNvPr id="9" name="object 9"/>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10" name="object 10"/>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1" name="object 11"/>
          <p:cNvSpPr txBox="1"/>
          <p:nvPr/>
        </p:nvSpPr>
        <p:spPr>
          <a:xfrm>
            <a:off x="53467" y="3349927"/>
            <a:ext cx="71120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3" action="ppaction://hlinksldjump"/>
              </a:rPr>
              <a:t>Principle</a:t>
            </a:r>
            <a:r>
              <a:rPr sz="500" spc="-15" dirty="0">
                <a:latin typeface="Arial"/>
                <a:cs typeface="Arial"/>
                <a:hlinkClick r:id="rId3" action="ppaction://hlinksldjump"/>
              </a:rPr>
              <a:t> </a:t>
            </a:r>
            <a:r>
              <a:rPr sz="500" dirty="0">
                <a:latin typeface="Arial"/>
                <a:cs typeface="Arial"/>
                <a:hlinkClick r:id="rId3" action="ppaction://hlinksldjump"/>
              </a:rPr>
              <a:t>of</a:t>
            </a:r>
            <a:r>
              <a:rPr sz="500" spc="-15" dirty="0">
                <a:latin typeface="Arial"/>
                <a:cs typeface="Arial"/>
                <a:hlinkClick r:id="rId3" action="ppaction://hlinksldjump"/>
              </a:rPr>
              <a:t> </a:t>
            </a:r>
            <a:r>
              <a:rPr sz="500" spc="-10" dirty="0">
                <a:latin typeface="Arial"/>
                <a:cs typeface="Arial"/>
                <a:hlinkClick r:id="rId3" action="ppaction://hlinksldjump"/>
              </a:rPr>
              <a:t>virtualization</a:t>
            </a:r>
            <a:endParaRPr sz="500">
              <a:latin typeface="Arial"/>
              <a:cs typeface="Arial"/>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4501515" cy="101600"/>
          </a:xfrm>
          <a:prstGeom prst="rect">
            <a:avLst/>
          </a:prstGeom>
        </p:spPr>
        <p:txBody>
          <a:bodyPr vert="horz" wrap="square" lIns="0" tIns="12065" rIns="0" bIns="0" rtlCol="0">
            <a:spAutoFit/>
          </a:bodyPr>
          <a:lstStyle/>
          <a:p>
            <a:pPr marL="12700">
              <a:lnSpc>
                <a:spcPct val="100000"/>
              </a:lnSpc>
              <a:spcBef>
                <a:spcPts val="95"/>
              </a:spcBef>
              <a:tabLst>
                <a:tab pos="4123054" algn="l"/>
              </a:tabLst>
            </a:pPr>
            <a:r>
              <a:rPr sz="500" spc="-10" dirty="0">
                <a:latin typeface="Arial"/>
                <a:cs typeface="Arial"/>
                <a:hlinkClick r:id="rId2" action="ppaction://hlinksldjump"/>
              </a:rPr>
              <a:t>Processes</a:t>
            </a:r>
            <a:r>
              <a:rPr sz="500" dirty="0">
                <a:latin typeface="Arial"/>
                <a:cs typeface="Arial"/>
              </a:rPr>
              <a:t>	</a:t>
            </a:r>
            <a:r>
              <a:rPr sz="500" spc="-10" dirty="0">
                <a:solidFill>
                  <a:srgbClr val="FFFFFF"/>
                </a:solidFill>
                <a:latin typeface="Arial"/>
                <a:cs typeface="Arial"/>
                <a:hlinkClick r:id="rId3" action="ppaction://hlinksldjump"/>
              </a:rPr>
              <a:t>Virtualization</a:t>
            </a:r>
            <a:endParaRPr sz="500">
              <a:latin typeface="Arial"/>
              <a:cs typeface="Arial"/>
            </a:endParaRPr>
          </a:p>
        </p:txBody>
      </p:sp>
      <p:sp>
        <p:nvSpPr>
          <p:cNvPr id="3" name="object 3"/>
          <p:cNvSpPr txBox="1">
            <a:spLocks noGrp="1"/>
          </p:cNvSpPr>
          <p:nvPr>
            <p:ph type="title"/>
          </p:nvPr>
        </p:nvSpPr>
        <p:spPr>
          <a:xfrm>
            <a:off x="95300" y="197711"/>
            <a:ext cx="2461260" cy="196849"/>
          </a:xfrm>
          <a:prstGeom prst="rect">
            <a:avLst/>
          </a:prstGeom>
        </p:spPr>
        <p:txBody>
          <a:bodyPr vert="horz" wrap="square" lIns="0" tIns="12065" rIns="0" bIns="0" rtlCol="0">
            <a:spAutoFit/>
          </a:bodyPr>
          <a:lstStyle/>
          <a:p>
            <a:pPr marL="12700">
              <a:lnSpc>
                <a:spcPct val="100000"/>
              </a:lnSpc>
              <a:spcBef>
                <a:spcPts val="95"/>
              </a:spcBef>
            </a:pPr>
            <a:r>
              <a:rPr lang="en-US" spc="-10" dirty="0" err="1"/>
              <a:t>Mô</a:t>
            </a:r>
            <a:r>
              <a:rPr lang="en-US" spc="-10" dirty="0"/>
              <a:t> </a:t>
            </a:r>
            <a:r>
              <a:rPr lang="en-US" spc="-10" dirty="0" err="1"/>
              <a:t>phỏng</a:t>
            </a:r>
            <a:r>
              <a:rPr lang="en-US" spc="-10" dirty="0"/>
              <a:t> </a:t>
            </a:r>
            <a:r>
              <a:rPr lang="en-US" spc="-10" dirty="0" err="1"/>
              <a:t>giao</a:t>
            </a:r>
            <a:r>
              <a:rPr lang="en-US" spc="-10" dirty="0"/>
              <a:t> </a:t>
            </a:r>
            <a:r>
              <a:rPr lang="en-US" spc="-10" dirty="0" err="1"/>
              <a:t>diện</a:t>
            </a:r>
            <a:endParaRPr spc="-10" dirty="0"/>
          </a:p>
        </p:txBody>
      </p:sp>
      <p:sp>
        <p:nvSpPr>
          <p:cNvPr id="4" name="object 4"/>
          <p:cNvSpPr txBox="1"/>
          <p:nvPr/>
        </p:nvSpPr>
        <p:spPr>
          <a:xfrm>
            <a:off x="334594" y="514774"/>
            <a:ext cx="3938270" cy="1058495"/>
          </a:xfrm>
          <a:prstGeom prst="rect">
            <a:avLst/>
          </a:prstGeom>
        </p:spPr>
        <p:txBody>
          <a:bodyPr vert="horz" wrap="square" lIns="0" tIns="12065" rIns="0" bIns="0" rtlCol="0">
            <a:spAutoFit/>
          </a:bodyPr>
          <a:lstStyle/>
          <a:p>
            <a:pPr marL="25400">
              <a:lnSpc>
                <a:spcPct val="100000"/>
              </a:lnSpc>
              <a:spcBef>
                <a:spcPts val="95"/>
              </a:spcBef>
            </a:pPr>
            <a:r>
              <a:rPr lang="en-US" sz="1000" dirty="0" err="1">
                <a:solidFill>
                  <a:srgbClr val="3333B2"/>
                </a:solidFill>
                <a:latin typeface="Arial"/>
                <a:cs typeface="Arial"/>
              </a:rPr>
              <a:t>Bốn</a:t>
            </a:r>
            <a:r>
              <a:rPr lang="en-US" sz="1000" dirty="0">
                <a:solidFill>
                  <a:srgbClr val="3333B2"/>
                </a:solidFill>
                <a:latin typeface="Arial"/>
                <a:cs typeface="Arial"/>
              </a:rPr>
              <a:t> </a:t>
            </a:r>
            <a:r>
              <a:rPr lang="en-US" sz="1000" dirty="0" err="1">
                <a:solidFill>
                  <a:srgbClr val="3333B2"/>
                </a:solidFill>
                <a:latin typeface="Arial"/>
                <a:cs typeface="Arial"/>
              </a:rPr>
              <a:t>loại</a:t>
            </a:r>
            <a:r>
              <a:rPr lang="en-US" sz="1000" dirty="0">
                <a:solidFill>
                  <a:srgbClr val="3333B2"/>
                </a:solidFill>
                <a:latin typeface="Arial"/>
                <a:cs typeface="Arial"/>
              </a:rPr>
              <a:t> </a:t>
            </a:r>
            <a:r>
              <a:rPr lang="en-US" sz="1000" dirty="0" err="1">
                <a:solidFill>
                  <a:srgbClr val="3333B2"/>
                </a:solidFill>
                <a:latin typeface="Arial"/>
                <a:cs typeface="Arial"/>
              </a:rPr>
              <a:t>giao</a:t>
            </a:r>
            <a:r>
              <a:rPr lang="en-US" sz="1000" dirty="0">
                <a:solidFill>
                  <a:srgbClr val="3333B2"/>
                </a:solidFill>
                <a:latin typeface="Arial"/>
                <a:cs typeface="Arial"/>
              </a:rPr>
              <a:t> </a:t>
            </a:r>
            <a:r>
              <a:rPr lang="en-US" sz="1000" dirty="0" err="1">
                <a:solidFill>
                  <a:srgbClr val="3333B2"/>
                </a:solidFill>
                <a:latin typeface="Arial"/>
                <a:cs typeface="Arial"/>
              </a:rPr>
              <a:t>diện</a:t>
            </a:r>
            <a:r>
              <a:rPr lang="en-US" sz="1000" dirty="0">
                <a:solidFill>
                  <a:srgbClr val="3333B2"/>
                </a:solidFill>
                <a:latin typeface="Arial"/>
                <a:cs typeface="Arial"/>
              </a:rPr>
              <a:t> ở </a:t>
            </a:r>
            <a:r>
              <a:rPr lang="en-US" sz="1000" dirty="0" err="1">
                <a:solidFill>
                  <a:srgbClr val="3333B2"/>
                </a:solidFill>
                <a:latin typeface="Arial"/>
                <a:cs typeface="Arial"/>
              </a:rPr>
              <a:t>ba</a:t>
            </a:r>
            <a:r>
              <a:rPr lang="en-US" sz="1000" dirty="0">
                <a:solidFill>
                  <a:srgbClr val="3333B2"/>
                </a:solidFill>
                <a:latin typeface="Arial"/>
                <a:cs typeface="Arial"/>
              </a:rPr>
              <a:t> </a:t>
            </a:r>
            <a:r>
              <a:rPr lang="en-US" sz="1000" dirty="0" err="1">
                <a:solidFill>
                  <a:srgbClr val="3333B2"/>
                </a:solidFill>
                <a:latin typeface="Arial"/>
                <a:cs typeface="Arial"/>
              </a:rPr>
              <a:t>cấp</a:t>
            </a:r>
            <a:r>
              <a:rPr lang="en-US" sz="1000" dirty="0">
                <a:solidFill>
                  <a:srgbClr val="3333B2"/>
                </a:solidFill>
                <a:latin typeface="Arial"/>
                <a:cs typeface="Arial"/>
              </a:rPr>
              <a:t> </a:t>
            </a:r>
            <a:r>
              <a:rPr lang="en-US" sz="1000" dirty="0" err="1">
                <a:solidFill>
                  <a:srgbClr val="3333B2"/>
                </a:solidFill>
                <a:latin typeface="Arial"/>
                <a:cs typeface="Arial"/>
              </a:rPr>
              <a:t>độ</a:t>
            </a:r>
            <a:r>
              <a:rPr lang="en-US" sz="1000" dirty="0">
                <a:solidFill>
                  <a:srgbClr val="3333B2"/>
                </a:solidFill>
                <a:latin typeface="Arial"/>
                <a:cs typeface="Arial"/>
              </a:rPr>
              <a:t> </a:t>
            </a:r>
            <a:r>
              <a:rPr lang="en-US" sz="1000" dirty="0" err="1">
                <a:solidFill>
                  <a:srgbClr val="3333B2"/>
                </a:solidFill>
                <a:latin typeface="Arial"/>
                <a:cs typeface="Arial"/>
              </a:rPr>
              <a:t>khác</a:t>
            </a:r>
            <a:r>
              <a:rPr lang="en-US" sz="1000" dirty="0">
                <a:solidFill>
                  <a:srgbClr val="3333B2"/>
                </a:solidFill>
                <a:latin typeface="Arial"/>
                <a:cs typeface="Arial"/>
              </a:rPr>
              <a:t> </a:t>
            </a:r>
            <a:r>
              <a:rPr lang="en-US" sz="1000" dirty="0" err="1">
                <a:solidFill>
                  <a:srgbClr val="3333B2"/>
                </a:solidFill>
                <a:latin typeface="Arial"/>
                <a:cs typeface="Arial"/>
              </a:rPr>
              <a:t>nhau</a:t>
            </a:r>
            <a:endParaRPr sz="1000" dirty="0">
              <a:latin typeface="Arial"/>
              <a:cs typeface="Arial"/>
            </a:endParaRPr>
          </a:p>
          <a:p>
            <a:pPr marL="278130" marR="232410" indent="-158750">
              <a:lnSpc>
                <a:spcPct val="111600"/>
              </a:lnSpc>
              <a:spcBef>
                <a:spcPts val="575"/>
              </a:spcBef>
              <a:buClr>
                <a:srgbClr val="3333B2"/>
              </a:buClr>
              <a:buAutoNum type="arabicPeriod"/>
              <a:tabLst>
                <a:tab pos="278765" algn="l"/>
              </a:tabLst>
            </a:pPr>
            <a:r>
              <a:rPr lang="en-US" sz="900" dirty="0" err="1">
                <a:solidFill>
                  <a:srgbClr val="C80000"/>
                </a:solidFill>
                <a:latin typeface="Arial"/>
                <a:cs typeface="Arial"/>
              </a:rPr>
              <a:t>Kiến</a:t>
            </a:r>
            <a:r>
              <a:rPr lang="en-US" sz="900" dirty="0">
                <a:solidFill>
                  <a:srgbClr val="C80000"/>
                </a:solidFill>
                <a:latin typeface="Arial"/>
                <a:cs typeface="Arial"/>
              </a:rPr>
              <a:t> </a:t>
            </a:r>
            <a:r>
              <a:rPr lang="en-US" sz="900" dirty="0" err="1">
                <a:solidFill>
                  <a:srgbClr val="C80000"/>
                </a:solidFill>
                <a:latin typeface="Arial"/>
                <a:cs typeface="Arial"/>
              </a:rPr>
              <a:t>trúc</a:t>
            </a:r>
            <a:r>
              <a:rPr lang="en-US" sz="900" dirty="0">
                <a:solidFill>
                  <a:srgbClr val="C80000"/>
                </a:solidFill>
                <a:latin typeface="Arial"/>
                <a:cs typeface="Arial"/>
              </a:rPr>
              <a:t> </a:t>
            </a:r>
            <a:r>
              <a:rPr lang="en-US" sz="900" dirty="0" err="1">
                <a:solidFill>
                  <a:srgbClr val="C80000"/>
                </a:solidFill>
                <a:latin typeface="Arial"/>
                <a:cs typeface="Arial"/>
              </a:rPr>
              <a:t>tập</a:t>
            </a:r>
            <a:r>
              <a:rPr lang="en-US" sz="900" dirty="0">
                <a:solidFill>
                  <a:srgbClr val="C80000"/>
                </a:solidFill>
                <a:latin typeface="Arial"/>
                <a:cs typeface="Arial"/>
              </a:rPr>
              <a:t> </a:t>
            </a:r>
            <a:r>
              <a:rPr lang="en-US" sz="900" dirty="0" err="1">
                <a:solidFill>
                  <a:srgbClr val="C80000"/>
                </a:solidFill>
                <a:latin typeface="Arial"/>
                <a:cs typeface="Arial"/>
              </a:rPr>
              <a:t>lệnh</a:t>
            </a:r>
            <a:r>
              <a:rPr sz="900" dirty="0">
                <a:latin typeface="Arial"/>
                <a:cs typeface="Arial"/>
              </a:rPr>
              <a:t>:</a:t>
            </a:r>
            <a:r>
              <a:rPr sz="900" spc="20" dirty="0">
                <a:latin typeface="Arial"/>
                <a:cs typeface="Arial"/>
              </a:rPr>
              <a:t> </a:t>
            </a:r>
            <a:r>
              <a:rPr lang="en-US" sz="900" dirty="0" err="1">
                <a:latin typeface="Arial"/>
                <a:cs typeface="Arial"/>
              </a:rPr>
              <a:t>Tập</a:t>
            </a:r>
            <a:r>
              <a:rPr lang="en-US" sz="900" dirty="0">
                <a:latin typeface="Arial"/>
                <a:cs typeface="Arial"/>
              </a:rPr>
              <a:t> </a:t>
            </a:r>
            <a:r>
              <a:rPr lang="en-US" sz="900" dirty="0" err="1">
                <a:latin typeface="Arial"/>
                <a:cs typeface="Arial"/>
              </a:rPr>
              <a:t>hợp</a:t>
            </a:r>
            <a:r>
              <a:rPr lang="en-US" sz="900" dirty="0">
                <a:latin typeface="Arial"/>
                <a:cs typeface="Arial"/>
              </a:rPr>
              <a:t> </a:t>
            </a:r>
            <a:r>
              <a:rPr lang="en-US" sz="900" dirty="0" err="1">
                <a:latin typeface="Arial"/>
                <a:cs typeface="Arial"/>
              </a:rPr>
              <a:t>các</a:t>
            </a:r>
            <a:r>
              <a:rPr lang="en-US" sz="900" dirty="0">
                <a:latin typeface="Arial"/>
                <a:cs typeface="Arial"/>
              </a:rPr>
              <a:t> </a:t>
            </a:r>
            <a:r>
              <a:rPr lang="en-US" sz="900" dirty="0" err="1">
                <a:latin typeface="Arial"/>
                <a:cs typeface="Arial"/>
              </a:rPr>
              <a:t>lệnh</a:t>
            </a:r>
            <a:r>
              <a:rPr lang="en-US" sz="900" dirty="0">
                <a:latin typeface="Arial"/>
                <a:cs typeface="Arial"/>
              </a:rPr>
              <a:t> </a:t>
            </a:r>
            <a:r>
              <a:rPr lang="en-US" sz="900" dirty="0" err="1">
                <a:latin typeface="Arial"/>
                <a:cs typeface="Arial"/>
              </a:rPr>
              <a:t>máy</a:t>
            </a:r>
            <a:r>
              <a:rPr lang="en-US" sz="900" dirty="0">
                <a:latin typeface="Arial"/>
                <a:cs typeface="Arial"/>
              </a:rPr>
              <a:t>, </a:t>
            </a:r>
            <a:r>
              <a:rPr lang="en-US" sz="900" dirty="0" err="1">
                <a:latin typeface="Arial"/>
                <a:cs typeface="Arial"/>
              </a:rPr>
              <a:t>bao</a:t>
            </a:r>
            <a:r>
              <a:rPr lang="en-US" sz="900" dirty="0">
                <a:latin typeface="Arial"/>
                <a:cs typeface="Arial"/>
              </a:rPr>
              <a:t> </a:t>
            </a:r>
            <a:r>
              <a:rPr lang="en-US" sz="900" dirty="0" err="1">
                <a:latin typeface="Arial"/>
                <a:cs typeface="Arial"/>
              </a:rPr>
              <a:t>gồm</a:t>
            </a:r>
            <a:r>
              <a:rPr lang="en-US" sz="900" dirty="0">
                <a:latin typeface="Arial"/>
                <a:cs typeface="Arial"/>
              </a:rPr>
              <a:t> </a:t>
            </a:r>
            <a:r>
              <a:rPr lang="en-US" sz="900" dirty="0" err="1">
                <a:latin typeface="Arial"/>
                <a:cs typeface="Arial"/>
              </a:rPr>
              <a:t>hai</a:t>
            </a:r>
            <a:r>
              <a:rPr lang="en-US" sz="900" dirty="0">
                <a:latin typeface="Arial"/>
                <a:cs typeface="Arial"/>
              </a:rPr>
              <a:t> </a:t>
            </a:r>
            <a:r>
              <a:rPr lang="en-US" sz="900" dirty="0" err="1">
                <a:latin typeface="Arial"/>
                <a:cs typeface="Arial"/>
              </a:rPr>
              <a:t>loại</a:t>
            </a:r>
            <a:r>
              <a:rPr sz="900" spc="-10" dirty="0">
                <a:latin typeface="Arial"/>
                <a:cs typeface="Arial"/>
              </a:rPr>
              <a:t>:</a:t>
            </a:r>
            <a:endParaRPr sz="900" dirty="0">
              <a:latin typeface="Arial"/>
              <a:cs typeface="Arial"/>
            </a:endParaRPr>
          </a:p>
          <a:p>
            <a:pPr marL="531495" marR="17780" lvl="1" indent="-120650">
              <a:lnSpc>
                <a:spcPct val="111600"/>
              </a:lnSpc>
              <a:spcBef>
                <a:spcPts val="200"/>
              </a:spcBef>
              <a:buClr>
                <a:srgbClr val="3333B2"/>
              </a:buClr>
              <a:buFont typeface="Menlo"/>
              <a:buChar char="•"/>
              <a:tabLst>
                <a:tab pos="532130" algn="l"/>
              </a:tabLst>
            </a:pPr>
            <a:r>
              <a:rPr lang="en-US" sz="900" spc="-10" dirty="0" err="1">
                <a:latin typeface="Arial"/>
                <a:cs typeface="Arial"/>
              </a:rPr>
              <a:t>Lệnh</a:t>
            </a:r>
            <a:r>
              <a:rPr lang="en-US" sz="900" spc="-10" dirty="0">
                <a:latin typeface="Arial"/>
                <a:cs typeface="Arial"/>
              </a:rPr>
              <a:t> </a:t>
            </a:r>
            <a:r>
              <a:rPr lang="en-US" sz="900" spc="-10" dirty="0" err="1">
                <a:latin typeface="Arial"/>
                <a:cs typeface="Arial"/>
              </a:rPr>
              <a:t>đặc</a:t>
            </a:r>
            <a:r>
              <a:rPr lang="en-US" sz="900" spc="-10" dirty="0">
                <a:latin typeface="Arial"/>
                <a:cs typeface="Arial"/>
              </a:rPr>
              <a:t> </a:t>
            </a:r>
            <a:r>
              <a:rPr lang="en-US" sz="900" spc="-10" dirty="0" err="1">
                <a:latin typeface="Arial"/>
                <a:cs typeface="Arial"/>
              </a:rPr>
              <a:t>quyền</a:t>
            </a:r>
            <a:r>
              <a:rPr sz="900" dirty="0">
                <a:latin typeface="Arial"/>
                <a:cs typeface="Arial"/>
              </a:rPr>
              <a:t>:</a:t>
            </a:r>
            <a:r>
              <a:rPr sz="900" spc="30" dirty="0">
                <a:latin typeface="Arial"/>
                <a:cs typeface="Arial"/>
              </a:rPr>
              <a:t> </a:t>
            </a:r>
            <a:r>
              <a:rPr lang="en-US" sz="900" spc="-10" dirty="0" err="1">
                <a:latin typeface="Arial"/>
                <a:cs typeface="Arial"/>
              </a:rPr>
              <a:t>Chỉ</a:t>
            </a:r>
            <a:r>
              <a:rPr lang="en-US" sz="900" spc="-10" dirty="0">
                <a:latin typeface="Arial"/>
                <a:cs typeface="Arial"/>
              </a:rPr>
              <a:t> </a:t>
            </a:r>
            <a:r>
              <a:rPr lang="en-US" sz="900" spc="-10" dirty="0" err="1">
                <a:latin typeface="Arial"/>
                <a:cs typeface="Arial"/>
              </a:rPr>
              <a:t>hệ</a:t>
            </a:r>
            <a:r>
              <a:rPr lang="en-US" sz="900" spc="-10" dirty="0">
                <a:latin typeface="Arial"/>
                <a:cs typeface="Arial"/>
              </a:rPr>
              <a:t> </a:t>
            </a:r>
            <a:r>
              <a:rPr lang="en-US" sz="900" spc="-10" dirty="0" err="1">
                <a:latin typeface="Arial"/>
                <a:cs typeface="Arial"/>
              </a:rPr>
              <a:t>điều</a:t>
            </a:r>
            <a:r>
              <a:rPr lang="en-US" sz="900" spc="-10" dirty="0">
                <a:latin typeface="Arial"/>
                <a:cs typeface="Arial"/>
              </a:rPr>
              <a:t> </a:t>
            </a:r>
            <a:r>
              <a:rPr lang="en-US" sz="900" spc="-10" dirty="0" err="1">
                <a:latin typeface="Arial"/>
                <a:cs typeface="Arial"/>
              </a:rPr>
              <a:t>hành</a:t>
            </a:r>
            <a:r>
              <a:rPr lang="en-US" sz="900" spc="-10" dirty="0">
                <a:latin typeface="Arial"/>
                <a:cs typeface="Arial"/>
              </a:rPr>
              <a:t> </a:t>
            </a:r>
            <a:r>
              <a:rPr lang="en-US" sz="900" spc="-10" dirty="0" err="1">
                <a:latin typeface="Arial"/>
                <a:cs typeface="Arial"/>
              </a:rPr>
              <a:t>mới</a:t>
            </a:r>
            <a:r>
              <a:rPr lang="en-US" sz="900" spc="-10" dirty="0">
                <a:latin typeface="Arial"/>
                <a:cs typeface="Arial"/>
              </a:rPr>
              <a:t> </a:t>
            </a:r>
            <a:r>
              <a:rPr lang="en-US" sz="900" spc="-10" dirty="0" err="1">
                <a:latin typeface="Arial"/>
                <a:cs typeface="Arial"/>
              </a:rPr>
              <a:t>có</a:t>
            </a:r>
            <a:r>
              <a:rPr lang="en-US" sz="900" spc="-10" dirty="0">
                <a:latin typeface="Arial"/>
                <a:cs typeface="Arial"/>
              </a:rPr>
              <a:t> </a:t>
            </a:r>
            <a:r>
              <a:rPr lang="en-US" sz="900" spc="-10" dirty="0" err="1">
                <a:latin typeface="Arial"/>
                <a:cs typeface="Arial"/>
              </a:rPr>
              <a:t>thể</a:t>
            </a:r>
            <a:r>
              <a:rPr lang="en-US" sz="900" spc="-10" dirty="0">
                <a:latin typeface="Arial"/>
                <a:cs typeface="Arial"/>
              </a:rPr>
              <a:t> </a:t>
            </a:r>
            <a:r>
              <a:rPr lang="en-US" sz="900" spc="-10" dirty="0" err="1">
                <a:latin typeface="Arial"/>
                <a:cs typeface="Arial"/>
              </a:rPr>
              <a:t>thực</a:t>
            </a:r>
            <a:r>
              <a:rPr lang="en-US" sz="900" spc="-10" dirty="0">
                <a:latin typeface="Arial"/>
                <a:cs typeface="Arial"/>
              </a:rPr>
              <a:t> </a:t>
            </a:r>
            <a:r>
              <a:rPr lang="en-US" sz="900" spc="-10" dirty="0" err="1">
                <a:latin typeface="Arial"/>
                <a:cs typeface="Arial"/>
              </a:rPr>
              <a:t>thi</a:t>
            </a:r>
            <a:r>
              <a:rPr sz="900" spc="-10" dirty="0">
                <a:latin typeface="Arial"/>
                <a:cs typeface="Arial"/>
              </a:rPr>
              <a:t>.</a:t>
            </a:r>
            <a:endParaRPr sz="900" dirty="0">
              <a:latin typeface="Arial"/>
              <a:cs typeface="Arial"/>
            </a:endParaRPr>
          </a:p>
          <a:p>
            <a:pPr marL="531495" lvl="1" indent="-121285">
              <a:lnSpc>
                <a:spcPct val="100000"/>
              </a:lnSpc>
              <a:spcBef>
                <a:spcPts val="125"/>
              </a:spcBef>
              <a:buClr>
                <a:srgbClr val="3333B2"/>
              </a:buClr>
              <a:buFont typeface="Menlo"/>
              <a:buChar char="•"/>
              <a:tabLst>
                <a:tab pos="532130" algn="l"/>
              </a:tabLst>
            </a:pPr>
            <a:r>
              <a:rPr lang="en-US" sz="900" dirty="0" err="1">
                <a:latin typeface="Arial"/>
                <a:cs typeface="Arial"/>
              </a:rPr>
              <a:t>Lệnh</a:t>
            </a:r>
            <a:r>
              <a:rPr lang="en-US" sz="900" dirty="0">
                <a:latin typeface="Arial"/>
                <a:cs typeface="Arial"/>
              </a:rPr>
              <a:t> </a:t>
            </a:r>
            <a:r>
              <a:rPr lang="en-US" sz="900" dirty="0" err="1">
                <a:latin typeface="Arial"/>
                <a:cs typeface="Arial"/>
              </a:rPr>
              <a:t>chung</a:t>
            </a:r>
            <a:r>
              <a:rPr sz="900" dirty="0">
                <a:latin typeface="Arial"/>
                <a:cs typeface="Arial"/>
              </a:rPr>
              <a:t>:</a:t>
            </a:r>
            <a:r>
              <a:rPr sz="900" spc="20" dirty="0">
                <a:latin typeface="Arial"/>
                <a:cs typeface="Arial"/>
              </a:rPr>
              <a:t> </a:t>
            </a:r>
            <a:r>
              <a:rPr lang="vi-VN" sz="900" dirty="0">
                <a:latin typeface="Arial"/>
                <a:cs typeface="Arial"/>
              </a:rPr>
              <a:t>Có thể được thực thi bởi bất kỳ chương trình nào</a:t>
            </a:r>
            <a:r>
              <a:rPr sz="900" spc="-10" dirty="0">
                <a:latin typeface="Arial"/>
                <a:cs typeface="Arial"/>
              </a:rPr>
              <a:t>.</a:t>
            </a:r>
            <a:endParaRPr sz="900" dirty="0">
              <a:latin typeface="Arial"/>
              <a:cs typeface="Arial"/>
            </a:endParaRPr>
          </a:p>
          <a:p>
            <a:pPr marL="278130" indent="-158750">
              <a:lnSpc>
                <a:spcPct val="100000"/>
              </a:lnSpc>
              <a:spcBef>
                <a:spcPts val="325"/>
              </a:spcBef>
              <a:buClr>
                <a:srgbClr val="3333B2"/>
              </a:buClr>
              <a:buAutoNum type="arabicPeriod"/>
              <a:tabLst>
                <a:tab pos="278765" algn="l"/>
              </a:tabLst>
            </a:pPr>
            <a:r>
              <a:rPr lang="en-US" sz="900" dirty="0" err="1">
                <a:solidFill>
                  <a:srgbClr val="C80000"/>
                </a:solidFill>
                <a:latin typeface="Arial"/>
                <a:cs typeface="Arial"/>
              </a:rPr>
              <a:t>Lời</a:t>
            </a:r>
            <a:r>
              <a:rPr lang="en-US" sz="900" dirty="0">
                <a:solidFill>
                  <a:srgbClr val="C80000"/>
                </a:solidFill>
                <a:latin typeface="Arial"/>
                <a:cs typeface="Arial"/>
              </a:rPr>
              <a:t> </a:t>
            </a:r>
            <a:r>
              <a:rPr lang="en-US" sz="900" dirty="0" err="1">
                <a:solidFill>
                  <a:srgbClr val="C80000"/>
                </a:solidFill>
                <a:latin typeface="Arial"/>
                <a:cs typeface="Arial"/>
              </a:rPr>
              <a:t>gọi</a:t>
            </a:r>
            <a:r>
              <a:rPr lang="en-US" sz="900" dirty="0">
                <a:solidFill>
                  <a:srgbClr val="C80000"/>
                </a:solidFill>
                <a:latin typeface="Arial"/>
                <a:cs typeface="Arial"/>
              </a:rPr>
              <a:t> </a:t>
            </a:r>
            <a:r>
              <a:rPr lang="en-US" sz="900" dirty="0" err="1">
                <a:solidFill>
                  <a:srgbClr val="C80000"/>
                </a:solidFill>
                <a:latin typeface="Arial"/>
                <a:cs typeface="Arial"/>
              </a:rPr>
              <a:t>hệ</a:t>
            </a:r>
            <a:r>
              <a:rPr lang="en-US" sz="900" dirty="0">
                <a:solidFill>
                  <a:srgbClr val="C80000"/>
                </a:solidFill>
                <a:latin typeface="Arial"/>
                <a:cs typeface="Arial"/>
              </a:rPr>
              <a:t> </a:t>
            </a:r>
            <a:r>
              <a:rPr lang="en-US" sz="900" dirty="0" err="1">
                <a:solidFill>
                  <a:srgbClr val="C80000"/>
                </a:solidFill>
                <a:latin typeface="Arial"/>
                <a:cs typeface="Arial"/>
              </a:rPr>
              <a:t>thống</a:t>
            </a:r>
            <a:r>
              <a:rPr lang="en-US" sz="900" dirty="0">
                <a:solidFill>
                  <a:srgbClr val="C80000"/>
                </a:solidFill>
                <a:latin typeface="Arial"/>
                <a:cs typeface="Arial"/>
              </a:rPr>
              <a:t>:</a:t>
            </a:r>
            <a:r>
              <a:rPr sz="900" spc="-25" dirty="0">
                <a:solidFill>
                  <a:srgbClr val="C80000"/>
                </a:solidFill>
                <a:latin typeface="Arial"/>
                <a:cs typeface="Arial"/>
              </a:rPr>
              <a:t> </a:t>
            </a:r>
            <a:r>
              <a:rPr lang="en-US" sz="900" dirty="0">
                <a:latin typeface="Arial"/>
                <a:cs typeface="Arial"/>
              </a:rPr>
              <a:t>Do </a:t>
            </a:r>
            <a:r>
              <a:rPr lang="en-US" sz="900" dirty="0" err="1">
                <a:latin typeface="Arial"/>
                <a:cs typeface="Arial"/>
              </a:rPr>
              <a:t>hệ</a:t>
            </a:r>
            <a:r>
              <a:rPr lang="en-US" sz="900" dirty="0">
                <a:latin typeface="Arial"/>
                <a:cs typeface="Arial"/>
              </a:rPr>
              <a:t> </a:t>
            </a:r>
            <a:r>
              <a:rPr lang="en-US" sz="900" dirty="0" err="1">
                <a:latin typeface="Arial"/>
                <a:cs typeface="Arial"/>
              </a:rPr>
              <a:t>điều</a:t>
            </a:r>
            <a:r>
              <a:rPr lang="en-US" sz="900" dirty="0">
                <a:latin typeface="Arial"/>
                <a:cs typeface="Arial"/>
              </a:rPr>
              <a:t> </a:t>
            </a:r>
            <a:r>
              <a:rPr lang="en-US" sz="900" dirty="0" err="1">
                <a:latin typeface="Arial"/>
                <a:cs typeface="Arial"/>
              </a:rPr>
              <a:t>hành</a:t>
            </a:r>
            <a:r>
              <a:rPr lang="en-US" sz="900" dirty="0">
                <a:latin typeface="Arial"/>
                <a:cs typeface="Arial"/>
              </a:rPr>
              <a:t> </a:t>
            </a:r>
            <a:r>
              <a:rPr lang="en-US" sz="900" dirty="0" err="1">
                <a:latin typeface="Arial"/>
                <a:cs typeface="Arial"/>
              </a:rPr>
              <a:t>cung</a:t>
            </a:r>
            <a:r>
              <a:rPr lang="en-US" sz="900" dirty="0">
                <a:latin typeface="Arial"/>
                <a:cs typeface="Arial"/>
              </a:rPr>
              <a:t> </a:t>
            </a:r>
            <a:r>
              <a:rPr lang="en-US" sz="900" dirty="0" err="1">
                <a:latin typeface="Arial"/>
                <a:cs typeface="Arial"/>
              </a:rPr>
              <a:t>cấp</a:t>
            </a:r>
            <a:r>
              <a:rPr sz="900" spc="-10" dirty="0">
                <a:latin typeface="Arial"/>
                <a:cs typeface="Arial"/>
              </a:rPr>
              <a:t>.</a:t>
            </a:r>
            <a:endParaRPr sz="900" dirty="0">
              <a:latin typeface="Arial"/>
              <a:cs typeface="Arial"/>
            </a:endParaRPr>
          </a:p>
          <a:p>
            <a:pPr marL="278130" indent="-158750">
              <a:lnSpc>
                <a:spcPct val="100000"/>
              </a:lnSpc>
              <a:spcBef>
                <a:spcPts val="125"/>
              </a:spcBef>
              <a:buClr>
                <a:srgbClr val="3333B2"/>
              </a:buClr>
              <a:buAutoNum type="arabicPeriod"/>
              <a:tabLst>
                <a:tab pos="278765" algn="l"/>
              </a:tabLst>
            </a:pPr>
            <a:r>
              <a:rPr lang="vi-VN" sz="900" dirty="0">
                <a:solidFill>
                  <a:srgbClr val="C80000"/>
                </a:solidFill>
                <a:latin typeface="Arial"/>
                <a:cs typeface="Arial"/>
              </a:rPr>
              <a:t>Lời gọi thư viện</a:t>
            </a:r>
            <a:r>
              <a:rPr lang="en-US" sz="900" dirty="0">
                <a:latin typeface="Arial"/>
                <a:cs typeface="Arial"/>
              </a:rPr>
              <a:t>:</a:t>
            </a:r>
            <a:r>
              <a:rPr sz="900" spc="-15" dirty="0">
                <a:latin typeface="Arial"/>
                <a:cs typeface="Arial"/>
              </a:rPr>
              <a:t> </a:t>
            </a:r>
            <a:r>
              <a:rPr lang="vi-VN" sz="900" dirty="0"/>
              <a:t>Còn được gọi là</a:t>
            </a:r>
            <a:r>
              <a:rPr lang="en-US" sz="900" dirty="0"/>
              <a:t> </a:t>
            </a:r>
            <a:r>
              <a:rPr lang="en-US" sz="900" dirty="0" err="1">
                <a:solidFill>
                  <a:srgbClr val="C80000"/>
                </a:solidFill>
                <a:latin typeface="Arial"/>
                <a:cs typeface="Arial"/>
              </a:rPr>
              <a:t>giao</a:t>
            </a:r>
            <a:r>
              <a:rPr lang="en-US" sz="900" dirty="0">
                <a:solidFill>
                  <a:srgbClr val="C80000"/>
                </a:solidFill>
                <a:latin typeface="Arial"/>
                <a:cs typeface="Arial"/>
              </a:rPr>
              <a:t> </a:t>
            </a:r>
            <a:r>
              <a:rPr lang="en-US" sz="900" dirty="0" err="1">
                <a:solidFill>
                  <a:srgbClr val="C80000"/>
                </a:solidFill>
                <a:latin typeface="Arial"/>
                <a:cs typeface="Arial"/>
              </a:rPr>
              <a:t>diện</a:t>
            </a:r>
            <a:r>
              <a:rPr lang="en-US" sz="900" dirty="0">
                <a:solidFill>
                  <a:srgbClr val="C80000"/>
                </a:solidFill>
                <a:latin typeface="Arial"/>
                <a:cs typeface="Arial"/>
              </a:rPr>
              <a:t> </a:t>
            </a:r>
            <a:r>
              <a:rPr lang="en-US" sz="900" dirty="0" err="1">
                <a:solidFill>
                  <a:srgbClr val="C80000"/>
                </a:solidFill>
                <a:latin typeface="Arial"/>
                <a:cs typeface="Arial"/>
              </a:rPr>
              <a:t>lập</a:t>
            </a:r>
            <a:r>
              <a:rPr lang="en-US" sz="900" dirty="0">
                <a:solidFill>
                  <a:srgbClr val="C80000"/>
                </a:solidFill>
                <a:latin typeface="Arial"/>
                <a:cs typeface="Arial"/>
              </a:rPr>
              <a:t> </a:t>
            </a:r>
            <a:r>
              <a:rPr lang="en-US" sz="900" dirty="0" err="1">
                <a:solidFill>
                  <a:srgbClr val="C80000"/>
                </a:solidFill>
                <a:latin typeface="Arial"/>
                <a:cs typeface="Arial"/>
              </a:rPr>
              <a:t>trình</a:t>
            </a:r>
            <a:r>
              <a:rPr lang="en-US" sz="900" dirty="0">
                <a:solidFill>
                  <a:srgbClr val="C80000"/>
                </a:solidFill>
                <a:latin typeface="Arial"/>
                <a:cs typeface="Arial"/>
              </a:rPr>
              <a:t> </a:t>
            </a:r>
            <a:r>
              <a:rPr lang="en-US" sz="900" dirty="0" err="1">
                <a:solidFill>
                  <a:srgbClr val="C80000"/>
                </a:solidFill>
                <a:latin typeface="Arial"/>
                <a:cs typeface="Arial"/>
              </a:rPr>
              <a:t>ứng</a:t>
            </a:r>
            <a:r>
              <a:rPr lang="en-US" sz="900" dirty="0">
                <a:solidFill>
                  <a:srgbClr val="C80000"/>
                </a:solidFill>
                <a:latin typeface="Arial"/>
                <a:cs typeface="Arial"/>
              </a:rPr>
              <a:t> </a:t>
            </a:r>
            <a:r>
              <a:rPr lang="en-US" sz="900" dirty="0" err="1">
                <a:solidFill>
                  <a:srgbClr val="C80000"/>
                </a:solidFill>
                <a:latin typeface="Arial"/>
                <a:cs typeface="Arial"/>
              </a:rPr>
              <a:t>dụng</a:t>
            </a:r>
            <a:r>
              <a:rPr sz="900" spc="-15" dirty="0">
                <a:solidFill>
                  <a:srgbClr val="C80000"/>
                </a:solidFill>
                <a:latin typeface="Arial"/>
                <a:cs typeface="Arial"/>
              </a:rPr>
              <a:t> </a:t>
            </a:r>
            <a:r>
              <a:rPr sz="900" spc="-10" dirty="0">
                <a:latin typeface="Arial"/>
                <a:cs typeface="Arial"/>
              </a:rPr>
              <a:t>(API)</a:t>
            </a:r>
            <a:endParaRPr sz="900" dirty="0">
              <a:latin typeface="Arial"/>
              <a:cs typeface="Arial"/>
            </a:endParaRPr>
          </a:p>
        </p:txBody>
      </p:sp>
      <p:grpSp>
        <p:nvGrpSpPr>
          <p:cNvPr id="5" name="object 5"/>
          <p:cNvGrpSpPr/>
          <p:nvPr/>
        </p:nvGrpSpPr>
        <p:grpSpPr>
          <a:xfrm>
            <a:off x="0" y="3348469"/>
            <a:ext cx="4608195" cy="107950"/>
            <a:chOff x="0" y="3348469"/>
            <a:chExt cx="4608195" cy="107950"/>
          </a:xfrm>
        </p:grpSpPr>
        <p:sp>
          <p:nvSpPr>
            <p:cNvPr id="6" name="object 6"/>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7" name="object 7"/>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8" name="object 8"/>
          <p:cNvSpPr txBox="1"/>
          <p:nvPr/>
        </p:nvSpPr>
        <p:spPr>
          <a:xfrm>
            <a:off x="53467" y="3349927"/>
            <a:ext cx="71120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3" action="ppaction://hlinksldjump"/>
              </a:rPr>
              <a:t>Principle</a:t>
            </a:r>
            <a:r>
              <a:rPr sz="500" spc="-15" dirty="0">
                <a:latin typeface="Arial"/>
                <a:cs typeface="Arial"/>
                <a:hlinkClick r:id="rId3" action="ppaction://hlinksldjump"/>
              </a:rPr>
              <a:t> </a:t>
            </a:r>
            <a:r>
              <a:rPr sz="500" dirty="0">
                <a:latin typeface="Arial"/>
                <a:cs typeface="Arial"/>
                <a:hlinkClick r:id="rId3" action="ppaction://hlinksldjump"/>
              </a:rPr>
              <a:t>of</a:t>
            </a:r>
            <a:r>
              <a:rPr sz="500" spc="-15" dirty="0">
                <a:latin typeface="Arial"/>
                <a:cs typeface="Arial"/>
                <a:hlinkClick r:id="rId3" action="ppaction://hlinksldjump"/>
              </a:rPr>
              <a:t> </a:t>
            </a:r>
            <a:r>
              <a:rPr sz="500" spc="-10" dirty="0">
                <a:latin typeface="Arial"/>
                <a:cs typeface="Arial"/>
                <a:hlinkClick r:id="rId3" action="ppaction://hlinksldjump"/>
              </a:rPr>
              <a:t>virtualization</a:t>
            </a:r>
            <a:endParaRPr sz="500">
              <a:latin typeface="Arial"/>
              <a:cs typeface="Arial"/>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164482" y="-1515"/>
            <a:ext cx="390525"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Virtualization</a:t>
            </a:r>
            <a:endParaRPr sz="500">
              <a:latin typeface="Arial"/>
              <a:cs typeface="Arial"/>
            </a:endParaRPr>
          </a:p>
        </p:txBody>
      </p:sp>
      <p:sp>
        <p:nvSpPr>
          <p:cNvPr id="5" name="object 5"/>
          <p:cNvSpPr txBox="1"/>
          <p:nvPr/>
        </p:nvSpPr>
        <p:spPr>
          <a:xfrm>
            <a:off x="95300" y="197711"/>
            <a:ext cx="1455420" cy="196849"/>
          </a:xfrm>
          <a:prstGeom prst="rect">
            <a:avLst/>
          </a:prstGeom>
        </p:spPr>
        <p:txBody>
          <a:bodyPr vert="horz" wrap="square" lIns="0" tIns="12065" rIns="0" bIns="0" rtlCol="0">
            <a:spAutoFit/>
          </a:bodyPr>
          <a:lstStyle/>
          <a:p>
            <a:pPr marL="12700">
              <a:lnSpc>
                <a:spcPct val="100000"/>
              </a:lnSpc>
              <a:spcBef>
                <a:spcPts val="95"/>
              </a:spcBef>
            </a:pPr>
            <a:r>
              <a:rPr lang="en-US" sz="1200" spc="-20" dirty="0" err="1">
                <a:solidFill>
                  <a:srgbClr val="3333B2"/>
                </a:solidFill>
                <a:latin typeface="Arial"/>
                <a:cs typeface="Arial"/>
              </a:rPr>
              <a:t>Các</a:t>
            </a:r>
            <a:r>
              <a:rPr lang="en-US" sz="1200" spc="-20" dirty="0">
                <a:solidFill>
                  <a:srgbClr val="3333B2"/>
                </a:solidFill>
                <a:latin typeface="Arial"/>
                <a:cs typeface="Arial"/>
              </a:rPr>
              <a:t> </a:t>
            </a:r>
            <a:r>
              <a:rPr lang="en-US" sz="1200" spc="-20" dirty="0" err="1">
                <a:solidFill>
                  <a:srgbClr val="3333B2"/>
                </a:solidFill>
                <a:latin typeface="Arial"/>
                <a:cs typeface="Arial"/>
              </a:rPr>
              <a:t>cách</a:t>
            </a:r>
            <a:r>
              <a:rPr lang="en-US" sz="1200" spc="-20" dirty="0">
                <a:solidFill>
                  <a:srgbClr val="3333B2"/>
                </a:solidFill>
                <a:latin typeface="Arial"/>
                <a:cs typeface="Arial"/>
              </a:rPr>
              <a:t> </a:t>
            </a:r>
            <a:r>
              <a:rPr lang="en-US" sz="1200" spc="-20" dirty="0" err="1">
                <a:solidFill>
                  <a:srgbClr val="3333B2"/>
                </a:solidFill>
                <a:latin typeface="Arial"/>
                <a:cs typeface="Arial"/>
              </a:rPr>
              <a:t>ảo</a:t>
            </a:r>
            <a:r>
              <a:rPr lang="en-US" sz="1200" spc="-20" dirty="0">
                <a:solidFill>
                  <a:srgbClr val="3333B2"/>
                </a:solidFill>
                <a:latin typeface="Arial"/>
                <a:cs typeface="Arial"/>
              </a:rPr>
              <a:t> </a:t>
            </a:r>
            <a:r>
              <a:rPr lang="en-US" sz="1200" spc="-20" dirty="0" err="1">
                <a:solidFill>
                  <a:srgbClr val="3333B2"/>
                </a:solidFill>
                <a:latin typeface="Arial"/>
                <a:cs typeface="Arial"/>
              </a:rPr>
              <a:t>hóa</a:t>
            </a:r>
            <a:endParaRPr sz="1200" dirty="0">
              <a:latin typeface="Arial"/>
              <a:cs typeface="Arial"/>
            </a:endParaRPr>
          </a:p>
        </p:txBody>
      </p:sp>
      <p:pic>
        <p:nvPicPr>
          <p:cNvPr id="6" name="object 6"/>
          <p:cNvPicPr/>
          <p:nvPr/>
        </p:nvPicPr>
        <p:blipFill>
          <a:blip r:embed="rId4" cstate="print"/>
          <a:stretch>
            <a:fillRect/>
          </a:stretch>
        </p:blipFill>
        <p:spPr>
          <a:xfrm>
            <a:off x="483737" y="822585"/>
            <a:ext cx="1060002" cy="1008477"/>
          </a:xfrm>
          <a:prstGeom prst="rect">
            <a:avLst/>
          </a:prstGeom>
        </p:spPr>
      </p:pic>
      <p:pic>
        <p:nvPicPr>
          <p:cNvPr id="7" name="object 7"/>
          <p:cNvPicPr/>
          <p:nvPr/>
        </p:nvPicPr>
        <p:blipFill>
          <a:blip r:embed="rId5" cstate="print"/>
          <a:stretch>
            <a:fillRect/>
          </a:stretch>
        </p:blipFill>
        <p:spPr>
          <a:xfrm>
            <a:off x="1774019" y="822585"/>
            <a:ext cx="1060002" cy="1008477"/>
          </a:xfrm>
          <a:prstGeom prst="rect">
            <a:avLst/>
          </a:prstGeom>
        </p:spPr>
      </p:pic>
      <p:pic>
        <p:nvPicPr>
          <p:cNvPr id="8" name="object 8"/>
          <p:cNvPicPr/>
          <p:nvPr/>
        </p:nvPicPr>
        <p:blipFill>
          <a:blip r:embed="rId6" cstate="print"/>
          <a:stretch>
            <a:fillRect/>
          </a:stretch>
        </p:blipFill>
        <p:spPr>
          <a:xfrm>
            <a:off x="3064301" y="560354"/>
            <a:ext cx="1061267" cy="1270714"/>
          </a:xfrm>
          <a:prstGeom prst="rect">
            <a:avLst/>
          </a:prstGeom>
        </p:spPr>
      </p:pic>
      <p:sp>
        <p:nvSpPr>
          <p:cNvPr id="9" name="object 9"/>
          <p:cNvSpPr txBox="1"/>
          <p:nvPr/>
        </p:nvSpPr>
        <p:spPr>
          <a:xfrm>
            <a:off x="347294" y="1879099"/>
            <a:ext cx="3935729" cy="1417696"/>
          </a:xfrm>
          <a:prstGeom prst="rect">
            <a:avLst/>
          </a:prstGeom>
        </p:spPr>
        <p:txBody>
          <a:bodyPr vert="horz" wrap="square" lIns="0" tIns="12065" rIns="0" bIns="0" rtlCol="0">
            <a:spAutoFit/>
          </a:bodyPr>
          <a:lstStyle/>
          <a:p>
            <a:pPr marL="273685">
              <a:lnSpc>
                <a:spcPct val="100000"/>
              </a:lnSpc>
              <a:spcBef>
                <a:spcPts val="95"/>
              </a:spcBef>
              <a:tabLst>
                <a:tab pos="1562100" algn="l"/>
                <a:tab pos="2835275" algn="l"/>
              </a:tabLst>
            </a:pPr>
            <a:r>
              <a:rPr sz="900" dirty="0">
                <a:solidFill>
                  <a:srgbClr val="3333B2"/>
                </a:solidFill>
                <a:latin typeface="Arial"/>
                <a:cs typeface="Arial"/>
              </a:rPr>
              <a:t>(a)</a:t>
            </a:r>
            <a:r>
              <a:rPr sz="900" spc="-30" dirty="0">
                <a:solidFill>
                  <a:srgbClr val="3333B2"/>
                </a:solidFill>
                <a:latin typeface="Arial"/>
                <a:cs typeface="Arial"/>
              </a:rPr>
              <a:t> </a:t>
            </a:r>
            <a:r>
              <a:rPr sz="900" dirty="0">
                <a:solidFill>
                  <a:srgbClr val="3333B2"/>
                </a:solidFill>
                <a:latin typeface="Arial"/>
                <a:cs typeface="Arial"/>
              </a:rPr>
              <a:t>Process</a:t>
            </a:r>
            <a:r>
              <a:rPr sz="900" spc="-25" dirty="0">
                <a:solidFill>
                  <a:srgbClr val="3333B2"/>
                </a:solidFill>
                <a:latin typeface="Arial"/>
                <a:cs typeface="Arial"/>
              </a:rPr>
              <a:t> VM</a:t>
            </a:r>
            <a:r>
              <a:rPr sz="900" dirty="0">
                <a:solidFill>
                  <a:srgbClr val="3333B2"/>
                </a:solidFill>
                <a:latin typeface="Arial"/>
                <a:cs typeface="Arial"/>
              </a:rPr>
              <a:t>	(b)</a:t>
            </a:r>
            <a:r>
              <a:rPr sz="900" spc="-40" dirty="0">
                <a:solidFill>
                  <a:srgbClr val="3333B2"/>
                </a:solidFill>
                <a:latin typeface="Arial"/>
                <a:cs typeface="Arial"/>
              </a:rPr>
              <a:t> </a:t>
            </a:r>
            <a:r>
              <a:rPr sz="900" dirty="0">
                <a:solidFill>
                  <a:srgbClr val="3333B2"/>
                </a:solidFill>
                <a:latin typeface="Arial"/>
                <a:cs typeface="Arial"/>
              </a:rPr>
              <a:t>Native</a:t>
            </a:r>
            <a:r>
              <a:rPr sz="900" spc="-35" dirty="0">
                <a:solidFill>
                  <a:srgbClr val="3333B2"/>
                </a:solidFill>
                <a:latin typeface="Arial"/>
                <a:cs typeface="Arial"/>
              </a:rPr>
              <a:t> </a:t>
            </a:r>
            <a:r>
              <a:rPr sz="900" spc="-25" dirty="0">
                <a:solidFill>
                  <a:srgbClr val="3333B2"/>
                </a:solidFill>
                <a:latin typeface="Arial"/>
                <a:cs typeface="Arial"/>
              </a:rPr>
              <a:t>VMM</a:t>
            </a:r>
            <a:r>
              <a:rPr sz="900" dirty="0">
                <a:solidFill>
                  <a:srgbClr val="3333B2"/>
                </a:solidFill>
                <a:latin typeface="Arial"/>
                <a:cs typeface="Arial"/>
              </a:rPr>
              <a:t>	(c)</a:t>
            </a:r>
            <a:r>
              <a:rPr sz="900" spc="-25" dirty="0">
                <a:solidFill>
                  <a:srgbClr val="3333B2"/>
                </a:solidFill>
                <a:latin typeface="Arial"/>
                <a:cs typeface="Arial"/>
              </a:rPr>
              <a:t> </a:t>
            </a:r>
            <a:r>
              <a:rPr sz="900" dirty="0">
                <a:solidFill>
                  <a:srgbClr val="3333B2"/>
                </a:solidFill>
                <a:latin typeface="Arial"/>
                <a:cs typeface="Arial"/>
              </a:rPr>
              <a:t>Hosted</a:t>
            </a:r>
            <a:r>
              <a:rPr sz="900" spc="-25" dirty="0">
                <a:solidFill>
                  <a:srgbClr val="3333B2"/>
                </a:solidFill>
                <a:latin typeface="Arial"/>
                <a:cs typeface="Arial"/>
              </a:rPr>
              <a:t> VMM</a:t>
            </a:r>
            <a:endParaRPr sz="900" dirty="0">
              <a:latin typeface="Arial"/>
              <a:cs typeface="Arial"/>
            </a:endParaRPr>
          </a:p>
          <a:p>
            <a:pPr>
              <a:lnSpc>
                <a:spcPct val="100000"/>
              </a:lnSpc>
            </a:pPr>
            <a:endParaRPr sz="1250" dirty="0">
              <a:latin typeface="Arial"/>
              <a:cs typeface="Arial"/>
            </a:endParaRPr>
          </a:p>
          <a:p>
            <a:pPr marL="12700">
              <a:lnSpc>
                <a:spcPct val="100000"/>
              </a:lnSpc>
            </a:pPr>
            <a:r>
              <a:rPr lang="en-US" sz="1000" spc="-10" dirty="0" err="1">
                <a:solidFill>
                  <a:srgbClr val="3333B2"/>
                </a:solidFill>
                <a:latin typeface="Arial"/>
                <a:cs typeface="Arial"/>
              </a:rPr>
              <a:t>Khác</a:t>
            </a:r>
            <a:r>
              <a:rPr lang="en-US" sz="1000" spc="-10" dirty="0">
                <a:solidFill>
                  <a:srgbClr val="3333B2"/>
                </a:solidFill>
                <a:latin typeface="Arial"/>
                <a:cs typeface="Arial"/>
              </a:rPr>
              <a:t> </a:t>
            </a:r>
            <a:r>
              <a:rPr lang="en-US" sz="1000" spc="-10" dirty="0" err="1">
                <a:solidFill>
                  <a:srgbClr val="3333B2"/>
                </a:solidFill>
                <a:latin typeface="Arial"/>
                <a:cs typeface="Arial"/>
              </a:rPr>
              <a:t>biệt</a:t>
            </a:r>
            <a:endParaRPr sz="1000" dirty="0">
              <a:latin typeface="Arial"/>
              <a:cs typeface="Arial"/>
            </a:endParaRPr>
          </a:p>
          <a:p>
            <a:pPr marL="265430" indent="-203200">
              <a:lnSpc>
                <a:spcPct val="100000"/>
              </a:lnSpc>
              <a:spcBef>
                <a:spcPts val="500"/>
              </a:spcBef>
              <a:buClr>
                <a:srgbClr val="3333B2"/>
              </a:buClr>
              <a:buAutoNum type="alphaLcParenBoth"/>
              <a:tabLst>
                <a:tab pos="266065" algn="l"/>
              </a:tabLst>
            </a:pPr>
            <a:r>
              <a:rPr lang="en-US" sz="900" dirty="0" err="1">
                <a:latin typeface="Arial"/>
                <a:cs typeface="Arial"/>
              </a:rPr>
              <a:t>Có</a:t>
            </a:r>
            <a:r>
              <a:rPr lang="en-US" sz="900" dirty="0">
                <a:latin typeface="Arial"/>
                <a:cs typeface="Arial"/>
              </a:rPr>
              <a:t> </a:t>
            </a:r>
            <a:r>
              <a:rPr lang="en-US" sz="900" dirty="0" err="1">
                <a:latin typeface="Arial"/>
                <a:cs typeface="Arial"/>
              </a:rPr>
              <a:t>một</a:t>
            </a:r>
            <a:r>
              <a:rPr lang="en-US" sz="900" dirty="0">
                <a:latin typeface="Arial"/>
                <a:cs typeface="Arial"/>
              </a:rPr>
              <a:t> </a:t>
            </a:r>
            <a:r>
              <a:rPr lang="en-US" sz="900" dirty="0" err="1">
                <a:latin typeface="Arial"/>
                <a:cs typeface="Arial"/>
              </a:rPr>
              <a:t>tập</a:t>
            </a:r>
            <a:r>
              <a:rPr lang="en-US" sz="900" dirty="0">
                <a:latin typeface="Arial"/>
                <a:cs typeface="Arial"/>
              </a:rPr>
              <a:t> </a:t>
            </a:r>
            <a:r>
              <a:rPr lang="en-US" sz="900" dirty="0" err="1">
                <a:latin typeface="Arial"/>
                <a:cs typeface="Arial"/>
              </a:rPr>
              <a:t>lệnh</a:t>
            </a:r>
            <a:r>
              <a:rPr lang="en-US" sz="900" dirty="0">
                <a:latin typeface="Arial"/>
                <a:cs typeface="Arial"/>
              </a:rPr>
              <a:t> </a:t>
            </a:r>
            <a:r>
              <a:rPr lang="en-US" sz="900" dirty="0" err="1">
                <a:latin typeface="Arial"/>
                <a:cs typeface="Arial"/>
              </a:rPr>
              <a:t>riêng</a:t>
            </a:r>
            <a:r>
              <a:rPr lang="en-US" sz="900" dirty="0">
                <a:latin typeface="Arial"/>
                <a:cs typeface="Arial"/>
              </a:rPr>
              <a:t> </a:t>
            </a:r>
            <a:r>
              <a:rPr lang="en-US" sz="900" dirty="0" err="1">
                <a:latin typeface="Arial"/>
                <a:cs typeface="Arial"/>
              </a:rPr>
              <a:t>biệt</a:t>
            </a:r>
            <a:r>
              <a:rPr sz="900" dirty="0">
                <a:latin typeface="Arial"/>
                <a:cs typeface="Arial"/>
              </a:rPr>
              <a:t>,</a:t>
            </a:r>
            <a:r>
              <a:rPr sz="900" spc="-15" dirty="0">
                <a:latin typeface="Arial"/>
                <a:cs typeface="Arial"/>
              </a:rPr>
              <a:t> </a:t>
            </a:r>
            <a:r>
              <a:rPr lang="en-US" sz="900" dirty="0" err="1">
                <a:latin typeface="Arial"/>
                <a:cs typeface="Arial"/>
              </a:rPr>
              <a:t>c</a:t>
            </a:r>
            <a:r>
              <a:rPr lang="en-US" sz="900" dirty="0" err="1"/>
              <a:t>hạy</a:t>
            </a:r>
            <a:r>
              <a:rPr lang="en-US" sz="900" dirty="0"/>
              <a:t> </a:t>
            </a:r>
            <a:r>
              <a:rPr lang="en-US" sz="900" dirty="0" err="1"/>
              <a:t>trên</a:t>
            </a:r>
            <a:r>
              <a:rPr lang="en-US" sz="900" dirty="0"/>
              <a:t> </a:t>
            </a:r>
            <a:r>
              <a:rPr lang="en-US" sz="900" dirty="0" err="1"/>
              <a:t>một</a:t>
            </a:r>
            <a:r>
              <a:rPr lang="en-US" sz="900" dirty="0"/>
              <a:t> </a:t>
            </a:r>
            <a:r>
              <a:rPr lang="en-US" sz="900" dirty="0" err="1"/>
              <a:t>hệ</a:t>
            </a:r>
            <a:r>
              <a:rPr lang="en-US" sz="900" dirty="0"/>
              <a:t> </a:t>
            </a:r>
            <a:r>
              <a:rPr lang="en-US" sz="900" dirty="0" err="1"/>
              <a:t>điều</a:t>
            </a:r>
            <a:r>
              <a:rPr lang="en-US" sz="900" dirty="0"/>
              <a:t> </a:t>
            </a:r>
            <a:r>
              <a:rPr lang="en-US" sz="900" dirty="0" err="1"/>
              <a:t>hành</a:t>
            </a:r>
            <a:r>
              <a:rPr lang="en-US" sz="900" dirty="0"/>
              <a:t> </a:t>
            </a:r>
            <a:r>
              <a:rPr lang="en-US" sz="900" dirty="0" err="1"/>
              <a:t>thông</a:t>
            </a:r>
            <a:r>
              <a:rPr lang="en-US" sz="900" dirty="0"/>
              <a:t> qua </a:t>
            </a:r>
            <a:r>
              <a:rPr lang="en-US" sz="900" dirty="0" err="1"/>
              <a:t>trình</a:t>
            </a:r>
            <a:r>
              <a:rPr lang="en-US" sz="900" dirty="0"/>
              <a:t> </a:t>
            </a:r>
            <a:r>
              <a:rPr lang="en-US" sz="900" dirty="0" err="1"/>
              <a:t>thông</a:t>
            </a:r>
            <a:r>
              <a:rPr lang="en-US" sz="900" dirty="0"/>
              <a:t> </a:t>
            </a:r>
            <a:r>
              <a:rPr lang="en-US" sz="900" dirty="0" err="1"/>
              <a:t>dịch</a:t>
            </a:r>
            <a:r>
              <a:rPr lang="en-US" sz="900" dirty="0"/>
              <a:t> (interpreter) </a:t>
            </a:r>
            <a:r>
              <a:rPr lang="en-US" sz="900" dirty="0" err="1"/>
              <a:t>hoặc</a:t>
            </a:r>
            <a:r>
              <a:rPr lang="en-US" sz="900" dirty="0"/>
              <a:t> </a:t>
            </a:r>
            <a:r>
              <a:rPr lang="en-US" sz="900" dirty="0" err="1"/>
              <a:t>giả</a:t>
            </a:r>
            <a:r>
              <a:rPr lang="en-US" sz="900" dirty="0"/>
              <a:t> </a:t>
            </a:r>
            <a:r>
              <a:rPr lang="en-US" sz="900" dirty="0" err="1"/>
              <a:t>lập</a:t>
            </a:r>
            <a:r>
              <a:rPr lang="en-US" sz="900" dirty="0"/>
              <a:t> (emulator)</a:t>
            </a:r>
            <a:r>
              <a:rPr sz="900" spc="-25" dirty="0">
                <a:latin typeface="Arial"/>
                <a:cs typeface="Arial"/>
              </a:rPr>
              <a:t>.</a:t>
            </a:r>
            <a:endParaRPr sz="900" dirty="0">
              <a:latin typeface="Arial"/>
              <a:cs typeface="Arial"/>
            </a:endParaRPr>
          </a:p>
          <a:p>
            <a:pPr marL="265430" indent="-203200">
              <a:lnSpc>
                <a:spcPct val="100000"/>
              </a:lnSpc>
              <a:spcBef>
                <a:spcPts val="130"/>
              </a:spcBef>
              <a:buClr>
                <a:srgbClr val="3333B2"/>
              </a:buClr>
              <a:buAutoNum type="alphaLcParenBoth"/>
              <a:tabLst>
                <a:tab pos="266065" algn="l"/>
              </a:tabLst>
            </a:pPr>
            <a:r>
              <a:rPr lang="en-US" sz="900" spc="-10" dirty="0" err="1">
                <a:latin typeface="Arial"/>
                <a:cs typeface="Arial"/>
              </a:rPr>
              <a:t>Sử</a:t>
            </a:r>
            <a:r>
              <a:rPr lang="en-US" sz="900" spc="-10" dirty="0">
                <a:latin typeface="Arial"/>
                <a:cs typeface="Arial"/>
              </a:rPr>
              <a:t> </a:t>
            </a:r>
            <a:r>
              <a:rPr lang="en-US" sz="900" spc="-10" dirty="0" err="1">
                <a:latin typeface="Arial"/>
                <a:cs typeface="Arial"/>
              </a:rPr>
              <a:t>dụng</a:t>
            </a:r>
            <a:r>
              <a:rPr lang="en-US" sz="900" spc="-10" dirty="0">
                <a:latin typeface="Arial"/>
                <a:cs typeface="Arial"/>
              </a:rPr>
              <a:t> </a:t>
            </a:r>
            <a:r>
              <a:rPr lang="en-US" sz="900" spc="-10" dirty="0" err="1">
                <a:latin typeface="Arial"/>
                <a:cs typeface="Arial"/>
              </a:rPr>
              <a:t>các</a:t>
            </a:r>
            <a:r>
              <a:rPr lang="en-US" sz="900" spc="-10" dirty="0">
                <a:latin typeface="Arial"/>
                <a:cs typeface="Arial"/>
              </a:rPr>
              <a:t> </a:t>
            </a:r>
            <a:r>
              <a:rPr lang="en-US" sz="900" spc="-10" dirty="0" err="1">
                <a:latin typeface="Arial"/>
                <a:cs typeface="Arial"/>
              </a:rPr>
              <a:t>lệnh</a:t>
            </a:r>
            <a:r>
              <a:rPr lang="en-US" sz="900" spc="-10" dirty="0">
                <a:latin typeface="Arial"/>
                <a:cs typeface="Arial"/>
              </a:rPr>
              <a:t> </a:t>
            </a:r>
            <a:r>
              <a:rPr lang="en-US" sz="900" spc="-10" dirty="0" err="1">
                <a:latin typeface="Arial"/>
                <a:cs typeface="Arial"/>
              </a:rPr>
              <a:t>cấp</a:t>
            </a:r>
            <a:r>
              <a:rPr lang="en-US" sz="900" spc="-10" dirty="0">
                <a:latin typeface="Arial"/>
                <a:cs typeface="Arial"/>
              </a:rPr>
              <a:t> </a:t>
            </a:r>
            <a:r>
              <a:rPr lang="en-US" sz="900" spc="-10" dirty="0" err="1">
                <a:latin typeface="Arial"/>
                <a:cs typeface="Arial"/>
              </a:rPr>
              <a:t>thấp</a:t>
            </a:r>
            <a:r>
              <a:rPr sz="900" dirty="0">
                <a:latin typeface="Arial"/>
                <a:cs typeface="Arial"/>
              </a:rPr>
              <a:t>,</a:t>
            </a:r>
            <a:r>
              <a:rPr sz="900" spc="-30" dirty="0">
                <a:latin typeface="Arial"/>
                <a:cs typeface="Arial"/>
              </a:rPr>
              <a:t> </a:t>
            </a:r>
            <a:r>
              <a:rPr lang="en-US" sz="900" dirty="0">
                <a:latin typeface="Arial"/>
                <a:cs typeface="Arial"/>
              </a:rPr>
              <a:t>k</a:t>
            </a:r>
            <a:r>
              <a:rPr lang="vi-VN" sz="900" dirty="0">
                <a:latin typeface="Arial"/>
                <a:cs typeface="Arial"/>
              </a:rPr>
              <a:t>èm theo một hệ điều hành tối giản, chỉ cung cấp các chức năng cơ bản</a:t>
            </a:r>
            <a:r>
              <a:rPr lang="en-US" sz="900" dirty="0">
                <a:latin typeface="Arial"/>
                <a:cs typeface="Arial"/>
              </a:rPr>
              <a:t>.</a:t>
            </a:r>
          </a:p>
          <a:p>
            <a:pPr marL="265430" indent="-203200">
              <a:lnSpc>
                <a:spcPct val="100000"/>
              </a:lnSpc>
              <a:spcBef>
                <a:spcPts val="130"/>
              </a:spcBef>
              <a:buClr>
                <a:srgbClr val="3333B2"/>
              </a:buClr>
              <a:buAutoNum type="alphaLcParenBoth"/>
              <a:tabLst>
                <a:tab pos="266065" algn="l"/>
              </a:tabLst>
            </a:pPr>
            <a:r>
              <a:rPr lang="en-US" sz="900" spc="-10" dirty="0" err="1">
                <a:latin typeface="Arial"/>
                <a:cs typeface="Arial"/>
              </a:rPr>
              <a:t>Sử</a:t>
            </a:r>
            <a:r>
              <a:rPr lang="en-US" sz="900" spc="-10" dirty="0">
                <a:latin typeface="Arial"/>
                <a:cs typeface="Arial"/>
              </a:rPr>
              <a:t> </a:t>
            </a:r>
            <a:r>
              <a:rPr lang="en-US" sz="900" spc="-10" dirty="0" err="1">
                <a:latin typeface="Arial"/>
                <a:cs typeface="Arial"/>
              </a:rPr>
              <a:t>dụng</a:t>
            </a:r>
            <a:r>
              <a:rPr lang="en-US" sz="900" spc="-10" dirty="0">
                <a:latin typeface="Arial"/>
                <a:cs typeface="Arial"/>
              </a:rPr>
              <a:t> </a:t>
            </a:r>
            <a:r>
              <a:rPr lang="en-US" sz="900" spc="-10" dirty="0" err="1">
                <a:latin typeface="Arial"/>
                <a:cs typeface="Arial"/>
              </a:rPr>
              <a:t>các</a:t>
            </a:r>
            <a:r>
              <a:rPr lang="en-US" sz="900" spc="-10" dirty="0">
                <a:latin typeface="Arial"/>
                <a:cs typeface="Arial"/>
              </a:rPr>
              <a:t> </a:t>
            </a:r>
            <a:r>
              <a:rPr lang="en-US" sz="900" spc="-10" dirty="0" err="1">
                <a:latin typeface="Arial"/>
                <a:cs typeface="Arial"/>
              </a:rPr>
              <a:t>lệnh</a:t>
            </a:r>
            <a:r>
              <a:rPr lang="en-US" sz="900" spc="-10" dirty="0">
                <a:latin typeface="Arial"/>
                <a:cs typeface="Arial"/>
              </a:rPr>
              <a:t> </a:t>
            </a:r>
            <a:r>
              <a:rPr lang="en-US" sz="900" spc="-10" dirty="0" err="1">
                <a:latin typeface="Arial"/>
                <a:cs typeface="Arial"/>
              </a:rPr>
              <a:t>cấp</a:t>
            </a:r>
            <a:r>
              <a:rPr lang="en-US" sz="900" spc="-10" dirty="0">
                <a:latin typeface="Arial"/>
                <a:cs typeface="Arial"/>
              </a:rPr>
              <a:t> </a:t>
            </a:r>
            <a:r>
              <a:rPr lang="en-US" sz="900" spc="-10" dirty="0" err="1">
                <a:latin typeface="Arial"/>
                <a:cs typeface="Arial"/>
              </a:rPr>
              <a:t>thấp</a:t>
            </a:r>
            <a:r>
              <a:rPr sz="900" dirty="0">
                <a:latin typeface="Arial"/>
                <a:cs typeface="Arial"/>
              </a:rPr>
              <a:t>,</a:t>
            </a:r>
            <a:r>
              <a:rPr sz="900" spc="-25" dirty="0">
                <a:latin typeface="Arial"/>
                <a:cs typeface="Arial"/>
              </a:rPr>
              <a:t> </a:t>
            </a:r>
            <a:r>
              <a:rPr lang="en-US" sz="900" dirty="0" err="1">
                <a:latin typeface="Arial"/>
                <a:cs typeface="Arial"/>
              </a:rPr>
              <a:t>giao</a:t>
            </a:r>
            <a:r>
              <a:rPr lang="en-US" sz="900" dirty="0">
                <a:latin typeface="Arial"/>
                <a:cs typeface="Arial"/>
              </a:rPr>
              <a:t> </a:t>
            </a:r>
            <a:r>
              <a:rPr lang="en-US" sz="900" dirty="0" err="1">
                <a:latin typeface="Arial"/>
                <a:cs typeface="Arial"/>
              </a:rPr>
              <a:t>phần</a:t>
            </a:r>
            <a:r>
              <a:rPr lang="en-US" sz="900" dirty="0">
                <a:latin typeface="Arial"/>
                <a:cs typeface="Arial"/>
              </a:rPr>
              <a:t> </a:t>
            </a:r>
            <a:r>
              <a:rPr lang="en-US" sz="900" dirty="0" err="1">
                <a:latin typeface="Arial"/>
                <a:cs typeface="Arial"/>
              </a:rPr>
              <a:t>lớn</a:t>
            </a:r>
            <a:r>
              <a:rPr lang="en-US" sz="900" dirty="0">
                <a:latin typeface="Arial"/>
                <a:cs typeface="Arial"/>
              </a:rPr>
              <a:t> </a:t>
            </a:r>
            <a:r>
              <a:rPr lang="en-US" sz="900" dirty="0" err="1">
                <a:latin typeface="Arial"/>
                <a:cs typeface="Arial"/>
              </a:rPr>
              <a:t>công</a:t>
            </a:r>
            <a:r>
              <a:rPr lang="en-US" sz="900" dirty="0">
                <a:latin typeface="Arial"/>
                <a:cs typeface="Arial"/>
              </a:rPr>
              <a:t> </a:t>
            </a:r>
            <a:r>
              <a:rPr lang="en-US" sz="900" dirty="0" err="1">
                <a:latin typeface="Arial"/>
                <a:cs typeface="Arial"/>
              </a:rPr>
              <a:t>việc</a:t>
            </a:r>
            <a:r>
              <a:rPr lang="en-US" sz="900" dirty="0">
                <a:latin typeface="Arial"/>
                <a:cs typeface="Arial"/>
              </a:rPr>
              <a:t> </a:t>
            </a:r>
            <a:r>
              <a:rPr lang="en-US" sz="900" dirty="0" err="1">
                <a:latin typeface="Arial"/>
                <a:cs typeface="Arial"/>
              </a:rPr>
              <a:t>cho</a:t>
            </a:r>
            <a:r>
              <a:rPr lang="en-US" sz="900" dirty="0">
                <a:latin typeface="Arial"/>
                <a:cs typeface="Arial"/>
              </a:rPr>
              <a:t> </a:t>
            </a:r>
            <a:r>
              <a:rPr lang="en-US" sz="900" dirty="0" err="1">
                <a:latin typeface="Arial"/>
                <a:cs typeface="Arial"/>
              </a:rPr>
              <a:t>một</a:t>
            </a:r>
            <a:r>
              <a:rPr lang="en-US" sz="900" dirty="0">
                <a:latin typeface="Arial"/>
                <a:cs typeface="Arial"/>
              </a:rPr>
              <a:t> </a:t>
            </a:r>
            <a:r>
              <a:rPr lang="en-US" sz="900" dirty="0" err="1">
                <a:latin typeface="Arial"/>
                <a:cs typeface="Arial"/>
              </a:rPr>
              <a:t>hệ</a:t>
            </a:r>
            <a:r>
              <a:rPr lang="en-US" sz="900" dirty="0">
                <a:latin typeface="Arial"/>
                <a:cs typeface="Arial"/>
              </a:rPr>
              <a:t> </a:t>
            </a:r>
            <a:r>
              <a:rPr lang="en-US" sz="900" dirty="0" err="1">
                <a:latin typeface="Arial"/>
                <a:cs typeface="Arial"/>
              </a:rPr>
              <a:t>điều</a:t>
            </a:r>
            <a:r>
              <a:rPr lang="en-US" sz="900" dirty="0">
                <a:latin typeface="Arial"/>
                <a:cs typeface="Arial"/>
              </a:rPr>
              <a:t> </a:t>
            </a:r>
            <a:r>
              <a:rPr lang="en-US" sz="900" dirty="0" err="1">
                <a:latin typeface="Arial"/>
                <a:cs typeface="Arial"/>
              </a:rPr>
              <a:t>hành</a:t>
            </a:r>
            <a:r>
              <a:rPr lang="en-US" sz="900" dirty="0">
                <a:latin typeface="Arial"/>
                <a:cs typeface="Arial"/>
              </a:rPr>
              <a:t> </a:t>
            </a:r>
            <a:r>
              <a:rPr lang="en-US" sz="900" dirty="0" err="1">
                <a:latin typeface="Arial"/>
                <a:cs typeface="Arial"/>
              </a:rPr>
              <a:t>đầy</a:t>
            </a:r>
            <a:r>
              <a:rPr lang="en-US" sz="900" dirty="0">
                <a:latin typeface="Arial"/>
                <a:cs typeface="Arial"/>
              </a:rPr>
              <a:t> </a:t>
            </a:r>
            <a:r>
              <a:rPr lang="en-US" sz="900" dirty="0" err="1">
                <a:latin typeface="Arial"/>
                <a:cs typeface="Arial"/>
              </a:rPr>
              <a:t>đủ</a:t>
            </a:r>
            <a:r>
              <a:rPr lang="en-US" sz="900" dirty="0">
                <a:latin typeface="Arial"/>
                <a:cs typeface="Arial"/>
              </a:rPr>
              <a:t> </a:t>
            </a:r>
            <a:r>
              <a:rPr lang="en-US" sz="900" dirty="0" err="1">
                <a:latin typeface="Arial"/>
                <a:cs typeface="Arial"/>
              </a:rPr>
              <a:t>chức</a:t>
            </a:r>
            <a:r>
              <a:rPr lang="en-US" sz="900" dirty="0">
                <a:latin typeface="Arial"/>
                <a:cs typeface="Arial"/>
              </a:rPr>
              <a:t> </a:t>
            </a:r>
            <a:r>
              <a:rPr lang="en-US" sz="900" dirty="0" err="1">
                <a:latin typeface="Arial"/>
                <a:cs typeface="Arial"/>
              </a:rPr>
              <a:t>năng</a:t>
            </a:r>
            <a:r>
              <a:rPr sz="900" spc="-25" dirty="0">
                <a:latin typeface="Arial"/>
                <a:cs typeface="Arial"/>
              </a:rPr>
              <a:t>.</a:t>
            </a:r>
            <a:endParaRPr sz="900" dirty="0">
              <a:latin typeface="Arial"/>
              <a:cs typeface="Arial"/>
            </a:endParaRPr>
          </a:p>
        </p:txBody>
      </p:sp>
      <p:grpSp>
        <p:nvGrpSpPr>
          <p:cNvPr id="10" name="object 10"/>
          <p:cNvGrpSpPr/>
          <p:nvPr/>
        </p:nvGrpSpPr>
        <p:grpSpPr>
          <a:xfrm>
            <a:off x="0" y="3348469"/>
            <a:ext cx="4608195" cy="107950"/>
            <a:chOff x="0" y="3348469"/>
            <a:chExt cx="4608195" cy="107950"/>
          </a:xfrm>
        </p:grpSpPr>
        <p:sp>
          <p:nvSpPr>
            <p:cNvPr id="11" name="object 11"/>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12" name="object 12"/>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3" name="object 13"/>
          <p:cNvSpPr txBox="1"/>
          <p:nvPr/>
        </p:nvSpPr>
        <p:spPr>
          <a:xfrm>
            <a:off x="53467" y="3349927"/>
            <a:ext cx="71120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3" action="ppaction://hlinksldjump"/>
              </a:rPr>
              <a:t>Principle</a:t>
            </a:r>
            <a:r>
              <a:rPr sz="500" spc="-15" dirty="0">
                <a:latin typeface="Arial"/>
                <a:cs typeface="Arial"/>
                <a:hlinkClick r:id="rId3" action="ppaction://hlinksldjump"/>
              </a:rPr>
              <a:t> </a:t>
            </a:r>
            <a:r>
              <a:rPr sz="500" dirty="0">
                <a:latin typeface="Arial"/>
                <a:cs typeface="Arial"/>
                <a:hlinkClick r:id="rId3" action="ppaction://hlinksldjump"/>
              </a:rPr>
              <a:t>of</a:t>
            </a:r>
            <a:r>
              <a:rPr sz="500" spc="-15" dirty="0">
                <a:latin typeface="Arial"/>
                <a:cs typeface="Arial"/>
                <a:hlinkClick r:id="rId3" action="ppaction://hlinksldjump"/>
              </a:rPr>
              <a:t> </a:t>
            </a:r>
            <a:r>
              <a:rPr sz="500" spc="-10" dirty="0">
                <a:latin typeface="Arial"/>
                <a:cs typeface="Arial"/>
                <a:hlinkClick r:id="rId3" action="ppaction://hlinksldjump"/>
              </a:rPr>
              <a:t>virtualization</a:t>
            </a:r>
            <a:endParaRPr sz="500">
              <a:latin typeface="Arial"/>
              <a:cs typeface="Arial"/>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164482" y="-1515"/>
            <a:ext cx="390525"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Virtualization</a:t>
            </a:r>
            <a:endParaRPr sz="500">
              <a:latin typeface="Arial"/>
              <a:cs typeface="Arial"/>
            </a:endParaRPr>
          </a:p>
        </p:txBody>
      </p:sp>
      <p:sp>
        <p:nvSpPr>
          <p:cNvPr id="5" name="object 5"/>
          <p:cNvSpPr txBox="1"/>
          <p:nvPr/>
        </p:nvSpPr>
        <p:spPr>
          <a:xfrm>
            <a:off x="95300" y="197711"/>
            <a:ext cx="2819350" cy="363561"/>
          </a:xfrm>
          <a:prstGeom prst="rect">
            <a:avLst/>
          </a:prstGeom>
        </p:spPr>
        <p:txBody>
          <a:bodyPr vert="horz" wrap="square" lIns="0" tIns="12065" rIns="0" bIns="0" rtlCol="0">
            <a:spAutoFit/>
          </a:bodyPr>
          <a:lstStyle/>
          <a:p>
            <a:pPr marL="12700">
              <a:lnSpc>
                <a:spcPct val="100000"/>
              </a:lnSpc>
              <a:spcBef>
                <a:spcPts val="95"/>
              </a:spcBef>
            </a:pPr>
            <a:r>
              <a:rPr lang="en-US" sz="1200" dirty="0" err="1">
                <a:solidFill>
                  <a:srgbClr val="3333B2"/>
                </a:solidFill>
                <a:latin typeface="Arial"/>
                <a:cs typeface="Arial"/>
              </a:rPr>
              <a:t>Phân</a:t>
            </a:r>
            <a:r>
              <a:rPr lang="en-US" sz="1200" dirty="0">
                <a:solidFill>
                  <a:srgbClr val="3333B2"/>
                </a:solidFill>
                <a:latin typeface="Arial"/>
                <a:cs typeface="Arial"/>
              </a:rPr>
              <a:t> </a:t>
            </a:r>
            <a:r>
              <a:rPr lang="en-US" sz="1200" dirty="0" err="1">
                <a:solidFill>
                  <a:srgbClr val="3333B2"/>
                </a:solidFill>
                <a:latin typeface="Arial"/>
                <a:cs typeface="Arial"/>
              </a:rPr>
              <a:t>tích</a:t>
            </a:r>
            <a:r>
              <a:rPr lang="en-US" sz="1200" dirty="0">
                <a:solidFill>
                  <a:srgbClr val="3333B2"/>
                </a:solidFill>
                <a:latin typeface="Arial"/>
                <a:cs typeface="Arial"/>
              </a:rPr>
              <a:t> chi </a:t>
            </a:r>
            <a:r>
              <a:rPr lang="en-US" sz="1200" dirty="0" err="1">
                <a:solidFill>
                  <a:srgbClr val="3333B2"/>
                </a:solidFill>
                <a:latin typeface="Arial"/>
                <a:cs typeface="Arial"/>
              </a:rPr>
              <a:t>tiết</a:t>
            </a:r>
            <a:r>
              <a:rPr lang="en-US" sz="1200" dirty="0">
                <a:solidFill>
                  <a:srgbClr val="3333B2"/>
                </a:solidFill>
                <a:latin typeface="Arial"/>
                <a:cs typeface="Arial"/>
              </a:rPr>
              <a:t> </a:t>
            </a:r>
            <a:r>
              <a:rPr lang="en-US" sz="1200" dirty="0" err="1">
                <a:solidFill>
                  <a:srgbClr val="3333B2"/>
                </a:solidFill>
                <a:latin typeface="Arial"/>
                <a:cs typeface="Arial"/>
              </a:rPr>
              <a:t>về</a:t>
            </a:r>
            <a:r>
              <a:rPr lang="en-US" sz="1200" dirty="0">
                <a:solidFill>
                  <a:srgbClr val="3333B2"/>
                </a:solidFill>
                <a:latin typeface="Arial"/>
                <a:cs typeface="Arial"/>
              </a:rPr>
              <a:t> </a:t>
            </a:r>
            <a:r>
              <a:rPr lang="en-US" sz="1200" dirty="0" err="1">
                <a:solidFill>
                  <a:srgbClr val="3333B2"/>
                </a:solidFill>
                <a:latin typeface="Arial"/>
                <a:cs typeface="Arial"/>
              </a:rPr>
              <a:t>máy</a:t>
            </a:r>
            <a:r>
              <a:rPr lang="en-US" sz="1200" dirty="0">
                <a:solidFill>
                  <a:srgbClr val="3333B2"/>
                </a:solidFill>
                <a:latin typeface="Arial"/>
                <a:cs typeface="Arial"/>
              </a:rPr>
              <a:t> </a:t>
            </a:r>
            <a:r>
              <a:rPr lang="en-US" sz="1200" dirty="0" err="1">
                <a:solidFill>
                  <a:srgbClr val="3333B2"/>
                </a:solidFill>
                <a:latin typeface="Arial"/>
                <a:cs typeface="Arial"/>
              </a:rPr>
              <a:t>ảo</a:t>
            </a:r>
            <a:r>
              <a:rPr lang="en-US" sz="1200" dirty="0">
                <a:solidFill>
                  <a:srgbClr val="3333B2"/>
                </a:solidFill>
                <a:latin typeface="Arial"/>
                <a:cs typeface="Arial"/>
              </a:rPr>
              <a:t>: </a:t>
            </a:r>
            <a:r>
              <a:rPr lang="en-US" sz="1200" dirty="0" err="1">
                <a:solidFill>
                  <a:srgbClr val="3333B2"/>
                </a:solidFill>
                <a:latin typeface="Arial"/>
                <a:cs typeface="Arial"/>
              </a:rPr>
              <a:t>Hiệu</a:t>
            </a:r>
            <a:r>
              <a:rPr lang="en-US" sz="1200" dirty="0">
                <a:solidFill>
                  <a:srgbClr val="3333B2"/>
                </a:solidFill>
                <a:latin typeface="Arial"/>
                <a:cs typeface="Arial"/>
              </a:rPr>
              <a:t> </a:t>
            </a:r>
            <a:r>
              <a:rPr lang="en-US" sz="1200" dirty="0" err="1">
                <a:solidFill>
                  <a:srgbClr val="3333B2"/>
                </a:solidFill>
                <a:latin typeface="Arial"/>
                <a:cs typeface="Arial"/>
              </a:rPr>
              <a:t>suất</a:t>
            </a:r>
            <a:r>
              <a:rPr lang="en-US" sz="1200" dirty="0">
                <a:solidFill>
                  <a:srgbClr val="3333B2"/>
                </a:solidFill>
                <a:latin typeface="Arial"/>
                <a:cs typeface="Arial"/>
              </a:rPr>
              <a:t> </a:t>
            </a:r>
          </a:p>
          <a:p>
            <a:pPr marL="12700">
              <a:lnSpc>
                <a:spcPct val="100000"/>
              </a:lnSpc>
              <a:spcBef>
                <a:spcPts val="95"/>
              </a:spcBef>
            </a:pPr>
            <a:r>
              <a:rPr lang="en-US" sz="1000" spc="-10" dirty="0" err="1">
                <a:solidFill>
                  <a:srgbClr val="3333B2"/>
                </a:solidFill>
                <a:latin typeface="Arial"/>
                <a:cs typeface="Arial"/>
              </a:rPr>
              <a:t>Cải</a:t>
            </a:r>
            <a:r>
              <a:rPr lang="en-US" sz="1000" spc="-10" dirty="0">
                <a:solidFill>
                  <a:srgbClr val="3333B2"/>
                </a:solidFill>
                <a:latin typeface="Arial"/>
                <a:cs typeface="Arial"/>
              </a:rPr>
              <a:t> </a:t>
            </a:r>
            <a:r>
              <a:rPr lang="en-US" sz="1000" spc="-10" dirty="0" err="1">
                <a:solidFill>
                  <a:srgbClr val="3333B2"/>
                </a:solidFill>
                <a:latin typeface="Arial"/>
                <a:cs typeface="Arial"/>
              </a:rPr>
              <a:t>thiện</a:t>
            </a:r>
            <a:r>
              <a:rPr lang="en-US" sz="1000" spc="-10" dirty="0">
                <a:solidFill>
                  <a:srgbClr val="3333B2"/>
                </a:solidFill>
                <a:latin typeface="Arial"/>
                <a:cs typeface="Arial"/>
              </a:rPr>
              <a:t> </a:t>
            </a:r>
            <a:r>
              <a:rPr lang="en-US" sz="1000" spc="-10" dirty="0" err="1">
                <a:solidFill>
                  <a:srgbClr val="3333B2"/>
                </a:solidFill>
                <a:latin typeface="Arial"/>
                <a:cs typeface="Arial"/>
              </a:rPr>
              <a:t>tổ</a:t>
            </a:r>
            <a:r>
              <a:rPr lang="en-US" sz="1000" spc="-10" dirty="0">
                <a:solidFill>
                  <a:srgbClr val="3333B2"/>
                </a:solidFill>
                <a:latin typeface="Arial"/>
                <a:cs typeface="Arial"/>
              </a:rPr>
              <a:t> </a:t>
            </a:r>
            <a:r>
              <a:rPr lang="en-US" sz="1000" spc="-10" dirty="0" err="1">
                <a:solidFill>
                  <a:srgbClr val="3333B2"/>
                </a:solidFill>
                <a:latin typeface="Arial"/>
                <a:cs typeface="Arial"/>
              </a:rPr>
              <a:t>chức</a:t>
            </a:r>
            <a:endParaRPr sz="1000" dirty="0">
              <a:latin typeface="Arial"/>
              <a:cs typeface="Arial"/>
            </a:endParaRPr>
          </a:p>
        </p:txBody>
      </p:sp>
      <p:pic>
        <p:nvPicPr>
          <p:cNvPr id="6" name="object 6"/>
          <p:cNvPicPr/>
          <p:nvPr/>
        </p:nvPicPr>
        <p:blipFill>
          <a:blip r:embed="rId4" cstate="print"/>
          <a:stretch>
            <a:fillRect/>
          </a:stretch>
        </p:blipFill>
        <p:spPr>
          <a:xfrm>
            <a:off x="399230" y="699054"/>
            <a:ext cx="2454271" cy="1086997"/>
          </a:xfrm>
          <a:prstGeom prst="rect">
            <a:avLst/>
          </a:prstGeom>
        </p:spPr>
      </p:pic>
      <p:sp>
        <p:nvSpPr>
          <p:cNvPr id="7" name="object 7"/>
          <p:cNvSpPr txBox="1"/>
          <p:nvPr/>
        </p:nvSpPr>
        <p:spPr>
          <a:xfrm>
            <a:off x="309194" y="730939"/>
            <a:ext cx="4164329" cy="2565959"/>
          </a:xfrm>
          <a:prstGeom prst="rect">
            <a:avLst/>
          </a:prstGeom>
        </p:spPr>
        <p:txBody>
          <a:bodyPr vert="horz" wrap="square" lIns="0" tIns="12700" rIns="0" bIns="0" rtlCol="0">
            <a:spAutoFit/>
          </a:bodyPr>
          <a:lstStyle/>
          <a:p>
            <a:pPr marL="2868930" marR="104775" indent="-120650">
              <a:lnSpc>
                <a:spcPct val="111600"/>
              </a:lnSpc>
              <a:spcBef>
                <a:spcPts val="100"/>
              </a:spcBef>
              <a:buClr>
                <a:srgbClr val="3333B2"/>
              </a:buClr>
              <a:buFont typeface="Menlo"/>
              <a:buChar char="•"/>
              <a:tabLst>
                <a:tab pos="2869565" algn="l"/>
              </a:tabLst>
            </a:pPr>
            <a:r>
              <a:rPr lang="en-US" sz="900" dirty="0" err="1">
                <a:solidFill>
                  <a:srgbClr val="C80000"/>
                </a:solidFill>
                <a:latin typeface="Arial"/>
                <a:cs typeface="Arial"/>
              </a:rPr>
              <a:t>Lệnh</a:t>
            </a:r>
            <a:r>
              <a:rPr lang="en-US" sz="900" dirty="0">
                <a:solidFill>
                  <a:srgbClr val="C80000"/>
                </a:solidFill>
                <a:latin typeface="Arial"/>
                <a:cs typeface="Arial"/>
              </a:rPr>
              <a:t> </a:t>
            </a:r>
            <a:r>
              <a:rPr lang="en-US" sz="900" dirty="0" err="1">
                <a:solidFill>
                  <a:srgbClr val="C80000"/>
                </a:solidFill>
                <a:latin typeface="Arial"/>
                <a:cs typeface="Arial"/>
              </a:rPr>
              <a:t>đặc</a:t>
            </a:r>
            <a:r>
              <a:rPr lang="en-US" sz="900" dirty="0">
                <a:solidFill>
                  <a:srgbClr val="C80000"/>
                </a:solidFill>
                <a:latin typeface="Arial"/>
                <a:cs typeface="Arial"/>
              </a:rPr>
              <a:t> </a:t>
            </a:r>
            <a:r>
              <a:rPr lang="en-US" sz="900" dirty="0" err="1">
                <a:solidFill>
                  <a:srgbClr val="C80000"/>
                </a:solidFill>
                <a:latin typeface="Arial"/>
                <a:cs typeface="Arial"/>
              </a:rPr>
              <a:t>quyền</a:t>
            </a:r>
            <a:r>
              <a:rPr sz="900" dirty="0">
                <a:latin typeface="Arial"/>
                <a:cs typeface="Arial"/>
              </a:rPr>
              <a:t>:</a:t>
            </a:r>
            <a:r>
              <a:rPr sz="900" spc="20" dirty="0">
                <a:latin typeface="Arial"/>
                <a:cs typeface="Arial"/>
              </a:rPr>
              <a:t> </a:t>
            </a:r>
            <a:r>
              <a:rPr lang="vi-VN" sz="900" spc="-25" dirty="0">
                <a:latin typeface="Arial"/>
                <a:cs typeface="Arial"/>
              </a:rPr>
              <a:t>Nếu và chỉ nếu được thực thi ở chế độ người dung</a:t>
            </a:r>
            <a:r>
              <a:rPr lang="en-US" sz="900" spc="-25" dirty="0">
                <a:latin typeface="Arial"/>
                <a:cs typeface="Arial"/>
              </a:rPr>
              <a:t>, </a:t>
            </a:r>
            <a:r>
              <a:rPr lang="vi-VN" sz="900" spc="-25" dirty="0">
                <a:latin typeface="Arial"/>
                <a:cs typeface="Arial"/>
              </a:rPr>
              <a:t>nó sẽ gây ra một </a:t>
            </a:r>
            <a:r>
              <a:rPr lang="vi-VN" sz="900" spc="-25" dirty="0">
                <a:solidFill>
                  <a:srgbClr val="3333B2"/>
                </a:solidFill>
                <a:latin typeface="Arial"/>
                <a:cs typeface="Arial"/>
              </a:rPr>
              <a:t>bẫy</a:t>
            </a:r>
            <a:r>
              <a:rPr lang="vi-VN" sz="900" spc="-25" dirty="0">
                <a:latin typeface="Arial"/>
                <a:cs typeface="Arial"/>
              </a:rPr>
              <a:t> (trap) đến hệ điều hành</a:t>
            </a:r>
            <a:endParaRPr sz="900" dirty="0">
              <a:latin typeface="Arial"/>
              <a:cs typeface="Arial"/>
            </a:endParaRPr>
          </a:p>
          <a:p>
            <a:pPr marL="2868930" marR="43180" indent="-120650">
              <a:lnSpc>
                <a:spcPct val="111600"/>
              </a:lnSpc>
              <a:buClr>
                <a:srgbClr val="3333B2"/>
              </a:buClr>
              <a:buFont typeface="Menlo"/>
              <a:buChar char="•"/>
              <a:tabLst>
                <a:tab pos="2869565" algn="l"/>
              </a:tabLst>
            </a:pPr>
            <a:r>
              <a:rPr lang="en-US" sz="900" dirty="0" err="1">
                <a:solidFill>
                  <a:srgbClr val="C80000"/>
                </a:solidFill>
                <a:latin typeface="Arial"/>
                <a:cs typeface="Arial"/>
              </a:rPr>
              <a:t>Lệnh</a:t>
            </a:r>
            <a:r>
              <a:rPr lang="en-US" sz="900" dirty="0">
                <a:solidFill>
                  <a:srgbClr val="C80000"/>
                </a:solidFill>
                <a:latin typeface="Arial"/>
                <a:cs typeface="Arial"/>
              </a:rPr>
              <a:t> </a:t>
            </a:r>
            <a:r>
              <a:rPr lang="en-US" sz="900" dirty="0" err="1">
                <a:solidFill>
                  <a:srgbClr val="C80000"/>
                </a:solidFill>
                <a:latin typeface="Arial"/>
                <a:cs typeface="Arial"/>
              </a:rPr>
              <a:t>không</a:t>
            </a:r>
            <a:r>
              <a:rPr lang="en-US" sz="900" dirty="0">
                <a:solidFill>
                  <a:srgbClr val="C80000"/>
                </a:solidFill>
                <a:latin typeface="Arial"/>
                <a:cs typeface="Arial"/>
              </a:rPr>
              <a:t> </a:t>
            </a:r>
            <a:r>
              <a:rPr lang="en-US" sz="900" dirty="0" err="1">
                <a:solidFill>
                  <a:srgbClr val="C80000"/>
                </a:solidFill>
                <a:latin typeface="Arial"/>
                <a:cs typeface="Arial"/>
              </a:rPr>
              <a:t>đặc</a:t>
            </a:r>
            <a:r>
              <a:rPr lang="en-US" sz="900" dirty="0">
                <a:solidFill>
                  <a:srgbClr val="C80000"/>
                </a:solidFill>
                <a:latin typeface="Arial"/>
                <a:cs typeface="Arial"/>
              </a:rPr>
              <a:t> </a:t>
            </a:r>
            <a:r>
              <a:rPr lang="en-US" sz="900" dirty="0" err="1">
                <a:solidFill>
                  <a:srgbClr val="C80000"/>
                </a:solidFill>
                <a:latin typeface="Arial"/>
                <a:cs typeface="Arial"/>
              </a:rPr>
              <a:t>quyền</a:t>
            </a:r>
            <a:r>
              <a:rPr sz="900" spc="-10" dirty="0">
                <a:latin typeface="Arial"/>
                <a:cs typeface="Arial"/>
              </a:rPr>
              <a:t>: </a:t>
            </a:r>
            <a:r>
              <a:rPr lang="en-US" sz="900" dirty="0" err="1"/>
              <a:t>Bao</a:t>
            </a:r>
            <a:r>
              <a:rPr lang="en-US" sz="900" dirty="0"/>
              <a:t> </a:t>
            </a:r>
            <a:r>
              <a:rPr lang="en-US" sz="900" dirty="0" err="1"/>
              <a:t>gồm</a:t>
            </a:r>
            <a:r>
              <a:rPr lang="en-US" sz="900" dirty="0"/>
              <a:t> </a:t>
            </a:r>
            <a:r>
              <a:rPr lang="en-US" sz="900" dirty="0" err="1"/>
              <a:t>tất</a:t>
            </a:r>
            <a:r>
              <a:rPr lang="en-US" sz="900" dirty="0"/>
              <a:t> </a:t>
            </a:r>
            <a:r>
              <a:rPr lang="en-US" sz="900" dirty="0" err="1"/>
              <a:t>cả</a:t>
            </a:r>
            <a:r>
              <a:rPr lang="en-US" sz="900" dirty="0"/>
              <a:t> </a:t>
            </a:r>
            <a:r>
              <a:rPr lang="en-US" sz="900" dirty="0" err="1"/>
              <a:t>các</a:t>
            </a:r>
            <a:r>
              <a:rPr lang="en-US" sz="900" dirty="0"/>
              <a:t> </a:t>
            </a:r>
            <a:r>
              <a:rPr lang="en-US" sz="900" dirty="0" err="1"/>
              <a:t>lệnh</a:t>
            </a:r>
            <a:r>
              <a:rPr lang="en-US" sz="900" dirty="0"/>
              <a:t> </a:t>
            </a:r>
            <a:r>
              <a:rPr lang="en-US" sz="900" dirty="0" err="1"/>
              <a:t>còn</a:t>
            </a:r>
            <a:r>
              <a:rPr lang="en-US" sz="900" dirty="0"/>
              <a:t> </a:t>
            </a:r>
            <a:r>
              <a:rPr lang="en-US" sz="900" dirty="0" err="1"/>
              <a:t>lại</a:t>
            </a:r>
            <a:endParaRPr sz="900" dirty="0">
              <a:latin typeface="Arial"/>
              <a:cs typeface="Arial"/>
            </a:endParaRPr>
          </a:p>
          <a:p>
            <a:pPr marL="50800">
              <a:lnSpc>
                <a:spcPct val="100000"/>
              </a:lnSpc>
              <a:spcBef>
                <a:spcPts val="985"/>
              </a:spcBef>
            </a:pPr>
            <a:r>
              <a:rPr lang="en-US" sz="1000" dirty="0" err="1">
                <a:solidFill>
                  <a:srgbClr val="3333B2"/>
                </a:solidFill>
                <a:latin typeface="Arial"/>
                <a:cs typeface="Arial"/>
              </a:rPr>
              <a:t>Lệnh</a:t>
            </a:r>
            <a:r>
              <a:rPr lang="en-US" sz="1000" dirty="0">
                <a:solidFill>
                  <a:srgbClr val="3333B2"/>
                </a:solidFill>
                <a:latin typeface="Arial"/>
                <a:cs typeface="Arial"/>
              </a:rPr>
              <a:t> </a:t>
            </a:r>
            <a:r>
              <a:rPr lang="en-US" sz="1000" dirty="0" err="1">
                <a:solidFill>
                  <a:srgbClr val="3333B2"/>
                </a:solidFill>
                <a:latin typeface="Arial"/>
                <a:cs typeface="Arial"/>
              </a:rPr>
              <a:t>đặc</a:t>
            </a:r>
            <a:r>
              <a:rPr lang="en-US" sz="1000" dirty="0">
                <a:solidFill>
                  <a:srgbClr val="3333B2"/>
                </a:solidFill>
                <a:latin typeface="Arial"/>
                <a:cs typeface="Arial"/>
              </a:rPr>
              <a:t> </a:t>
            </a:r>
            <a:r>
              <a:rPr lang="en-US" sz="1000" dirty="0" err="1">
                <a:solidFill>
                  <a:srgbClr val="3333B2"/>
                </a:solidFill>
                <a:latin typeface="Arial"/>
                <a:cs typeface="Arial"/>
              </a:rPr>
              <a:t>biệt</a:t>
            </a:r>
            <a:endParaRPr sz="1000" dirty="0">
              <a:latin typeface="Arial"/>
              <a:cs typeface="Arial"/>
            </a:endParaRPr>
          </a:p>
          <a:p>
            <a:pPr marL="303530" marR="210185" indent="-120650">
              <a:lnSpc>
                <a:spcPct val="111600"/>
              </a:lnSpc>
              <a:spcBef>
                <a:spcPts val="570"/>
              </a:spcBef>
              <a:buClr>
                <a:srgbClr val="3333B2"/>
              </a:buClr>
              <a:buFont typeface="Menlo"/>
              <a:buChar char="•"/>
              <a:tabLst>
                <a:tab pos="304165" algn="l"/>
              </a:tabLst>
            </a:pPr>
            <a:r>
              <a:rPr lang="en-US" sz="900" spc="-10" dirty="0" err="1">
                <a:solidFill>
                  <a:srgbClr val="C80000"/>
                </a:solidFill>
                <a:latin typeface="Arial"/>
                <a:cs typeface="Arial"/>
              </a:rPr>
              <a:t>Lệnh</a:t>
            </a:r>
            <a:r>
              <a:rPr lang="en-US" sz="900" spc="-10" dirty="0">
                <a:solidFill>
                  <a:srgbClr val="C80000"/>
                </a:solidFill>
                <a:latin typeface="Arial"/>
                <a:cs typeface="Arial"/>
              </a:rPr>
              <a:t> </a:t>
            </a:r>
            <a:r>
              <a:rPr lang="en-US" sz="900" spc="-10" dirty="0" err="1">
                <a:solidFill>
                  <a:srgbClr val="C80000"/>
                </a:solidFill>
                <a:latin typeface="Arial"/>
                <a:cs typeface="Arial"/>
              </a:rPr>
              <a:t>nhạy</a:t>
            </a:r>
            <a:r>
              <a:rPr lang="en-US" sz="900" spc="-10" dirty="0">
                <a:solidFill>
                  <a:srgbClr val="C80000"/>
                </a:solidFill>
                <a:latin typeface="Arial"/>
                <a:cs typeface="Arial"/>
              </a:rPr>
              <a:t> </a:t>
            </a:r>
            <a:r>
              <a:rPr lang="en-US" sz="900" spc="-10" dirty="0" err="1">
                <a:solidFill>
                  <a:srgbClr val="C80000"/>
                </a:solidFill>
                <a:latin typeface="Arial"/>
                <a:cs typeface="Arial"/>
              </a:rPr>
              <a:t>cảm</a:t>
            </a:r>
            <a:r>
              <a:rPr lang="en-US" sz="900" spc="-10" dirty="0">
                <a:solidFill>
                  <a:srgbClr val="C80000"/>
                </a:solidFill>
                <a:latin typeface="Arial"/>
                <a:cs typeface="Arial"/>
              </a:rPr>
              <a:t> </a:t>
            </a:r>
            <a:r>
              <a:rPr lang="en-US" sz="900" spc="-10" dirty="0" err="1">
                <a:solidFill>
                  <a:srgbClr val="C80000"/>
                </a:solidFill>
                <a:latin typeface="Arial"/>
                <a:cs typeface="Arial"/>
              </a:rPr>
              <a:t>về</a:t>
            </a:r>
            <a:r>
              <a:rPr lang="en-US" sz="900" spc="-10" dirty="0">
                <a:solidFill>
                  <a:srgbClr val="C80000"/>
                </a:solidFill>
                <a:latin typeface="Arial"/>
                <a:cs typeface="Arial"/>
              </a:rPr>
              <a:t> </a:t>
            </a:r>
            <a:r>
              <a:rPr lang="en-US" sz="900" spc="-10" dirty="0" err="1">
                <a:solidFill>
                  <a:srgbClr val="C80000"/>
                </a:solidFill>
                <a:latin typeface="Arial"/>
                <a:cs typeface="Arial"/>
              </a:rPr>
              <a:t>kiểm</a:t>
            </a:r>
            <a:r>
              <a:rPr lang="en-US" sz="900" spc="-10" dirty="0">
                <a:solidFill>
                  <a:srgbClr val="C80000"/>
                </a:solidFill>
                <a:latin typeface="Arial"/>
                <a:cs typeface="Arial"/>
              </a:rPr>
              <a:t> </a:t>
            </a:r>
            <a:r>
              <a:rPr lang="en-US" sz="900" spc="-10" dirty="0" err="1">
                <a:solidFill>
                  <a:srgbClr val="C80000"/>
                </a:solidFill>
                <a:latin typeface="Arial"/>
                <a:cs typeface="Arial"/>
              </a:rPr>
              <a:t>soát</a:t>
            </a:r>
            <a:r>
              <a:rPr sz="900" dirty="0">
                <a:latin typeface="Arial"/>
                <a:cs typeface="Arial"/>
              </a:rPr>
              <a:t>:</a:t>
            </a:r>
            <a:r>
              <a:rPr sz="900" spc="50" dirty="0">
                <a:latin typeface="Arial"/>
                <a:cs typeface="Arial"/>
              </a:rPr>
              <a:t> </a:t>
            </a:r>
            <a:r>
              <a:rPr lang="vi-VN" sz="900" dirty="0">
                <a:latin typeface="Arial"/>
                <a:cs typeface="Arial"/>
              </a:rPr>
              <a:t>Có thể ảnh hưởng đến cấu hình của máy (ví dụ: lệnh tác động đến thanh ghi di dời (relocation register) hoặc bảng ngắt (interrupt table)</a:t>
            </a:r>
            <a:r>
              <a:rPr lang="en-US" sz="900" dirty="0">
                <a:latin typeface="Arial"/>
                <a:cs typeface="Arial"/>
              </a:rPr>
              <a:t>).</a:t>
            </a:r>
            <a:endParaRPr sz="900" dirty="0">
              <a:latin typeface="Arial"/>
              <a:cs typeface="Arial"/>
            </a:endParaRPr>
          </a:p>
          <a:p>
            <a:pPr marL="299720" marR="337185" indent="-116839">
              <a:lnSpc>
                <a:spcPct val="102400"/>
              </a:lnSpc>
              <a:spcBef>
                <a:spcPts val="495"/>
              </a:spcBef>
              <a:buClr>
                <a:srgbClr val="3333B2"/>
              </a:buClr>
              <a:buFont typeface="Menlo"/>
              <a:buChar char="•"/>
              <a:tabLst>
                <a:tab pos="304165" algn="l"/>
              </a:tabLst>
            </a:pPr>
            <a:r>
              <a:rPr lang="en-US" sz="900" spc="-10" dirty="0" err="1">
                <a:solidFill>
                  <a:srgbClr val="C80000"/>
                </a:solidFill>
                <a:latin typeface="Arial"/>
                <a:cs typeface="Arial"/>
              </a:rPr>
              <a:t>Lệnh</a:t>
            </a:r>
            <a:r>
              <a:rPr lang="en-US" sz="900" spc="-10" dirty="0">
                <a:solidFill>
                  <a:srgbClr val="C80000"/>
                </a:solidFill>
                <a:latin typeface="Arial"/>
                <a:cs typeface="Arial"/>
              </a:rPr>
              <a:t> </a:t>
            </a:r>
            <a:r>
              <a:rPr lang="en-US" sz="900" spc="-10" dirty="0" err="1">
                <a:solidFill>
                  <a:srgbClr val="C80000"/>
                </a:solidFill>
                <a:latin typeface="Arial"/>
                <a:cs typeface="Arial"/>
              </a:rPr>
              <a:t>nhạy</a:t>
            </a:r>
            <a:r>
              <a:rPr lang="en-US" sz="900" spc="-10" dirty="0">
                <a:solidFill>
                  <a:srgbClr val="C80000"/>
                </a:solidFill>
                <a:latin typeface="Arial"/>
                <a:cs typeface="Arial"/>
              </a:rPr>
              <a:t> </a:t>
            </a:r>
            <a:r>
              <a:rPr lang="en-US" sz="900" spc="-10" dirty="0" err="1">
                <a:solidFill>
                  <a:srgbClr val="C80000"/>
                </a:solidFill>
                <a:latin typeface="Arial"/>
                <a:cs typeface="Arial"/>
              </a:rPr>
              <a:t>cảm</a:t>
            </a:r>
            <a:r>
              <a:rPr lang="en-US" sz="900" spc="-10" dirty="0">
                <a:solidFill>
                  <a:srgbClr val="C80000"/>
                </a:solidFill>
                <a:latin typeface="Arial"/>
                <a:cs typeface="Arial"/>
              </a:rPr>
              <a:t> </a:t>
            </a:r>
            <a:r>
              <a:rPr lang="en-US" sz="900" spc="-10" dirty="0" err="1">
                <a:solidFill>
                  <a:srgbClr val="C80000"/>
                </a:solidFill>
                <a:latin typeface="Arial"/>
                <a:cs typeface="Arial"/>
              </a:rPr>
              <a:t>về</a:t>
            </a:r>
            <a:r>
              <a:rPr lang="en-US" sz="900" spc="-10" dirty="0">
                <a:solidFill>
                  <a:srgbClr val="C80000"/>
                </a:solidFill>
                <a:latin typeface="Arial"/>
                <a:cs typeface="Arial"/>
              </a:rPr>
              <a:t> </a:t>
            </a:r>
            <a:r>
              <a:rPr lang="en-US" sz="900" spc="-10" dirty="0" err="1">
                <a:solidFill>
                  <a:srgbClr val="C80000"/>
                </a:solidFill>
                <a:latin typeface="Arial"/>
                <a:cs typeface="Arial"/>
              </a:rPr>
              <a:t>hành</a:t>
            </a:r>
            <a:r>
              <a:rPr lang="en-US" sz="900" spc="-10" dirty="0">
                <a:solidFill>
                  <a:srgbClr val="C80000"/>
                </a:solidFill>
                <a:latin typeface="Arial"/>
                <a:cs typeface="Arial"/>
              </a:rPr>
              <a:t> vi</a:t>
            </a:r>
            <a:r>
              <a:rPr sz="900" dirty="0">
                <a:latin typeface="Arial"/>
                <a:cs typeface="Arial"/>
              </a:rPr>
              <a:t>:</a:t>
            </a:r>
            <a:r>
              <a:rPr sz="900" spc="40" dirty="0">
                <a:latin typeface="Arial"/>
                <a:cs typeface="Arial"/>
              </a:rPr>
              <a:t> </a:t>
            </a:r>
            <a:r>
              <a:rPr lang="vi-VN" sz="900" dirty="0">
                <a:latin typeface="Arial"/>
                <a:cs typeface="Arial"/>
              </a:rPr>
              <a:t>Hiệu ứng của nó phụ thuộc một phần vào ngữ cảnh (ví dụ: lệnh POPF đặt cờ bật ngắt, nhưng chỉ hoạt động ở chế độ hệ thống).</a:t>
            </a:r>
            <a:endParaRPr sz="900" dirty="0">
              <a:latin typeface="Arial"/>
              <a:cs typeface="Arial"/>
            </a:endParaRPr>
          </a:p>
        </p:txBody>
      </p:sp>
      <p:grpSp>
        <p:nvGrpSpPr>
          <p:cNvPr id="8" name="object 8"/>
          <p:cNvGrpSpPr/>
          <p:nvPr/>
        </p:nvGrpSpPr>
        <p:grpSpPr>
          <a:xfrm>
            <a:off x="0" y="3348469"/>
            <a:ext cx="4608195" cy="107950"/>
            <a:chOff x="0" y="3348469"/>
            <a:chExt cx="4608195" cy="107950"/>
          </a:xfrm>
        </p:grpSpPr>
        <p:sp>
          <p:nvSpPr>
            <p:cNvPr id="9" name="object 9"/>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10" name="object 10"/>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1" name="object 11"/>
          <p:cNvSpPr txBox="1"/>
          <p:nvPr/>
        </p:nvSpPr>
        <p:spPr>
          <a:xfrm>
            <a:off x="53467" y="3349927"/>
            <a:ext cx="71120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3" action="ppaction://hlinksldjump"/>
              </a:rPr>
              <a:t>Principle</a:t>
            </a:r>
            <a:r>
              <a:rPr sz="500" spc="-15" dirty="0">
                <a:latin typeface="Arial"/>
                <a:cs typeface="Arial"/>
                <a:hlinkClick r:id="rId3" action="ppaction://hlinksldjump"/>
              </a:rPr>
              <a:t> </a:t>
            </a:r>
            <a:r>
              <a:rPr sz="500" dirty="0">
                <a:latin typeface="Arial"/>
                <a:cs typeface="Arial"/>
                <a:hlinkClick r:id="rId3" action="ppaction://hlinksldjump"/>
              </a:rPr>
              <a:t>of</a:t>
            </a:r>
            <a:r>
              <a:rPr sz="500" spc="-15" dirty="0">
                <a:latin typeface="Arial"/>
                <a:cs typeface="Arial"/>
                <a:hlinkClick r:id="rId3" action="ppaction://hlinksldjump"/>
              </a:rPr>
              <a:t> </a:t>
            </a:r>
            <a:r>
              <a:rPr sz="500" spc="-10" dirty="0">
                <a:latin typeface="Arial"/>
                <a:cs typeface="Arial"/>
                <a:hlinkClick r:id="rId3" action="ppaction://hlinksldjump"/>
              </a:rPr>
              <a:t>virtualization</a:t>
            </a:r>
            <a:endParaRPr sz="500">
              <a:latin typeface="Arial"/>
              <a:cs typeface="Arial"/>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532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2" action="ppaction://hlinksldjump"/>
              </a:rPr>
              <a:t>Introduction</a:t>
            </a:r>
            <a:r>
              <a:rPr sz="500" spc="-25" dirty="0">
                <a:latin typeface="Arial"/>
                <a:cs typeface="Arial"/>
                <a:hlinkClick r:id="rId2" action="ppaction://hlinksldjump"/>
              </a:rPr>
              <a:t> </a:t>
            </a:r>
            <a:r>
              <a:rPr sz="500" dirty="0">
                <a:latin typeface="Arial"/>
                <a:cs typeface="Arial"/>
                <a:hlinkClick r:id="rId2" action="ppaction://hlinksldjump"/>
              </a:rPr>
              <a:t>to</a:t>
            </a:r>
            <a:r>
              <a:rPr sz="500" spc="-20" dirty="0">
                <a:latin typeface="Arial"/>
                <a:cs typeface="Arial"/>
                <a:hlinkClick r:id="rId2" action="ppaction://hlinksldjump"/>
              </a:rPr>
              <a:t> </a:t>
            </a:r>
            <a:r>
              <a:rPr sz="500" spc="-10" dirty="0">
                <a:latin typeface="Arial"/>
                <a:cs typeface="Arial"/>
                <a:hlinkClick r:id="rId2" action="ppaction://hlinksldjump"/>
              </a:rPr>
              <a:t>threads</a:t>
            </a:r>
            <a:endParaRPr sz="500">
              <a:latin typeface="Arial"/>
              <a:cs typeface="Arial"/>
            </a:endParaRPr>
          </a:p>
        </p:txBody>
      </p:sp>
      <p:sp>
        <p:nvSpPr>
          <p:cNvPr id="10" name="object 5"/>
          <p:cNvSpPr txBox="1"/>
          <p:nvPr/>
        </p:nvSpPr>
        <p:spPr>
          <a:xfrm>
            <a:off x="7494" y="206375"/>
            <a:ext cx="4218305" cy="1008418"/>
          </a:xfrm>
          <a:prstGeom prst="rect">
            <a:avLst/>
          </a:prstGeom>
        </p:spPr>
        <p:txBody>
          <a:bodyPr vert="horz" wrap="square" lIns="0" tIns="12065" rIns="0" bIns="0" rtlCol="0">
            <a:spAutoFit/>
          </a:bodyPr>
          <a:lstStyle/>
          <a:p>
            <a:pPr marL="38100">
              <a:lnSpc>
                <a:spcPct val="100000"/>
              </a:lnSpc>
              <a:spcBef>
                <a:spcPts val="95"/>
              </a:spcBef>
            </a:pPr>
            <a:r>
              <a:rPr lang="en-US" sz="1200" spc="-10" dirty="0" err="1">
                <a:solidFill>
                  <a:srgbClr val="3333B2"/>
                </a:solidFill>
                <a:latin typeface="Arial"/>
                <a:cs typeface="Arial"/>
              </a:rPr>
              <a:t>Chuyển</a:t>
            </a:r>
            <a:r>
              <a:rPr lang="en-US" sz="1200" spc="-10" dirty="0">
                <a:solidFill>
                  <a:srgbClr val="3333B2"/>
                </a:solidFill>
                <a:latin typeface="Arial"/>
                <a:cs typeface="Arial"/>
              </a:rPr>
              <a:t> </a:t>
            </a:r>
            <a:r>
              <a:rPr lang="en-US" sz="1200" spc="-10" dirty="0" err="1">
                <a:solidFill>
                  <a:srgbClr val="3333B2"/>
                </a:solidFill>
                <a:latin typeface="Arial"/>
                <a:cs typeface="Arial"/>
              </a:rPr>
              <a:t>đổi</a:t>
            </a:r>
            <a:r>
              <a:rPr lang="en-US" sz="1200" spc="-10" dirty="0">
                <a:solidFill>
                  <a:srgbClr val="3333B2"/>
                </a:solidFill>
                <a:latin typeface="Arial"/>
                <a:cs typeface="Arial"/>
              </a:rPr>
              <a:t> </a:t>
            </a:r>
            <a:r>
              <a:rPr lang="en-US" sz="1200" spc="-10" dirty="0" err="1">
                <a:solidFill>
                  <a:srgbClr val="3333B2"/>
                </a:solidFill>
                <a:latin typeface="Arial"/>
                <a:cs typeface="Arial"/>
              </a:rPr>
              <a:t>ngữ</a:t>
            </a:r>
            <a:r>
              <a:rPr lang="en-US" sz="1200" spc="-10" dirty="0">
                <a:solidFill>
                  <a:srgbClr val="3333B2"/>
                </a:solidFill>
                <a:latin typeface="Arial"/>
                <a:cs typeface="Arial"/>
              </a:rPr>
              <a:t> </a:t>
            </a:r>
            <a:r>
              <a:rPr lang="en-US" sz="1200" spc="-10" dirty="0" err="1">
                <a:solidFill>
                  <a:srgbClr val="3333B2"/>
                </a:solidFill>
                <a:latin typeface="Arial"/>
                <a:cs typeface="Arial"/>
              </a:rPr>
              <a:t>cảnh</a:t>
            </a:r>
            <a:endParaRPr sz="1200" dirty="0">
              <a:latin typeface="Arial"/>
              <a:cs typeface="Arial"/>
            </a:endParaRPr>
          </a:p>
          <a:p>
            <a:pPr marL="289560">
              <a:lnSpc>
                <a:spcPct val="100000"/>
              </a:lnSpc>
              <a:spcBef>
                <a:spcPts val="1055"/>
              </a:spcBef>
            </a:pPr>
            <a:r>
              <a:rPr sz="1000" spc="-10" dirty="0" err="1">
                <a:solidFill>
                  <a:srgbClr val="3333B2"/>
                </a:solidFill>
                <a:latin typeface="Arial"/>
                <a:cs typeface="Arial"/>
              </a:rPr>
              <a:t>C</a:t>
            </a:r>
            <a:r>
              <a:rPr lang="en-US" sz="1000" spc="-10" dirty="0" err="1">
                <a:solidFill>
                  <a:srgbClr val="3333B2"/>
                </a:solidFill>
                <a:latin typeface="Arial"/>
                <a:cs typeface="Arial"/>
              </a:rPr>
              <a:t>ác</a:t>
            </a:r>
            <a:r>
              <a:rPr lang="en-US" sz="1000" spc="-10" dirty="0">
                <a:solidFill>
                  <a:srgbClr val="3333B2"/>
                </a:solidFill>
                <a:latin typeface="Arial"/>
                <a:cs typeface="Arial"/>
              </a:rPr>
              <a:t> </a:t>
            </a:r>
            <a:r>
              <a:rPr lang="en-US" sz="1000" spc="-10" dirty="0" err="1">
                <a:solidFill>
                  <a:srgbClr val="3333B2"/>
                </a:solidFill>
                <a:latin typeface="Arial"/>
                <a:cs typeface="Arial"/>
              </a:rPr>
              <a:t>ngữ</a:t>
            </a:r>
            <a:r>
              <a:rPr lang="en-US" sz="1000" spc="-10" dirty="0">
                <a:solidFill>
                  <a:srgbClr val="3333B2"/>
                </a:solidFill>
                <a:latin typeface="Arial"/>
                <a:cs typeface="Arial"/>
              </a:rPr>
              <a:t> </a:t>
            </a:r>
            <a:r>
              <a:rPr lang="en-US" sz="1000" spc="-10" dirty="0" err="1">
                <a:solidFill>
                  <a:srgbClr val="3333B2"/>
                </a:solidFill>
                <a:latin typeface="Arial"/>
                <a:cs typeface="Arial"/>
              </a:rPr>
              <a:t>cảnh</a:t>
            </a:r>
            <a:endParaRPr sz="1000" dirty="0">
              <a:latin typeface="Arial"/>
              <a:cs typeface="Arial"/>
            </a:endParaRPr>
          </a:p>
          <a:p>
            <a:pPr marL="539115" marR="41275" indent="-116839">
              <a:lnSpc>
                <a:spcPct val="111600"/>
              </a:lnSpc>
              <a:spcBef>
                <a:spcPts val="380"/>
              </a:spcBef>
              <a:buClr>
                <a:srgbClr val="3333B2"/>
              </a:buClr>
              <a:buFont typeface="Menlo"/>
              <a:buChar char="•"/>
              <a:tabLst>
                <a:tab pos="543560" algn="l"/>
              </a:tabLst>
            </a:pPr>
            <a:r>
              <a:rPr lang="en-US" sz="900" dirty="0" err="1">
                <a:solidFill>
                  <a:srgbClr val="C80000"/>
                </a:solidFill>
                <a:latin typeface="Arial"/>
                <a:cs typeface="Arial"/>
              </a:rPr>
              <a:t>Ngữ</a:t>
            </a:r>
            <a:r>
              <a:rPr lang="en-US" sz="900" dirty="0">
                <a:solidFill>
                  <a:srgbClr val="C80000"/>
                </a:solidFill>
                <a:latin typeface="Arial"/>
                <a:cs typeface="Arial"/>
              </a:rPr>
              <a:t> </a:t>
            </a:r>
            <a:r>
              <a:rPr lang="en-US" sz="900" dirty="0" err="1">
                <a:solidFill>
                  <a:srgbClr val="C80000"/>
                </a:solidFill>
                <a:latin typeface="Arial"/>
                <a:cs typeface="Arial"/>
              </a:rPr>
              <a:t>cảnh</a:t>
            </a:r>
            <a:r>
              <a:rPr lang="en-US" sz="900" dirty="0">
                <a:solidFill>
                  <a:srgbClr val="C80000"/>
                </a:solidFill>
                <a:latin typeface="Arial"/>
                <a:cs typeface="Arial"/>
              </a:rPr>
              <a:t> </a:t>
            </a:r>
            <a:r>
              <a:rPr lang="en-US" sz="900" dirty="0" err="1">
                <a:solidFill>
                  <a:srgbClr val="C80000"/>
                </a:solidFill>
                <a:latin typeface="Arial"/>
                <a:cs typeface="Arial"/>
              </a:rPr>
              <a:t>bộ</a:t>
            </a:r>
            <a:r>
              <a:rPr lang="en-US" sz="900" dirty="0">
                <a:solidFill>
                  <a:srgbClr val="C80000"/>
                </a:solidFill>
                <a:latin typeface="Arial"/>
                <a:cs typeface="Arial"/>
              </a:rPr>
              <a:t> </a:t>
            </a:r>
            <a:r>
              <a:rPr lang="en-US" sz="900" dirty="0" err="1">
                <a:solidFill>
                  <a:srgbClr val="C80000"/>
                </a:solidFill>
                <a:latin typeface="Arial"/>
                <a:cs typeface="Arial"/>
              </a:rPr>
              <a:t>xử</a:t>
            </a:r>
            <a:r>
              <a:rPr lang="en-US" sz="900" dirty="0">
                <a:solidFill>
                  <a:srgbClr val="C80000"/>
                </a:solidFill>
                <a:latin typeface="Arial"/>
                <a:cs typeface="Arial"/>
              </a:rPr>
              <a:t> </a:t>
            </a:r>
            <a:r>
              <a:rPr lang="en-US" sz="900" dirty="0" err="1">
                <a:solidFill>
                  <a:srgbClr val="C80000"/>
                </a:solidFill>
                <a:latin typeface="Arial"/>
                <a:cs typeface="Arial"/>
              </a:rPr>
              <a:t>lý</a:t>
            </a:r>
            <a:r>
              <a:rPr sz="900" dirty="0">
                <a:latin typeface="Arial"/>
                <a:cs typeface="Arial"/>
              </a:rPr>
              <a:t>:</a:t>
            </a:r>
            <a:r>
              <a:rPr sz="900" spc="15" dirty="0">
                <a:latin typeface="Arial"/>
                <a:cs typeface="Arial"/>
              </a:rPr>
              <a:t> </a:t>
            </a:r>
            <a:r>
              <a:rPr lang="vi-VN" sz="900" dirty="0">
                <a:latin typeface="Arial"/>
                <a:cs typeface="Arial"/>
              </a:rPr>
              <a:t>Tập hợp tối thiểu các giá trị được lưu trong thanh ghi của bộ xử lý dùng để thực thi một chuỗi lệnh (VD: con trỏ ngăn xếp, thanh ghi địa chỉ, bộ đếm chương trình</a:t>
            </a:r>
            <a:r>
              <a:rPr lang="en-US" sz="900" dirty="0">
                <a:latin typeface="Arial"/>
                <a:cs typeface="Arial"/>
              </a:rPr>
              <a:t>).</a:t>
            </a:r>
            <a:endParaRPr sz="900" dirty="0">
              <a:latin typeface="Arial"/>
              <a:cs typeface="Arial"/>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4501515" cy="101600"/>
          </a:xfrm>
          <a:prstGeom prst="rect">
            <a:avLst/>
          </a:prstGeom>
        </p:spPr>
        <p:txBody>
          <a:bodyPr vert="horz" wrap="square" lIns="0" tIns="12065" rIns="0" bIns="0" rtlCol="0">
            <a:spAutoFit/>
          </a:bodyPr>
          <a:lstStyle/>
          <a:p>
            <a:pPr marL="12700">
              <a:lnSpc>
                <a:spcPct val="100000"/>
              </a:lnSpc>
              <a:spcBef>
                <a:spcPts val="95"/>
              </a:spcBef>
              <a:tabLst>
                <a:tab pos="4123054" algn="l"/>
              </a:tabLst>
            </a:pPr>
            <a:r>
              <a:rPr sz="500" spc="-10" dirty="0">
                <a:latin typeface="Arial"/>
                <a:cs typeface="Arial"/>
                <a:hlinkClick r:id="rId2" action="ppaction://hlinksldjump"/>
              </a:rPr>
              <a:t>Processes</a:t>
            </a:r>
            <a:r>
              <a:rPr sz="500" dirty="0">
                <a:latin typeface="Arial"/>
                <a:cs typeface="Arial"/>
              </a:rPr>
              <a:t>	</a:t>
            </a:r>
            <a:r>
              <a:rPr sz="500" spc="-10" dirty="0">
                <a:solidFill>
                  <a:srgbClr val="FFFFFF"/>
                </a:solidFill>
                <a:latin typeface="Arial"/>
                <a:cs typeface="Arial"/>
                <a:hlinkClick r:id="rId3" action="ppaction://hlinksldjump"/>
              </a:rPr>
              <a:t>Virtualization</a:t>
            </a:r>
            <a:endParaRPr sz="500">
              <a:latin typeface="Arial"/>
              <a:cs typeface="Arial"/>
            </a:endParaRPr>
          </a:p>
        </p:txBody>
      </p:sp>
      <p:sp>
        <p:nvSpPr>
          <p:cNvPr id="3" name="object 3"/>
          <p:cNvSpPr txBox="1">
            <a:spLocks noGrp="1"/>
          </p:cNvSpPr>
          <p:nvPr>
            <p:ph type="title"/>
          </p:nvPr>
        </p:nvSpPr>
        <p:spPr>
          <a:xfrm>
            <a:off x="95300" y="197711"/>
            <a:ext cx="2461260" cy="196849"/>
          </a:xfrm>
          <a:prstGeom prst="rect">
            <a:avLst/>
          </a:prstGeom>
        </p:spPr>
        <p:txBody>
          <a:bodyPr vert="horz" wrap="square" lIns="0" tIns="12065" rIns="0" bIns="0" rtlCol="0">
            <a:spAutoFit/>
          </a:bodyPr>
          <a:lstStyle/>
          <a:p>
            <a:pPr marL="12700">
              <a:lnSpc>
                <a:spcPct val="100000"/>
              </a:lnSpc>
              <a:spcBef>
                <a:spcPts val="95"/>
              </a:spcBef>
            </a:pPr>
            <a:r>
              <a:rPr lang="en-US" dirty="0" err="1"/>
              <a:t>Điều</a:t>
            </a:r>
            <a:r>
              <a:rPr lang="en-US" dirty="0"/>
              <a:t> </a:t>
            </a:r>
            <a:r>
              <a:rPr lang="en-US" dirty="0" err="1"/>
              <a:t>kiện</a:t>
            </a:r>
            <a:r>
              <a:rPr lang="en-US" dirty="0"/>
              <a:t> </a:t>
            </a:r>
            <a:r>
              <a:rPr lang="en-US" dirty="0" err="1"/>
              <a:t>để</a:t>
            </a:r>
            <a:r>
              <a:rPr lang="en-US" dirty="0"/>
              <a:t> </a:t>
            </a:r>
            <a:r>
              <a:rPr lang="en-US" dirty="0" err="1"/>
              <a:t>ảo</a:t>
            </a:r>
            <a:r>
              <a:rPr lang="en-US" dirty="0"/>
              <a:t> </a:t>
            </a:r>
            <a:r>
              <a:rPr lang="en-US" dirty="0" err="1"/>
              <a:t>hóa</a:t>
            </a:r>
            <a:endParaRPr spc="-10" dirty="0"/>
          </a:p>
        </p:txBody>
      </p:sp>
      <p:sp>
        <p:nvSpPr>
          <p:cNvPr id="4" name="object 4"/>
          <p:cNvSpPr txBox="1"/>
          <p:nvPr/>
        </p:nvSpPr>
        <p:spPr>
          <a:xfrm>
            <a:off x="331063" y="471706"/>
            <a:ext cx="3942715" cy="2764923"/>
          </a:xfrm>
          <a:prstGeom prst="rect">
            <a:avLst/>
          </a:prstGeom>
        </p:spPr>
        <p:txBody>
          <a:bodyPr vert="horz" wrap="square" lIns="0" tIns="55244" rIns="0" bIns="0" rtlCol="0">
            <a:spAutoFit/>
          </a:bodyPr>
          <a:lstStyle/>
          <a:p>
            <a:pPr marL="28575">
              <a:lnSpc>
                <a:spcPct val="100000"/>
              </a:lnSpc>
              <a:spcBef>
                <a:spcPts val="434"/>
              </a:spcBef>
            </a:pPr>
            <a:r>
              <a:rPr lang="en-US" sz="1000" dirty="0" err="1">
                <a:solidFill>
                  <a:srgbClr val="C80000"/>
                </a:solidFill>
                <a:latin typeface="Arial"/>
                <a:cs typeface="Arial"/>
              </a:rPr>
              <a:t>Điều</a:t>
            </a:r>
            <a:r>
              <a:rPr lang="en-US" sz="1000" dirty="0">
                <a:solidFill>
                  <a:srgbClr val="C80000"/>
                </a:solidFill>
                <a:latin typeface="Arial"/>
                <a:cs typeface="Arial"/>
              </a:rPr>
              <a:t> </a:t>
            </a:r>
            <a:r>
              <a:rPr lang="en-US" sz="1000" dirty="0" err="1">
                <a:solidFill>
                  <a:srgbClr val="C80000"/>
                </a:solidFill>
                <a:latin typeface="Arial"/>
                <a:cs typeface="Arial"/>
              </a:rPr>
              <a:t>kiện</a:t>
            </a:r>
            <a:r>
              <a:rPr lang="en-US" sz="1000" dirty="0">
                <a:solidFill>
                  <a:srgbClr val="C80000"/>
                </a:solidFill>
                <a:latin typeface="Arial"/>
                <a:cs typeface="Arial"/>
              </a:rPr>
              <a:t> </a:t>
            </a:r>
            <a:r>
              <a:rPr lang="en-US" sz="1000" dirty="0" err="1">
                <a:solidFill>
                  <a:srgbClr val="C80000"/>
                </a:solidFill>
                <a:latin typeface="Arial"/>
                <a:cs typeface="Arial"/>
              </a:rPr>
              <a:t>cần</a:t>
            </a:r>
            <a:endParaRPr sz="1000" dirty="0">
              <a:latin typeface="Arial"/>
              <a:cs typeface="Arial"/>
            </a:endParaRPr>
          </a:p>
          <a:p>
            <a:pPr marL="28575" marR="17780">
              <a:lnSpc>
                <a:spcPct val="111600"/>
              </a:lnSpc>
              <a:spcBef>
                <a:spcPts val="175"/>
              </a:spcBef>
            </a:pPr>
            <a:r>
              <a:rPr lang="vi-VN" sz="900" i="1" dirty="0">
                <a:latin typeface="Arial"/>
                <a:cs typeface="Arial"/>
              </a:rPr>
              <a:t>Đối với bất kỳ máy tính thông thường nào, có thể xây dựng một trình giám sát máy ảo (VMM - Virtual Machine Monitor) nếu tập hợp các lệnh nhạy cảm của máy tính đó là một tập con của tập hợp các lệnh đặc quyền.</a:t>
            </a:r>
            <a:endParaRPr sz="900" dirty="0">
              <a:latin typeface="Arial"/>
              <a:cs typeface="Arial"/>
            </a:endParaRPr>
          </a:p>
          <a:p>
            <a:pPr marL="28575">
              <a:lnSpc>
                <a:spcPct val="100000"/>
              </a:lnSpc>
              <a:spcBef>
                <a:spcPts val="810"/>
              </a:spcBef>
            </a:pPr>
            <a:r>
              <a:rPr lang="en-US" sz="1000" dirty="0" err="1">
                <a:solidFill>
                  <a:srgbClr val="3333B2"/>
                </a:solidFill>
                <a:latin typeface="Arial"/>
                <a:cs typeface="Arial"/>
              </a:rPr>
              <a:t>Vấn</a:t>
            </a:r>
            <a:r>
              <a:rPr lang="en-US" sz="1000" dirty="0">
                <a:solidFill>
                  <a:srgbClr val="3333B2"/>
                </a:solidFill>
                <a:latin typeface="Arial"/>
                <a:cs typeface="Arial"/>
              </a:rPr>
              <a:t> </a:t>
            </a:r>
            <a:r>
              <a:rPr lang="en-US" sz="1000" dirty="0" err="1">
                <a:solidFill>
                  <a:srgbClr val="3333B2"/>
                </a:solidFill>
                <a:latin typeface="Arial"/>
                <a:cs typeface="Arial"/>
              </a:rPr>
              <a:t>đề</a:t>
            </a:r>
            <a:r>
              <a:rPr sz="1000" dirty="0">
                <a:solidFill>
                  <a:srgbClr val="3333B2"/>
                </a:solidFill>
                <a:latin typeface="Arial"/>
                <a:cs typeface="Arial"/>
              </a:rPr>
              <a:t>:</a:t>
            </a:r>
            <a:r>
              <a:rPr sz="1000" spc="25" dirty="0">
                <a:solidFill>
                  <a:srgbClr val="3333B2"/>
                </a:solidFill>
                <a:latin typeface="Arial"/>
                <a:cs typeface="Arial"/>
              </a:rPr>
              <a:t> </a:t>
            </a:r>
            <a:r>
              <a:rPr lang="vi-VN" sz="1000" dirty="0">
                <a:solidFill>
                  <a:srgbClr val="3333B2"/>
                </a:solidFill>
                <a:latin typeface="Arial"/>
                <a:cs typeface="Arial"/>
              </a:rPr>
              <a:t>Điều kiện này không phải lúc nào cũng được thỏa mãn</a:t>
            </a:r>
            <a:endParaRPr sz="1000" dirty="0">
              <a:latin typeface="Arial"/>
              <a:cs typeface="Arial"/>
            </a:endParaRPr>
          </a:p>
          <a:p>
            <a:pPr marL="28575" marR="141605" indent="-3810">
              <a:lnSpc>
                <a:spcPct val="111600"/>
              </a:lnSpc>
              <a:spcBef>
                <a:spcPts val="180"/>
              </a:spcBef>
            </a:pPr>
            <a:r>
              <a:rPr lang="vi-VN" sz="900" dirty="0">
                <a:latin typeface="Arial"/>
                <a:cs typeface="Arial"/>
              </a:rPr>
              <a:t>Có thể tồn tại các lệnh nhạy cảm được thực thi ở chế độ người dùng mà không gây ra bẫy (trap) đến hệ điều hành.</a:t>
            </a:r>
            <a:endParaRPr sz="900" dirty="0">
              <a:latin typeface="Arial"/>
              <a:cs typeface="Arial"/>
            </a:endParaRPr>
          </a:p>
          <a:p>
            <a:pPr marL="28575">
              <a:lnSpc>
                <a:spcPct val="100000"/>
              </a:lnSpc>
              <a:spcBef>
                <a:spcPts val="810"/>
              </a:spcBef>
            </a:pPr>
            <a:r>
              <a:rPr lang="en-US" sz="1000" spc="-10" dirty="0" err="1">
                <a:solidFill>
                  <a:srgbClr val="3333B2"/>
                </a:solidFill>
                <a:latin typeface="Arial"/>
                <a:cs typeface="Arial"/>
              </a:rPr>
              <a:t>Các</a:t>
            </a:r>
            <a:r>
              <a:rPr lang="en-US" sz="1000" spc="-10" dirty="0">
                <a:solidFill>
                  <a:srgbClr val="3333B2"/>
                </a:solidFill>
                <a:latin typeface="Arial"/>
                <a:cs typeface="Arial"/>
              </a:rPr>
              <a:t> </a:t>
            </a:r>
            <a:r>
              <a:rPr lang="en-US" sz="1000" spc="-10" dirty="0" err="1">
                <a:solidFill>
                  <a:srgbClr val="3333B2"/>
                </a:solidFill>
                <a:latin typeface="Arial"/>
                <a:cs typeface="Arial"/>
              </a:rPr>
              <a:t>giải</a:t>
            </a:r>
            <a:r>
              <a:rPr lang="en-US" sz="1000" spc="-10" dirty="0">
                <a:solidFill>
                  <a:srgbClr val="3333B2"/>
                </a:solidFill>
                <a:latin typeface="Arial"/>
                <a:cs typeface="Arial"/>
              </a:rPr>
              <a:t> </a:t>
            </a:r>
            <a:r>
              <a:rPr lang="en-US" sz="1000" spc="-10" dirty="0" err="1">
                <a:solidFill>
                  <a:srgbClr val="3333B2"/>
                </a:solidFill>
                <a:latin typeface="Arial"/>
                <a:cs typeface="Arial"/>
              </a:rPr>
              <a:t>pháp</a:t>
            </a:r>
            <a:endParaRPr sz="1000" dirty="0">
              <a:latin typeface="Arial"/>
              <a:cs typeface="Arial"/>
            </a:endParaRPr>
          </a:p>
          <a:p>
            <a:pPr marL="281940" indent="-121285">
              <a:lnSpc>
                <a:spcPct val="100000"/>
              </a:lnSpc>
              <a:spcBef>
                <a:spcPts val="505"/>
              </a:spcBef>
              <a:buClr>
                <a:srgbClr val="3333B2"/>
              </a:buClr>
              <a:buFont typeface="Menlo"/>
              <a:buChar char="•"/>
              <a:tabLst>
                <a:tab pos="282575" algn="l"/>
              </a:tabLst>
            </a:pPr>
            <a:r>
              <a:rPr lang="en-US" sz="900" dirty="0" err="1">
                <a:latin typeface="Arial"/>
                <a:cs typeface="Arial"/>
              </a:rPr>
              <a:t>Mô</a:t>
            </a:r>
            <a:r>
              <a:rPr lang="en-US" sz="900" dirty="0">
                <a:latin typeface="Arial"/>
                <a:cs typeface="Arial"/>
              </a:rPr>
              <a:t> </a:t>
            </a:r>
            <a:r>
              <a:rPr lang="en-US" sz="900" dirty="0" err="1">
                <a:latin typeface="Arial"/>
                <a:cs typeface="Arial"/>
              </a:rPr>
              <a:t>phỏng</a:t>
            </a:r>
            <a:r>
              <a:rPr lang="en-US" sz="900" dirty="0">
                <a:latin typeface="Arial"/>
                <a:cs typeface="Arial"/>
              </a:rPr>
              <a:t> (Emulate) </a:t>
            </a:r>
            <a:r>
              <a:rPr lang="en-US" sz="900" dirty="0" err="1">
                <a:latin typeface="Arial"/>
                <a:cs typeface="Arial"/>
              </a:rPr>
              <a:t>tất</a:t>
            </a:r>
            <a:r>
              <a:rPr lang="en-US" sz="900" dirty="0">
                <a:latin typeface="Arial"/>
                <a:cs typeface="Arial"/>
              </a:rPr>
              <a:t> </a:t>
            </a:r>
            <a:r>
              <a:rPr lang="en-US" sz="900" dirty="0" err="1">
                <a:latin typeface="Arial"/>
                <a:cs typeface="Arial"/>
              </a:rPr>
              <a:t>cả</a:t>
            </a:r>
            <a:r>
              <a:rPr lang="en-US" sz="900" dirty="0">
                <a:latin typeface="Arial"/>
                <a:cs typeface="Arial"/>
              </a:rPr>
              <a:t> </a:t>
            </a:r>
            <a:r>
              <a:rPr lang="en-US" sz="900" dirty="0" err="1">
                <a:latin typeface="Arial"/>
                <a:cs typeface="Arial"/>
              </a:rPr>
              <a:t>các</a:t>
            </a:r>
            <a:r>
              <a:rPr lang="en-US" sz="900" dirty="0">
                <a:latin typeface="Arial"/>
                <a:cs typeface="Arial"/>
              </a:rPr>
              <a:t> </a:t>
            </a:r>
            <a:r>
              <a:rPr lang="en-US" sz="900" dirty="0" err="1">
                <a:latin typeface="Arial"/>
                <a:cs typeface="Arial"/>
              </a:rPr>
              <a:t>lệnh</a:t>
            </a:r>
            <a:endParaRPr sz="900" dirty="0">
              <a:latin typeface="Arial"/>
              <a:cs typeface="Arial"/>
            </a:endParaRPr>
          </a:p>
          <a:p>
            <a:pPr marL="276225" indent="-115570">
              <a:lnSpc>
                <a:spcPct val="100000"/>
              </a:lnSpc>
              <a:spcBef>
                <a:spcPts val="520"/>
              </a:spcBef>
              <a:buClr>
                <a:srgbClr val="3333B2"/>
              </a:buClr>
              <a:buFont typeface="Menlo"/>
              <a:buChar char="•"/>
              <a:tabLst>
                <a:tab pos="276860" algn="l"/>
              </a:tabLst>
            </a:pPr>
            <a:r>
              <a:rPr lang="en-US" sz="900" dirty="0" err="1">
                <a:latin typeface="Arial"/>
                <a:cs typeface="Arial"/>
              </a:rPr>
              <a:t>Bao</a:t>
            </a:r>
            <a:r>
              <a:rPr lang="en-US" sz="900" dirty="0">
                <a:latin typeface="Arial"/>
                <a:cs typeface="Arial"/>
              </a:rPr>
              <a:t> </a:t>
            </a:r>
            <a:r>
              <a:rPr lang="en-US" sz="900" dirty="0" err="1">
                <a:latin typeface="Arial"/>
                <a:cs typeface="Arial"/>
              </a:rPr>
              <a:t>bọc</a:t>
            </a:r>
            <a:r>
              <a:rPr lang="en-US" sz="900" dirty="0">
                <a:latin typeface="Arial"/>
                <a:cs typeface="Arial"/>
              </a:rPr>
              <a:t> (Wrap) </a:t>
            </a:r>
            <a:r>
              <a:rPr lang="en-US" sz="900" dirty="0" err="1">
                <a:latin typeface="Arial"/>
                <a:cs typeface="Arial"/>
              </a:rPr>
              <a:t>các</a:t>
            </a:r>
            <a:r>
              <a:rPr lang="en-US" sz="900" dirty="0">
                <a:latin typeface="Arial"/>
                <a:cs typeface="Arial"/>
              </a:rPr>
              <a:t> </a:t>
            </a:r>
            <a:r>
              <a:rPr lang="en-US" sz="900" dirty="0" err="1">
                <a:latin typeface="Arial"/>
                <a:cs typeface="Arial"/>
              </a:rPr>
              <a:t>lệnh</a:t>
            </a:r>
            <a:r>
              <a:rPr lang="en-US" sz="900" dirty="0">
                <a:latin typeface="Arial"/>
                <a:cs typeface="Arial"/>
              </a:rPr>
              <a:t> </a:t>
            </a:r>
            <a:r>
              <a:rPr lang="en-US" sz="900" dirty="0" err="1">
                <a:latin typeface="Arial"/>
                <a:cs typeface="Arial"/>
              </a:rPr>
              <a:t>nhạy</a:t>
            </a:r>
            <a:r>
              <a:rPr lang="en-US" sz="900" dirty="0">
                <a:latin typeface="Arial"/>
                <a:cs typeface="Arial"/>
              </a:rPr>
              <a:t> </a:t>
            </a:r>
            <a:r>
              <a:rPr lang="en-US" sz="900" dirty="0" err="1">
                <a:latin typeface="Arial"/>
                <a:cs typeface="Arial"/>
              </a:rPr>
              <a:t>cảm</a:t>
            </a:r>
            <a:r>
              <a:rPr lang="en-US" sz="900" dirty="0">
                <a:latin typeface="Arial"/>
                <a:cs typeface="Arial"/>
              </a:rPr>
              <a:t> </a:t>
            </a:r>
            <a:r>
              <a:rPr lang="en-US" sz="900" dirty="0" err="1">
                <a:latin typeface="Arial"/>
                <a:cs typeface="Arial"/>
              </a:rPr>
              <a:t>không</a:t>
            </a:r>
            <a:r>
              <a:rPr lang="en-US" sz="900" dirty="0">
                <a:latin typeface="Arial"/>
                <a:cs typeface="Arial"/>
              </a:rPr>
              <a:t> </a:t>
            </a:r>
            <a:r>
              <a:rPr lang="en-US" sz="900" dirty="0" err="1">
                <a:latin typeface="Arial"/>
                <a:cs typeface="Arial"/>
              </a:rPr>
              <a:t>đặc</a:t>
            </a:r>
            <a:r>
              <a:rPr lang="en-US" sz="900" dirty="0">
                <a:latin typeface="Arial"/>
                <a:cs typeface="Arial"/>
              </a:rPr>
              <a:t> </a:t>
            </a:r>
            <a:r>
              <a:rPr lang="en-US" sz="900" dirty="0" err="1">
                <a:latin typeface="Arial"/>
                <a:cs typeface="Arial"/>
              </a:rPr>
              <a:t>quyền</a:t>
            </a:r>
            <a:r>
              <a:rPr lang="en-US" sz="900" dirty="0">
                <a:latin typeface="Arial"/>
                <a:cs typeface="Arial"/>
              </a:rPr>
              <a:t> </a:t>
            </a:r>
            <a:r>
              <a:rPr lang="en-US" sz="900" dirty="0" err="1">
                <a:latin typeface="Arial"/>
                <a:cs typeface="Arial"/>
              </a:rPr>
              <a:t>để</a:t>
            </a:r>
            <a:r>
              <a:rPr lang="en-US" sz="900" dirty="0">
                <a:latin typeface="Arial"/>
                <a:cs typeface="Arial"/>
              </a:rPr>
              <a:t> </a:t>
            </a:r>
            <a:r>
              <a:rPr lang="en-US" sz="900" dirty="0" err="1">
                <a:latin typeface="Arial"/>
                <a:cs typeface="Arial"/>
              </a:rPr>
              <a:t>chuyển</a:t>
            </a:r>
            <a:r>
              <a:rPr lang="en-US" sz="900" dirty="0">
                <a:latin typeface="Arial"/>
                <a:cs typeface="Arial"/>
              </a:rPr>
              <a:t> </a:t>
            </a:r>
            <a:r>
              <a:rPr lang="en-US" sz="900" dirty="0" err="1">
                <a:latin typeface="Arial"/>
                <a:cs typeface="Arial"/>
              </a:rPr>
              <a:t>quyền</a:t>
            </a:r>
            <a:r>
              <a:rPr lang="en-US" sz="900" dirty="0">
                <a:latin typeface="Arial"/>
                <a:cs typeface="Arial"/>
              </a:rPr>
              <a:t> </a:t>
            </a:r>
            <a:r>
              <a:rPr lang="en-US" sz="900" dirty="0" err="1">
                <a:latin typeface="Arial"/>
                <a:cs typeface="Arial"/>
              </a:rPr>
              <a:t>kiểm</a:t>
            </a:r>
            <a:r>
              <a:rPr lang="en-US" sz="900" dirty="0">
                <a:latin typeface="Arial"/>
                <a:cs typeface="Arial"/>
              </a:rPr>
              <a:t> </a:t>
            </a:r>
            <a:r>
              <a:rPr lang="en-US" sz="900" dirty="0" err="1">
                <a:latin typeface="Arial"/>
                <a:cs typeface="Arial"/>
              </a:rPr>
              <a:t>soát</a:t>
            </a:r>
            <a:r>
              <a:rPr lang="en-US" sz="900" dirty="0">
                <a:latin typeface="Arial"/>
                <a:cs typeface="Arial"/>
              </a:rPr>
              <a:t> sang VMM</a:t>
            </a:r>
            <a:r>
              <a:rPr lang="en-US" sz="900" spc="-25" dirty="0">
                <a:latin typeface="Arial"/>
                <a:cs typeface="Arial"/>
              </a:rPr>
              <a:t>.</a:t>
            </a:r>
            <a:endParaRPr sz="900" dirty="0">
              <a:latin typeface="Arial"/>
              <a:cs typeface="Arial"/>
            </a:endParaRPr>
          </a:p>
          <a:p>
            <a:pPr marL="281940" marR="106680" indent="-120650">
              <a:lnSpc>
                <a:spcPct val="111600"/>
              </a:lnSpc>
              <a:spcBef>
                <a:spcPts val="400"/>
              </a:spcBef>
              <a:buClr>
                <a:srgbClr val="3333B2"/>
              </a:buClr>
              <a:buFont typeface="Menlo"/>
              <a:buChar char="•"/>
              <a:tabLst>
                <a:tab pos="282575" algn="l"/>
              </a:tabLst>
            </a:pPr>
            <a:r>
              <a:rPr lang="en-US" sz="900" dirty="0" err="1">
                <a:solidFill>
                  <a:srgbClr val="C80000"/>
                </a:solidFill>
                <a:latin typeface="Arial"/>
                <a:cs typeface="Arial"/>
              </a:rPr>
              <a:t>Bán</a:t>
            </a:r>
            <a:r>
              <a:rPr lang="en-US" sz="900" dirty="0">
                <a:solidFill>
                  <a:srgbClr val="C80000"/>
                </a:solidFill>
                <a:latin typeface="Arial"/>
                <a:cs typeface="Arial"/>
              </a:rPr>
              <a:t> </a:t>
            </a:r>
            <a:r>
              <a:rPr lang="en-US" sz="900" dirty="0" err="1">
                <a:solidFill>
                  <a:srgbClr val="C80000"/>
                </a:solidFill>
                <a:latin typeface="Arial"/>
                <a:cs typeface="Arial"/>
              </a:rPr>
              <a:t>ảo</a:t>
            </a:r>
            <a:r>
              <a:rPr lang="en-US" sz="900" dirty="0">
                <a:solidFill>
                  <a:srgbClr val="C80000"/>
                </a:solidFill>
                <a:latin typeface="Arial"/>
                <a:cs typeface="Arial"/>
              </a:rPr>
              <a:t> </a:t>
            </a:r>
            <a:r>
              <a:rPr lang="en-US" sz="900" dirty="0" err="1">
                <a:solidFill>
                  <a:srgbClr val="C80000"/>
                </a:solidFill>
                <a:latin typeface="Arial"/>
                <a:cs typeface="Arial"/>
              </a:rPr>
              <a:t>hóa</a:t>
            </a:r>
            <a:r>
              <a:rPr lang="en-US" sz="900" dirty="0">
                <a:solidFill>
                  <a:srgbClr val="C80000"/>
                </a:solidFill>
                <a:latin typeface="Arial"/>
                <a:cs typeface="Arial"/>
              </a:rPr>
              <a:t> (</a:t>
            </a:r>
            <a:r>
              <a:rPr lang="en-US" sz="900" dirty="0" err="1">
                <a:solidFill>
                  <a:srgbClr val="C80000"/>
                </a:solidFill>
                <a:latin typeface="Arial"/>
                <a:cs typeface="Arial"/>
              </a:rPr>
              <a:t>Paravirtualization</a:t>
            </a:r>
            <a:r>
              <a:rPr lang="en-US" sz="900" dirty="0">
                <a:solidFill>
                  <a:srgbClr val="C80000"/>
                </a:solidFill>
                <a:latin typeface="Arial"/>
                <a:cs typeface="Arial"/>
              </a:rPr>
              <a:t>)</a:t>
            </a:r>
            <a:r>
              <a:rPr sz="900" dirty="0">
                <a:latin typeface="Arial"/>
                <a:cs typeface="Arial"/>
              </a:rPr>
              <a:t>:</a:t>
            </a:r>
            <a:r>
              <a:rPr sz="900" spc="10" dirty="0">
                <a:latin typeface="Arial"/>
                <a:cs typeface="Arial"/>
              </a:rPr>
              <a:t> </a:t>
            </a:r>
            <a:r>
              <a:rPr lang="en-US" sz="900" dirty="0" err="1">
                <a:latin typeface="Arial"/>
                <a:cs typeface="Arial"/>
              </a:rPr>
              <a:t>Chỉnh</a:t>
            </a:r>
            <a:r>
              <a:rPr lang="en-US" sz="900" dirty="0">
                <a:latin typeface="Arial"/>
                <a:cs typeface="Arial"/>
              </a:rPr>
              <a:t> </a:t>
            </a:r>
            <a:r>
              <a:rPr lang="en-US" sz="900" dirty="0" err="1">
                <a:latin typeface="Arial"/>
                <a:cs typeface="Arial"/>
              </a:rPr>
              <a:t>sửa</a:t>
            </a:r>
            <a:r>
              <a:rPr lang="en-US" sz="900" dirty="0">
                <a:latin typeface="Arial"/>
                <a:cs typeface="Arial"/>
              </a:rPr>
              <a:t> </a:t>
            </a:r>
            <a:r>
              <a:rPr lang="en-US" sz="900" dirty="0" err="1">
                <a:latin typeface="Arial"/>
                <a:cs typeface="Arial"/>
              </a:rPr>
              <a:t>hệ</a:t>
            </a:r>
            <a:r>
              <a:rPr lang="en-US" sz="900" dirty="0">
                <a:latin typeface="Arial"/>
                <a:cs typeface="Arial"/>
              </a:rPr>
              <a:t> </a:t>
            </a:r>
            <a:r>
              <a:rPr lang="en-US" sz="900" dirty="0" err="1">
                <a:latin typeface="Arial"/>
                <a:cs typeface="Arial"/>
              </a:rPr>
              <a:t>điều</a:t>
            </a:r>
            <a:r>
              <a:rPr lang="en-US" sz="900" dirty="0">
                <a:latin typeface="Arial"/>
                <a:cs typeface="Arial"/>
              </a:rPr>
              <a:t> </a:t>
            </a:r>
            <a:r>
              <a:rPr lang="en-US" sz="900" dirty="0" err="1">
                <a:latin typeface="Arial"/>
                <a:cs typeface="Arial"/>
              </a:rPr>
              <a:t>hành</a:t>
            </a:r>
            <a:r>
              <a:rPr lang="en-US" sz="900" dirty="0">
                <a:latin typeface="Arial"/>
                <a:cs typeface="Arial"/>
              </a:rPr>
              <a:t> </a:t>
            </a:r>
            <a:r>
              <a:rPr lang="en-US" sz="900" dirty="0" err="1">
                <a:latin typeface="Arial"/>
                <a:cs typeface="Arial"/>
              </a:rPr>
              <a:t>khách</a:t>
            </a:r>
            <a:r>
              <a:rPr lang="en-US" sz="900" dirty="0">
                <a:latin typeface="Arial"/>
                <a:cs typeface="Arial"/>
              </a:rPr>
              <a:t> (guest OS) </a:t>
            </a:r>
            <a:r>
              <a:rPr lang="en-US" sz="900" dirty="0" err="1">
                <a:latin typeface="Arial"/>
                <a:cs typeface="Arial"/>
              </a:rPr>
              <a:t>bằng</a:t>
            </a:r>
            <a:r>
              <a:rPr lang="en-US" sz="900" dirty="0">
                <a:latin typeface="Arial"/>
                <a:cs typeface="Arial"/>
              </a:rPr>
              <a:t> </a:t>
            </a:r>
            <a:r>
              <a:rPr lang="en-US" sz="900" dirty="0" err="1">
                <a:latin typeface="Arial"/>
                <a:cs typeface="Arial"/>
              </a:rPr>
              <a:t>cách</a:t>
            </a:r>
            <a:r>
              <a:rPr lang="en-US" sz="900" dirty="0">
                <a:latin typeface="Arial"/>
                <a:cs typeface="Arial"/>
              </a:rPr>
              <a:t>:</a:t>
            </a:r>
            <a:r>
              <a:rPr sz="900" spc="-40" dirty="0">
                <a:latin typeface="Arial"/>
                <a:cs typeface="Arial"/>
              </a:rPr>
              <a:t> </a:t>
            </a:r>
            <a:r>
              <a:rPr lang="en-US" sz="900" spc="-40" dirty="0" err="1">
                <a:latin typeface="Arial"/>
                <a:cs typeface="Arial"/>
              </a:rPr>
              <a:t>N</a:t>
            </a:r>
            <a:r>
              <a:rPr lang="en-US" sz="900" dirty="0" err="1">
                <a:latin typeface="Arial"/>
                <a:cs typeface="Arial"/>
              </a:rPr>
              <a:t>găn</a:t>
            </a:r>
            <a:r>
              <a:rPr lang="en-US" sz="900" dirty="0">
                <a:latin typeface="Arial"/>
                <a:cs typeface="Arial"/>
              </a:rPr>
              <a:t> </a:t>
            </a:r>
            <a:r>
              <a:rPr lang="en-US" sz="900" dirty="0" err="1">
                <a:latin typeface="Arial"/>
                <a:cs typeface="Arial"/>
              </a:rPr>
              <a:t>chặn</a:t>
            </a:r>
            <a:r>
              <a:rPr lang="en-US" sz="900" dirty="0">
                <a:latin typeface="Arial"/>
                <a:cs typeface="Arial"/>
              </a:rPr>
              <a:t> </a:t>
            </a:r>
            <a:r>
              <a:rPr lang="en-US" sz="900" dirty="0" err="1">
                <a:latin typeface="Arial"/>
                <a:cs typeface="Arial"/>
              </a:rPr>
              <a:t>các</a:t>
            </a:r>
            <a:r>
              <a:rPr lang="en-US" sz="900" dirty="0">
                <a:latin typeface="Arial"/>
                <a:cs typeface="Arial"/>
              </a:rPr>
              <a:t> </a:t>
            </a:r>
            <a:r>
              <a:rPr lang="en-US" sz="900" dirty="0" err="1">
                <a:latin typeface="Arial"/>
                <a:cs typeface="Arial"/>
              </a:rPr>
              <a:t>lệnh</a:t>
            </a:r>
            <a:r>
              <a:rPr lang="en-US" sz="900" dirty="0">
                <a:latin typeface="Arial"/>
                <a:cs typeface="Arial"/>
              </a:rPr>
              <a:t> </a:t>
            </a:r>
            <a:r>
              <a:rPr lang="en-US" sz="900" dirty="0" err="1">
                <a:latin typeface="Arial"/>
                <a:cs typeface="Arial"/>
              </a:rPr>
              <a:t>nhạy</a:t>
            </a:r>
            <a:r>
              <a:rPr lang="en-US" sz="900" dirty="0">
                <a:latin typeface="Arial"/>
                <a:cs typeface="Arial"/>
              </a:rPr>
              <a:t> </a:t>
            </a:r>
            <a:r>
              <a:rPr lang="en-US" sz="900" dirty="0" err="1">
                <a:latin typeface="Arial"/>
                <a:cs typeface="Arial"/>
              </a:rPr>
              <a:t>cảm</a:t>
            </a:r>
            <a:r>
              <a:rPr lang="en-US" sz="900" dirty="0">
                <a:latin typeface="Arial"/>
                <a:cs typeface="Arial"/>
              </a:rPr>
              <a:t> </a:t>
            </a:r>
            <a:r>
              <a:rPr lang="en-US" sz="900" dirty="0" err="1">
                <a:latin typeface="Arial"/>
                <a:cs typeface="Arial"/>
              </a:rPr>
              <a:t>không</a:t>
            </a:r>
            <a:r>
              <a:rPr lang="en-US" sz="900" dirty="0">
                <a:latin typeface="Arial"/>
                <a:cs typeface="Arial"/>
              </a:rPr>
              <a:t> </a:t>
            </a:r>
            <a:r>
              <a:rPr lang="en-US" sz="900" dirty="0" err="1">
                <a:latin typeface="Arial"/>
                <a:cs typeface="Arial"/>
              </a:rPr>
              <a:t>đặc</a:t>
            </a:r>
            <a:r>
              <a:rPr lang="en-US" sz="900" dirty="0">
                <a:latin typeface="Arial"/>
                <a:cs typeface="Arial"/>
              </a:rPr>
              <a:t> </a:t>
            </a:r>
            <a:r>
              <a:rPr lang="en-US" sz="900" dirty="0" err="1">
                <a:latin typeface="Arial"/>
                <a:cs typeface="Arial"/>
              </a:rPr>
              <a:t>quyền</a:t>
            </a:r>
            <a:r>
              <a:rPr sz="900" dirty="0">
                <a:latin typeface="Arial"/>
                <a:cs typeface="Arial"/>
              </a:rPr>
              <a:t>,</a:t>
            </a:r>
            <a:r>
              <a:rPr sz="900" spc="-20" dirty="0">
                <a:latin typeface="Arial"/>
                <a:cs typeface="Arial"/>
              </a:rPr>
              <a:t> </a:t>
            </a:r>
            <a:r>
              <a:rPr lang="en-US" sz="900" dirty="0" err="1">
                <a:latin typeface="Arial"/>
                <a:cs typeface="Arial"/>
              </a:rPr>
              <a:t>Hoặc</a:t>
            </a:r>
            <a:r>
              <a:rPr lang="en-US" sz="900" dirty="0">
                <a:latin typeface="Arial"/>
                <a:cs typeface="Arial"/>
              </a:rPr>
              <a:t> </a:t>
            </a:r>
            <a:r>
              <a:rPr lang="en-US" sz="900" dirty="0" err="1">
                <a:latin typeface="Arial"/>
                <a:cs typeface="Arial"/>
              </a:rPr>
              <a:t>biến</a:t>
            </a:r>
            <a:r>
              <a:rPr lang="en-US" sz="900" dirty="0">
                <a:latin typeface="Arial"/>
                <a:cs typeface="Arial"/>
              </a:rPr>
              <a:t> </a:t>
            </a:r>
            <a:r>
              <a:rPr lang="en-US" sz="900" dirty="0" err="1">
                <a:latin typeface="Arial"/>
                <a:cs typeface="Arial"/>
              </a:rPr>
              <a:t>chúng</a:t>
            </a:r>
            <a:r>
              <a:rPr lang="en-US" sz="900" dirty="0">
                <a:latin typeface="Arial"/>
                <a:cs typeface="Arial"/>
              </a:rPr>
              <a:t> </a:t>
            </a:r>
            <a:r>
              <a:rPr lang="en-US" sz="900" dirty="0" err="1">
                <a:latin typeface="Arial"/>
                <a:cs typeface="Arial"/>
              </a:rPr>
              <a:t>thành</a:t>
            </a:r>
            <a:r>
              <a:rPr lang="en-US" sz="900" dirty="0">
                <a:latin typeface="Arial"/>
                <a:cs typeface="Arial"/>
              </a:rPr>
              <a:t> </a:t>
            </a:r>
            <a:r>
              <a:rPr lang="en-US" sz="900" dirty="0" err="1">
                <a:latin typeface="Arial"/>
                <a:cs typeface="Arial"/>
              </a:rPr>
              <a:t>không</a:t>
            </a:r>
            <a:r>
              <a:rPr lang="en-US" sz="900" dirty="0">
                <a:latin typeface="Arial"/>
                <a:cs typeface="Arial"/>
              </a:rPr>
              <a:t> </a:t>
            </a:r>
            <a:r>
              <a:rPr lang="en-US" sz="900" dirty="0" err="1">
                <a:latin typeface="Arial"/>
                <a:cs typeface="Arial"/>
              </a:rPr>
              <a:t>nhạy</a:t>
            </a:r>
            <a:r>
              <a:rPr lang="en-US" sz="900" dirty="0">
                <a:latin typeface="Arial"/>
                <a:cs typeface="Arial"/>
              </a:rPr>
              <a:t> </a:t>
            </a:r>
            <a:r>
              <a:rPr lang="en-US" sz="900" dirty="0" err="1">
                <a:latin typeface="Arial"/>
                <a:cs typeface="Arial"/>
              </a:rPr>
              <a:t>cảm</a:t>
            </a:r>
            <a:r>
              <a:rPr lang="en-US" sz="900" dirty="0">
                <a:latin typeface="Arial"/>
                <a:cs typeface="Arial"/>
              </a:rPr>
              <a:t> (</a:t>
            </a:r>
            <a:r>
              <a:rPr lang="en-US" sz="900" dirty="0" err="1">
                <a:latin typeface="Arial"/>
                <a:cs typeface="Arial"/>
              </a:rPr>
              <a:t>bằng</a:t>
            </a:r>
            <a:r>
              <a:rPr lang="en-US" sz="900" dirty="0">
                <a:latin typeface="Arial"/>
                <a:cs typeface="Arial"/>
              </a:rPr>
              <a:t> </a:t>
            </a:r>
            <a:r>
              <a:rPr lang="en-US" sz="900" dirty="0" err="1">
                <a:latin typeface="Arial"/>
                <a:cs typeface="Arial"/>
              </a:rPr>
              <a:t>cách</a:t>
            </a:r>
            <a:r>
              <a:rPr lang="en-US" sz="900" dirty="0">
                <a:latin typeface="Arial"/>
                <a:cs typeface="Arial"/>
              </a:rPr>
              <a:t> </a:t>
            </a:r>
            <a:r>
              <a:rPr lang="en-US" sz="900" dirty="0" err="1">
                <a:latin typeface="Arial"/>
                <a:cs typeface="Arial"/>
              </a:rPr>
              <a:t>thay</a:t>
            </a:r>
            <a:r>
              <a:rPr lang="en-US" sz="900" dirty="0">
                <a:latin typeface="Arial"/>
                <a:cs typeface="Arial"/>
              </a:rPr>
              <a:t> </a:t>
            </a:r>
            <a:r>
              <a:rPr lang="en-US" sz="900" dirty="0" err="1">
                <a:latin typeface="Arial"/>
                <a:cs typeface="Arial"/>
              </a:rPr>
              <a:t>đổi</a:t>
            </a:r>
            <a:r>
              <a:rPr lang="en-US" sz="900" dirty="0">
                <a:latin typeface="Arial"/>
                <a:cs typeface="Arial"/>
              </a:rPr>
              <a:t> </a:t>
            </a:r>
            <a:r>
              <a:rPr lang="en-US" sz="900" dirty="0" err="1">
                <a:latin typeface="Arial"/>
                <a:cs typeface="Arial"/>
              </a:rPr>
              <a:t>ngữ</a:t>
            </a:r>
            <a:r>
              <a:rPr lang="en-US" sz="900" dirty="0">
                <a:latin typeface="Arial"/>
                <a:cs typeface="Arial"/>
              </a:rPr>
              <a:t> </a:t>
            </a:r>
            <a:r>
              <a:rPr lang="en-US" sz="900" dirty="0" err="1">
                <a:latin typeface="Arial"/>
                <a:cs typeface="Arial"/>
              </a:rPr>
              <a:t>cảnh</a:t>
            </a:r>
            <a:r>
              <a:rPr lang="en-US" sz="900" dirty="0">
                <a:latin typeface="Arial"/>
                <a:cs typeface="Arial"/>
              </a:rPr>
              <a:t>).</a:t>
            </a:r>
            <a:endParaRPr sz="900" dirty="0">
              <a:latin typeface="Arial"/>
              <a:cs typeface="Arial"/>
            </a:endParaRPr>
          </a:p>
        </p:txBody>
      </p:sp>
      <p:grpSp>
        <p:nvGrpSpPr>
          <p:cNvPr id="5" name="object 5"/>
          <p:cNvGrpSpPr/>
          <p:nvPr/>
        </p:nvGrpSpPr>
        <p:grpSpPr>
          <a:xfrm>
            <a:off x="0" y="3348469"/>
            <a:ext cx="4608195" cy="107950"/>
            <a:chOff x="0" y="3348469"/>
            <a:chExt cx="4608195" cy="107950"/>
          </a:xfrm>
        </p:grpSpPr>
        <p:sp>
          <p:nvSpPr>
            <p:cNvPr id="6" name="object 6"/>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7" name="object 7"/>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8" name="object 8"/>
          <p:cNvSpPr txBox="1"/>
          <p:nvPr/>
        </p:nvSpPr>
        <p:spPr>
          <a:xfrm>
            <a:off x="53467" y="3349927"/>
            <a:ext cx="71120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3" action="ppaction://hlinksldjump"/>
              </a:rPr>
              <a:t>Principle</a:t>
            </a:r>
            <a:r>
              <a:rPr sz="500" spc="-15" dirty="0">
                <a:latin typeface="Arial"/>
                <a:cs typeface="Arial"/>
                <a:hlinkClick r:id="rId3" action="ppaction://hlinksldjump"/>
              </a:rPr>
              <a:t> </a:t>
            </a:r>
            <a:r>
              <a:rPr sz="500" dirty="0">
                <a:latin typeface="Arial"/>
                <a:cs typeface="Arial"/>
                <a:hlinkClick r:id="rId3" action="ppaction://hlinksldjump"/>
              </a:rPr>
              <a:t>of</a:t>
            </a:r>
            <a:r>
              <a:rPr sz="500" spc="-15" dirty="0">
                <a:latin typeface="Arial"/>
                <a:cs typeface="Arial"/>
                <a:hlinkClick r:id="rId3" action="ppaction://hlinksldjump"/>
              </a:rPr>
              <a:t> </a:t>
            </a:r>
            <a:r>
              <a:rPr sz="500" spc="-10" dirty="0">
                <a:latin typeface="Arial"/>
                <a:cs typeface="Arial"/>
                <a:hlinkClick r:id="rId3" action="ppaction://hlinksldjump"/>
              </a:rPr>
              <a:t>virtualization</a:t>
            </a:r>
            <a:endParaRPr sz="500">
              <a:latin typeface="Arial"/>
              <a:cs typeface="Arial"/>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164482" y="-1515"/>
            <a:ext cx="390525"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Virtualization</a:t>
            </a:r>
            <a:endParaRPr sz="500">
              <a:latin typeface="Arial"/>
              <a:cs typeface="Arial"/>
            </a:endParaRPr>
          </a:p>
        </p:txBody>
      </p:sp>
      <p:sp>
        <p:nvSpPr>
          <p:cNvPr id="5" name="object 5"/>
          <p:cNvSpPr txBox="1"/>
          <p:nvPr/>
        </p:nvSpPr>
        <p:spPr>
          <a:xfrm>
            <a:off x="95300" y="197711"/>
            <a:ext cx="760095" cy="196849"/>
          </a:xfrm>
          <a:prstGeom prst="rect">
            <a:avLst/>
          </a:prstGeom>
        </p:spPr>
        <p:txBody>
          <a:bodyPr vert="horz" wrap="square" lIns="0" tIns="12065" rIns="0" bIns="0" rtlCol="0">
            <a:spAutoFit/>
          </a:bodyPr>
          <a:lstStyle/>
          <a:p>
            <a:pPr marL="12700">
              <a:lnSpc>
                <a:spcPct val="100000"/>
              </a:lnSpc>
              <a:spcBef>
                <a:spcPts val="95"/>
              </a:spcBef>
            </a:pPr>
            <a:r>
              <a:rPr lang="en-US" sz="1200" spc="-10" dirty="0" err="1">
                <a:solidFill>
                  <a:srgbClr val="3333B2"/>
                </a:solidFill>
                <a:latin typeface="Arial"/>
                <a:cs typeface="Arial"/>
              </a:rPr>
              <a:t>Vùng</a:t>
            </a:r>
            <a:r>
              <a:rPr lang="en-US" sz="1200" spc="-10" dirty="0">
                <a:solidFill>
                  <a:srgbClr val="3333B2"/>
                </a:solidFill>
                <a:latin typeface="Arial"/>
                <a:cs typeface="Arial"/>
              </a:rPr>
              <a:t> </a:t>
            </a:r>
            <a:r>
              <a:rPr lang="en-US" sz="1200" spc="-10" dirty="0" err="1">
                <a:solidFill>
                  <a:srgbClr val="3333B2"/>
                </a:solidFill>
                <a:latin typeface="Arial"/>
                <a:cs typeface="Arial"/>
              </a:rPr>
              <a:t>chứa</a:t>
            </a:r>
            <a:endParaRPr sz="1200" dirty="0">
              <a:latin typeface="Arial"/>
              <a:cs typeface="Arial"/>
            </a:endParaRPr>
          </a:p>
        </p:txBody>
      </p:sp>
      <p:pic>
        <p:nvPicPr>
          <p:cNvPr id="6" name="object 6"/>
          <p:cNvPicPr/>
          <p:nvPr/>
        </p:nvPicPr>
        <p:blipFill>
          <a:blip r:embed="rId4" cstate="print"/>
          <a:stretch>
            <a:fillRect/>
          </a:stretch>
        </p:blipFill>
        <p:spPr>
          <a:xfrm>
            <a:off x="1301216" y="514263"/>
            <a:ext cx="2005494" cy="1638653"/>
          </a:xfrm>
          <a:prstGeom prst="rect">
            <a:avLst/>
          </a:prstGeom>
        </p:spPr>
      </p:pic>
      <p:sp>
        <p:nvSpPr>
          <p:cNvPr id="7" name="object 7"/>
          <p:cNvSpPr txBox="1"/>
          <p:nvPr/>
        </p:nvSpPr>
        <p:spPr>
          <a:xfrm>
            <a:off x="454748" y="2181152"/>
            <a:ext cx="3830954" cy="1082861"/>
          </a:xfrm>
          <a:prstGeom prst="rect">
            <a:avLst/>
          </a:prstGeom>
        </p:spPr>
        <p:txBody>
          <a:bodyPr vert="horz" wrap="square" lIns="0" tIns="12700" rIns="0" bIns="0" rtlCol="0">
            <a:spAutoFit/>
          </a:bodyPr>
          <a:lstStyle/>
          <a:p>
            <a:pPr marL="154940" marR="60325" indent="-117475" algn="just">
              <a:lnSpc>
                <a:spcPct val="111600"/>
              </a:lnSpc>
              <a:spcBef>
                <a:spcPts val="100"/>
              </a:spcBef>
              <a:buFont typeface="Menlo"/>
              <a:buChar char="•"/>
              <a:tabLst>
                <a:tab pos="158750" algn="l"/>
              </a:tabLst>
            </a:pPr>
            <a:r>
              <a:rPr lang="en-US" sz="900" dirty="0" err="1">
                <a:solidFill>
                  <a:srgbClr val="3333B2"/>
                </a:solidFill>
                <a:latin typeface="Arial"/>
                <a:cs typeface="Arial"/>
              </a:rPr>
              <a:t>Không</a:t>
            </a:r>
            <a:r>
              <a:rPr lang="en-US" sz="900" dirty="0">
                <a:solidFill>
                  <a:srgbClr val="3333B2"/>
                </a:solidFill>
                <a:latin typeface="Arial"/>
                <a:cs typeface="Arial"/>
              </a:rPr>
              <a:t> </a:t>
            </a:r>
            <a:r>
              <a:rPr lang="en-US" sz="900" dirty="0" err="1">
                <a:solidFill>
                  <a:srgbClr val="3333B2"/>
                </a:solidFill>
                <a:latin typeface="Arial"/>
                <a:cs typeface="Arial"/>
              </a:rPr>
              <a:t>gian</a:t>
            </a:r>
            <a:r>
              <a:rPr lang="en-US" sz="900" dirty="0">
                <a:solidFill>
                  <a:srgbClr val="3333B2"/>
                </a:solidFill>
                <a:latin typeface="Arial"/>
                <a:cs typeface="Arial"/>
              </a:rPr>
              <a:t> </a:t>
            </a:r>
            <a:r>
              <a:rPr lang="en-US" sz="900" dirty="0" err="1">
                <a:solidFill>
                  <a:srgbClr val="3333B2"/>
                </a:solidFill>
                <a:latin typeface="Arial"/>
                <a:cs typeface="Arial"/>
              </a:rPr>
              <a:t>tên</a:t>
            </a:r>
            <a:r>
              <a:rPr lang="en-US" sz="900" dirty="0">
                <a:solidFill>
                  <a:srgbClr val="3333B2"/>
                </a:solidFill>
                <a:latin typeface="Arial"/>
                <a:cs typeface="Arial"/>
              </a:rPr>
              <a:t> (Namespaces)</a:t>
            </a:r>
            <a:r>
              <a:rPr sz="900" dirty="0">
                <a:latin typeface="Arial"/>
                <a:cs typeface="Arial"/>
              </a:rPr>
              <a:t>:</a:t>
            </a:r>
            <a:r>
              <a:rPr sz="900" spc="25" dirty="0">
                <a:latin typeface="Arial"/>
                <a:cs typeface="Arial"/>
              </a:rPr>
              <a:t> </a:t>
            </a:r>
            <a:r>
              <a:rPr lang="vi-VN" sz="900" dirty="0">
                <a:latin typeface="Arial"/>
                <a:cs typeface="Arial"/>
              </a:rPr>
              <a:t>Một tập hợp các tiến trình trong vùng chứa (container) được cấp một không gian định danh riêng.</a:t>
            </a:r>
            <a:endParaRPr sz="900" dirty="0">
              <a:latin typeface="Arial"/>
              <a:cs typeface="Arial"/>
            </a:endParaRPr>
          </a:p>
          <a:p>
            <a:pPr marL="153670" marR="147320" indent="-116205" algn="just">
              <a:lnSpc>
                <a:spcPct val="105600"/>
              </a:lnSpc>
              <a:spcBef>
                <a:spcPts val="65"/>
              </a:spcBef>
              <a:buFont typeface="Menlo"/>
              <a:buChar char="•"/>
              <a:tabLst>
                <a:tab pos="158750" algn="l"/>
              </a:tabLst>
            </a:pPr>
            <a:r>
              <a:rPr lang="en-US" sz="900" dirty="0" err="1">
                <a:solidFill>
                  <a:srgbClr val="3333B2"/>
                </a:solidFill>
                <a:latin typeface="Arial"/>
                <a:cs typeface="Arial"/>
              </a:rPr>
              <a:t>Hệ</a:t>
            </a:r>
            <a:r>
              <a:rPr lang="en-US" sz="900" dirty="0">
                <a:solidFill>
                  <a:srgbClr val="3333B2"/>
                </a:solidFill>
                <a:latin typeface="Arial"/>
                <a:cs typeface="Arial"/>
              </a:rPr>
              <a:t> </a:t>
            </a:r>
            <a:r>
              <a:rPr lang="en-US" sz="900" dirty="0" err="1">
                <a:solidFill>
                  <a:srgbClr val="3333B2"/>
                </a:solidFill>
                <a:latin typeface="Arial"/>
                <a:cs typeface="Arial"/>
              </a:rPr>
              <a:t>thống</a:t>
            </a:r>
            <a:r>
              <a:rPr lang="en-US" sz="900" dirty="0">
                <a:solidFill>
                  <a:srgbClr val="3333B2"/>
                </a:solidFill>
                <a:latin typeface="Arial"/>
                <a:cs typeface="Arial"/>
              </a:rPr>
              <a:t> </a:t>
            </a:r>
            <a:r>
              <a:rPr lang="en-US" sz="900" dirty="0" err="1">
                <a:solidFill>
                  <a:srgbClr val="3333B2"/>
                </a:solidFill>
                <a:latin typeface="Arial"/>
                <a:cs typeface="Arial"/>
              </a:rPr>
              <a:t>tệp</a:t>
            </a:r>
            <a:r>
              <a:rPr lang="en-US" sz="900" dirty="0">
                <a:solidFill>
                  <a:srgbClr val="3333B2"/>
                </a:solidFill>
                <a:latin typeface="Arial"/>
                <a:cs typeface="Arial"/>
              </a:rPr>
              <a:t> </a:t>
            </a:r>
            <a:r>
              <a:rPr lang="en-US" sz="900" dirty="0" err="1">
                <a:solidFill>
                  <a:srgbClr val="3333B2"/>
                </a:solidFill>
                <a:latin typeface="Arial"/>
                <a:cs typeface="Arial"/>
              </a:rPr>
              <a:t>hợp</a:t>
            </a:r>
            <a:r>
              <a:rPr lang="en-US" sz="900" dirty="0">
                <a:solidFill>
                  <a:srgbClr val="3333B2"/>
                </a:solidFill>
                <a:latin typeface="Arial"/>
                <a:cs typeface="Arial"/>
              </a:rPr>
              <a:t> </a:t>
            </a:r>
            <a:r>
              <a:rPr lang="en-US" sz="900" dirty="0" err="1">
                <a:solidFill>
                  <a:srgbClr val="3333B2"/>
                </a:solidFill>
                <a:latin typeface="Arial"/>
                <a:cs typeface="Arial"/>
              </a:rPr>
              <a:t>nhất</a:t>
            </a:r>
            <a:r>
              <a:rPr lang="en-US" sz="900" dirty="0">
                <a:solidFill>
                  <a:srgbClr val="3333B2"/>
                </a:solidFill>
                <a:latin typeface="Arial"/>
                <a:cs typeface="Arial"/>
              </a:rPr>
              <a:t> (Union File System)</a:t>
            </a:r>
            <a:r>
              <a:rPr sz="900" dirty="0">
                <a:solidFill>
                  <a:srgbClr val="3333B2"/>
                </a:solidFill>
                <a:latin typeface="Arial"/>
                <a:cs typeface="Arial"/>
              </a:rPr>
              <a:t>:</a:t>
            </a:r>
            <a:r>
              <a:rPr sz="900" spc="30" dirty="0">
                <a:solidFill>
                  <a:srgbClr val="3333B2"/>
                </a:solidFill>
                <a:latin typeface="Arial"/>
                <a:cs typeface="Arial"/>
              </a:rPr>
              <a:t> </a:t>
            </a:r>
            <a:r>
              <a:rPr lang="vi-VN" sz="900" dirty="0">
                <a:latin typeface="Arial"/>
                <a:cs typeface="Arial"/>
              </a:rPr>
              <a:t>Kết hợp nhiều hệ thống tệp theo dạng phân lớp, trong đó chỉ lớp cao nhất được phép ghi dữ liệu (và lớp này thuộc vùng chứa).</a:t>
            </a:r>
            <a:endParaRPr lang="en-US" sz="900" dirty="0">
              <a:latin typeface="Arial"/>
              <a:cs typeface="Arial"/>
            </a:endParaRPr>
          </a:p>
          <a:p>
            <a:pPr marL="153670" marR="147320" indent="-116205" algn="just">
              <a:lnSpc>
                <a:spcPct val="105600"/>
              </a:lnSpc>
              <a:spcBef>
                <a:spcPts val="65"/>
              </a:spcBef>
              <a:buFont typeface="Menlo"/>
              <a:buChar char="•"/>
              <a:tabLst>
                <a:tab pos="158750" algn="l"/>
              </a:tabLst>
            </a:pPr>
            <a:r>
              <a:rPr lang="en-US" sz="900" spc="-10" dirty="0" err="1">
                <a:solidFill>
                  <a:srgbClr val="3333B2"/>
                </a:solidFill>
                <a:latin typeface="Arial"/>
                <a:cs typeface="Arial"/>
              </a:rPr>
              <a:t>Nhóm</a:t>
            </a:r>
            <a:r>
              <a:rPr lang="en-US" sz="900" spc="-10" dirty="0">
                <a:solidFill>
                  <a:srgbClr val="3333B2"/>
                </a:solidFill>
                <a:latin typeface="Arial"/>
                <a:cs typeface="Arial"/>
              </a:rPr>
              <a:t> </a:t>
            </a:r>
            <a:r>
              <a:rPr lang="en-US" sz="900" spc="-10" dirty="0" err="1">
                <a:solidFill>
                  <a:srgbClr val="3333B2"/>
                </a:solidFill>
                <a:latin typeface="Arial"/>
                <a:cs typeface="Arial"/>
              </a:rPr>
              <a:t>kiểm</a:t>
            </a:r>
            <a:r>
              <a:rPr lang="en-US" sz="900" spc="-10" dirty="0">
                <a:solidFill>
                  <a:srgbClr val="3333B2"/>
                </a:solidFill>
                <a:latin typeface="Arial"/>
                <a:cs typeface="Arial"/>
              </a:rPr>
              <a:t> </a:t>
            </a:r>
            <a:r>
              <a:rPr lang="en-US" sz="900" spc="-10" dirty="0" err="1">
                <a:solidFill>
                  <a:srgbClr val="3333B2"/>
                </a:solidFill>
                <a:latin typeface="Arial"/>
                <a:cs typeface="Arial"/>
              </a:rPr>
              <a:t>soát</a:t>
            </a:r>
            <a:r>
              <a:rPr lang="en-US" sz="900" spc="-10" dirty="0">
                <a:solidFill>
                  <a:srgbClr val="3333B2"/>
                </a:solidFill>
                <a:latin typeface="Arial"/>
                <a:cs typeface="Arial"/>
              </a:rPr>
              <a:t> (Control Groups - </a:t>
            </a:r>
            <a:r>
              <a:rPr lang="en-US" sz="900" spc="-10" dirty="0" err="1">
                <a:solidFill>
                  <a:srgbClr val="3333B2"/>
                </a:solidFill>
                <a:latin typeface="Arial"/>
                <a:cs typeface="Arial"/>
              </a:rPr>
              <a:t>cgroups</a:t>
            </a:r>
            <a:r>
              <a:rPr lang="en-US" sz="900" spc="-10" dirty="0">
                <a:solidFill>
                  <a:srgbClr val="3333B2"/>
                </a:solidFill>
                <a:latin typeface="Arial"/>
                <a:cs typeface="Arial"/>
              </a:rPr>
              <a:t>)</a:t>
            </a:r>
            <a:r>
              <a:rPr sz="900" dirty="0">
                <a:latin typeface="Arial"/>
                <a:cs typeface="Arial"/>
              </a:rPr>
              <a:t>:</a:t>
            </a:r>
            <a:r>
              <a:rPr sz="900" spc="20" dirty="0">
                <a:latin typeface="Arial"/>
                <a:cs typeface="Arial"/>
              </a:rPr>
              <a:t> </a:t>
            </a:r>
            <a:r>
              <a:rPr lang="en-US" sz="900" spc="-10" dirty="0" err="1">
                <a:latin typeface="Arial"/>
                <a:cs typeface="Arial"/>
              </a:rPr>
              <a:t>Có</a:t>
            </a:r>
            <a:r>
              <a:rPr lang="en-US" sz="900" spc="-10" dirty="0">
                <a:latin typeface="Arial"/>
                <a:cs typeface="Arial"/>
              </a:rPr>
              <a:t> </a:t>
            </a:r>
            <a:r>
              <a:rPr lang="en-US" sz="900" spc="-10" dirty="0" err="1">
                <a:latin typeface="Arial"/>
                <a:cs typeface="Arial"/>
              </a:rPr>
              <a:t>thể</a:t>
            </a:r>
            <a:r>
              <a:rPr lang="en-US" sz="900" spc="-10" dirty="0">
                <a:latin typeface="Arial"/>
                <a:cs typeface="Arial"/>
              </a:rPr>
              <a:t> </a:t>
            </a:r>
            <a:r>
              <a:rPr lang="en-US" sz="900" spc="-10" dirty="0" err="1">
                <a:latin typeface="Arial"/>
                <a:cs typeface="Arial"/>
              </a:rPr>
              <a:t>áp</a:t>
            </a:r>
            <a:r>
              <a:rPr lang="en-US" sz="900" spc="-10" dirty="0">
                <a:latin typeface="Arial"/>
                <a:cs typeface="Arial"/>
              </a:rPr>
              <a:t> </a:t>
            </a:r>
            <a:r>
              <a:rPr lang="en-US" sz="900" spc="-10" dirty="0" err="1">
                <a:latin typeface="Arial"/>
                <a:cs typeface="Arial"/>
              </a:rPr>
              <a:t>đặt</a:t>
            </a:r>
            <a:r>
              <a:rPr lang="en-US" sz="900" spc="-10" dirty="0">
                <a:latin typeface="Arial"/>
                <a:cs typeface="Arial"/>
              </a:rPr>
              <a:t> </a:t>
            </a:r>
            <a:r>
              <a:rPr lang="en-US" sz="900" spc="-10" dirty="0" err="1">
                <a:latin typeface="Arial"/>
                <a:cs typeface="Arial"/>
              </a:rPr>
              <a:t>các</a:t>
            </a:r>
            <a:r>
              <a:rPr lang="en-US" sz="900" spc="-10" dirty="0">
                <a:latin typeface="Arial"/>
                <a:cs typeface="Arial"/>
              </a:rPr>
              <a:t> </a:t>
            </a:r>
            <a:r>
              <a:rPr lang="en-US" sz="900" spc="-10" dirty="0" err="1">
                <a:latin typeface="Arial"/>
                <a:cs typeface="Arial"/>
              </a:rPr>
              <a:t>hạn</a:t>
            </a:r>
            <a:r>
              <a:rPr lang="en-US" sz="900" spc="-10" dirty="0">
                <a:latin typeface="Arial"/>
                <a:cs typeface="Arial"/>
              </a:rPr>
              <a:t> </a:t>
            </a:r>
            <a:r>
              <a:rPr lang="en-US" sz="900" spc="-10" dirty="0" err="1">
                <a:latin typeface="Arial"/>
                <a:cs typeface="Arial"/>
              </a:rPr>
              <a:t>chế</a:t>
            </a:r>
            <a:r>
              <a:rPr lang="en-US" sz="900" spc="-10" dirty="0">
                <a:latin typeface="Arial"/>
                <a:cs typeface="Arial"/>
              </a:rPr>
              <a:t> </a:t>
            </a:r>
            <a:r>
              <a:rPr lang="en-US" sz="900" spc="-10" dirty="0" err="1">
                <a:latin typeface="Arial"/>
                <a:cs typeface="Arial"/>
              </a:rPr>
              <a:t>tài</a:t>
            </a:r>
            <a:r>
              <a:rPr lang="en-US" sz="900" spc="-10" dirty="0">
                <a:latin typeface="Arial"/>
                <a:cs typeface="Arial"/>
              </a:rPr>
              <a:t> </a:t>
            </a:r>
            <a:r>
              <a:rPr lang="en-US" sz="900" spc="-10" dirty="0" err="1">
                <a:latin typeface="Arial"/>
                <a:cs typeface="Arial"/>
              </a:rPr>
              <a:t>nguyên</a:t>
            </a:r>
            <a:r>
              <a:rPr lang="en-US" sz="900" spc="-10" dirty="0">
                <a:latin typeface="Arial"/>
                <a:cs typeface="Arial"/>
              </a:rPr>
              <a:t> </a:t>
            </a:r>
            <a:r>
              <a:rPr lang="en-US" sz="900" spc="-10" dirty="0" err="1">
                <a:latin typeface="Arial"/>
                <a:cs typeface="Arial"/>
              </a:rPr>
              <a:t>lên</a:t>
            </a:r>
            <a:r>
              <a:rPr lang="en-US" sz="900" spc="-10" dirty="0">
                <a:latin typeface="Arial"/>
                <a:cs typeface="Arial"/>
              </a:rPr>
              <a:t> </a:t>
            </a:r>
            <a:r>
              <a:rPr lang="en-US" sz="900" spc="-10" dirty="0" err="1">
                <a:latin typeface="Arial"/>
                <a:cs typeface="Arial"/>
              </a:rPr>
              <a:t>một</a:t>
            </a:r>
            <a:r>
              <a:rPr lang="en-US" sz="900" spc="-10" dirty="0">
                <a:latin typeface="Arial"/>
                <a:cs typeface="Arial"/>
              </a:rPr>
              <a:t> </a:t>
            </a:r>
            <a:r>
              <a:rPr lang="en-US" sz="900" spc="-10" dirty="0" err="1">
                <a:latin typeface="Arial"/>
                <a:cs typeface="Arial"/>
              </a:rPr>
              <a:t>tập</a:t>
            </a:r>
            <a:r>
              <a:rPr lang="en-US" sz="900" spc="-10" dirty="0">
                <a:latin typeface="Arial"/>
                <a:cs typeface="Arial"/>
              </a:rPr>
              <a:t> </a:t>
            </a:r>
            <a:r>
              <a:rPr lang="en-US" sz="900" spc="-10" dirty="0" err="1">
                <a:latin typeface="Arial"/>
                <a:cs typeface="Arial"/>
              </a:rPr>
              <a:t>hợp</a:t>
            </a:r>
            <a:r>
              <a:rPr lang="en-US" sz="900" spc="-10" dirty="0">
                <a:latin typeface="Arial"/>
                <a:cs typeface="Arial"/>
              </a:rPr>
              <a:t> </a:t>
            </a:r>
            <a:r>
              <a:rPr lang="en-US" sz="900" spc="-10" dirty="0" err="1">
                <a:latin typeface="Arial"/>
                <a:cs typeface="Arial"/>
              </a:rPr>
              <a:t>tiến</a:t>
            </a:r>
            <a:r>
              <a:rPr lang="en-US" sz="900" spc="-10" dirty="0">
                <a:latin typeface="Arial"/>
                <a:cs typeface="Arial"/>
              </a:rPr>
              <a:t> </a:t>
            </a:r>
            <a:r>
              <a:rPr lang="en-US" sz="900" spc="-10" dirty="0" err="1">
                <a:latin typeface="Arial"/>
                <a:cs typeface="Arial"/>
              </a:rPr>
              <a:t>trình</a:t>
            </a:r>
            <a:r>
              <a:rPr lang="en-US" sz="900" spc="-10" dirty="0">
                <a:latin typeface="Arial"/>
                <a:cs typeface="Arial"/>
              </a:rPr>
              <a:t>.</a:t>
            </a:r>
            <a:endParaRPr sz="900" dirty="0">
              <a:latin typeface="Arial"/>
              <a:cs typeface="Arial"/>
            </a:endParaRPr>
          </a:p>
        </p:txBody>
      </p:sp>
      <p:grpSp>
        <p:nvGrpSpPr>
          <p:cNvPr id="8" name="object 8"/>
          <p:cNvGrpSpPr/>
          <p:nvPr/>
        </p:nvGrpSpPr>
        <p:grpSpPr>
          <a:xfrm>
            <a:off x="0" y="3348469"/>
            <a:ext cx="4608195" cy="107950"/>
            <a:chOff x="0" y="3348469"/>
            <a:chExt cx="4608195" cy="107950"/>
          </a:xfrm>
        </p:grpSpPr>
        <p:sp>
          <p:nvSpPr>
            <p:cNvPr id="9" name="object 9"/>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10" name="object 10"/>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1" name="object 11"/>
          <p:cNvSpPr txBox="1"/>
          <p:nvPr/>
        </p:nvSpPr>
        <p:spPr>
          <a:xfrm>
            <a:off x="53467" y="3349927"/>
            <a:ext cx="331470" cy="104139"/>
          </a:xfrm>
          <a:prstGeom prst="rect">
            <a:avLst/>
          </a:prstGeom>
        </p:spPr>
        <p:txBody>
          <a:bodyPr vert="horz" wrap="square" lIns="0" tIns="9525" rIns="0" bIns="0" rtlCol="0">
            <a:spAutoFit/>
          </a:bodyPr>
          <a:lstStyle/>
          <a:p>
            <a:pPr marL="12700">
              <a:lnSpc>
                <a:spcPct val="100000"/>
              </a:lnSpc>
              <a:spcBef>
                <a:spcPts val="75"/>
              </a:spcBef>
            </a:pPr>
            <a:r>
              <a:rPr sz="500" spc="-10" dirty="0">
                <a:latin typeface="Arial"/>
                <a:cs typeface="Arial"/>
                <a:hlinkClick r:id="rId5" action="ppaction://hlinksldjump"/>
              </a:rPr>
              <a:t>Containers</a:t>
            </a:r>
            <a:endParaRPr sz="500">
              <a:latin typeface="Arial"/>
              <a:cs typeface="Arial"/>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4501515" cy="101600"/>
          </a:xfrm>
          <a:prstGeom prst="rect">
            <a:avLst/>
          </a:prstGeom>
        </p:spPr>
        <p:txBody>
          <a:bodyPr vert="horz" wrap="square" lIns="0" tIns="12065" rIns="0" bIns="0" rtlCol="0">
            <a:spAutoFit/>
          </a:bodyPr>
          <a:lstStyle/>
          <a:p>
            <a:pPr marL="12700">
              <a:lnSpc>
                <a:spcPct val="100000"/>
              </a:lnSpc>
              <a:spcBef>
                <a:spcPts val="95"/>
              </a:spcBef>
              <a:tabLst>
                <a:tab pos="4123054" algn="l"/>
              </a:tabLst>
            </a:pPr>
            <a:r>
              <a:rPr sz="500" spc="-10" dirty="0">
                <a:latin typeface="Arial"/>
                <a:cs typeface="Arial"/>
                <a:hlinkClick r:id="rId2" action="ppaction://hlinksldjump"/>
              </a:rPr>
              <a:t>Processes</a:t>
            </a:r>
            <a:r>
              <a:rPr sz="500" dirty="0">
                <a:latin typeface="Arial"/>
                <a:cs typeface="Arial"/>
              </a:rPr>
              <a:t>	</a:t>
            </a:r>
            <a:r>
              <a:rPr sz="500" spc="-10" dirty="0">
                <a:solidFill>
                  <a:srgbClr val="FFFFFF"/>
                </a:solidFill>
                <a:latin typeface="Arial"/>
                <a:cs typeface="Arial"/>
                <a:hlinkClick r:id="rId3" action="ppaction://hlinksldjump"/>
              </a:rPr>
              <a:t>Virtualization</a:t>
            </a:r>
            <a:endParaRPr sz="500">
              <a:latin typeface="Arial"/>
              <a:cs typeface="Arial"/>
            </a:endParaRPr>
          </a:p>
        </p:txBody>
      </p:sp>
      <p:sp>
        <p:nvSpPr>
          <p:cNvPr id="3" name="object 3"/>
          <p:cNvSpPr txBox="1">
            <a:spLocks noGrp="1"/>
          </p:cNvSpPr>
          <p:nvPr>
            <p:ph type="title"/>
          </p:nvPr>
        </p:nvSpPr>
        <p:spPr>
          <a:xfrm>
            <a:off x="95300" y="197711"/>
            <a:ext cx="2461260" cy="196849"/>
          </a:xfrm>
          <a:prstGeom prst="rect">
            <a:avLst/>
          </a:prstGeom>
        </p:spPr>
        <p:txBody>
          <a:bodyPr vert="horz" wrap="square" lIns="0" tIns="12065" rIns="0" bIns="0" rtlCol="0">
            <a:spAutoFit/>
          </a:bodyPr>
          <a:lstStyle/>
          <a:p>
            <a:pPr marL="12700">
              <a:lnSpc>
                <a:spcPct val="100000"/>
              </a:lnSpc>
              <a:spcBef>
                <a:spcPts val="95"/>
              </a:spcBef>
            </a:pPr>
            <a:r>
              <a:rPr lang="en-US" dirty="0" err="1"/>
              <a:t>Ví</a:t>
            </a:r>
            <a:r>
              <a:rPr lang="en-US" dirty="0"/>
              <a:t> </a:t>
            </a:r>
            <a:r>
              <a:rPr lang="en-US" dirty="0" err="1"/>
              <a:t>dụ</a:t>
            </a:r>
            <a:r>
              <a:rPr dirty="0"/>
              <a:t>:</a:t>
            </a:r>
            <a:r>
              <a:rPr spc="15" dirty="0"/>
              <a:t> </a:t>
            </a:r>
            <a:r>
              <a:rPr spc="-10" dirty="0"/>
              <a:t>PlanetLab</a:t>
            </a:r>
          </a:p>
        </p:txBody>
      </p:sp>
      <p:sp>
        <p:nvSpPr>
          <p:cNvPr id="4" name="object 4"/>
          <p:cNvSpPr txBox="1"/>
          <p:nvPr/>
        </p:nvSpPr>
        <p:spPr>
          <a:xfrm>
            <a:off x="341947" y="499476"/>
            <a:ext cx="3919854" cy="1055370"/>
          </a:xfrm>
          <a:prstGeom prst="rect">
            <a:avLst/>
          </a:prstGeom>
        </p:spPr>
        <p:txBody>
          <a:bodyPr vert="horz" wrap="square" lIns="0" tIns="27305" rIns="0" bIns="0" rtlCol="0">
            <a:spAutoFit/>
          </a:bodyPr>
          <a:lstStyle/>
          <a:p>
            <a:pPr marL="17780">
              <a:lnSpc>
                <a:spcPct val="100000"/>
              </a:lnSpc>
              <a:spcBef>
                <a:spcPts val="215"/>
              </a:spcBef>
            </a:pPr>
            <a:r>
              <a:rPr lang="en-US" sz="1000" spc="-10" dirty="0" err="1">
                <a:solidFill>
                  <a:srgbClr val="3333B2"/>
                </a:solidFill>
                <a:latin typeface="Arial"/>
                <a:cs typeface="Arial"/>
              </a:rPr>
              <a:t>Bản</a:t>
            </a:r>
            <a:r>
              <a:rPr lang="en-US" sz="1000" spc="-10" dirty="0">
                <a:solidFill>
                  <a:srgbClr val="3333B2"/>
                </a:solidFill>
                <a:latin typeface="Arial"/>
                <a:cs typeface="Arial"/>
              </a:rPr>
              <a:t> </a:t>
            </a:r>
            <a:r>
              <a:rPr lang="en-US" sz="1000" spc="-10" dirty="0" err="1">
                <a:solidFill>
                  <a:srgbClr val="3333B2"/>
                </a:solidFill>
                <a:latin typeface="Arial"/>
                <a:cs typeface="Arial"/>
              </a:rPr>
              <a:t>chất</a:t>
            </a:r>
            <a:endParaRPr sz="1000" dirty="0">
              <a:latin typeface="Arial"/>
              <a:cs typeface="Arial"/>
            </a:endParaRPr>
          </a:p>
          <a:p>
            <a:pPr marL="14604" marR="5080" indent="2540">
              <a:lnSpc>
                <a:spcPts val="1210"/>
              </a:lnSpc>
              <a:spcBef>
                <a:spcPts val="35"/>
              </a:spcBef>
            </a:pPr>
            <a:r>
              <a:rPr lang="en-US" sz="900" spc="-10" dirty="0" err="1">
                <a:latin typeface="Arial"/>
                <a:cs typeface="Arial"/>
              </a:rPr>
              <a:t>Các</a:t>
            </a:r>
            <a:r>
              <a:rPr lang="en-US" sz="900" spc="-10" dirty="0">
                <a:latin typeface="Arial"/>
                <a:cs typeface="Arial"/>
              </a:rPr>
              <a:t> </a:t>
            </a:r>
            <a:r>
              <a:rPr lang="en-US" sz="900" spc="-10" dirty="0" err="1">
                <a:latin typeface="Arial"/>
                <a:cs typeface="Arial"/>
              </a:rPr>
              <a:t>tổ</a:t>
            </a:r>
            <a:r>
              <a:rPr lang="en-US" sz="900" spc="-10" dirty="0">
                <a:latin typeface="Arial"/>
                <a:cs typeface="Arial"/>
              </a:rPr>
              <a:t> </a:t>
            </a:r>
            <a:r>
              <a:rPr lang="en-US" sz="900" spc="-10" dirty="0" err="1">
                <a:latin typeface="Arial"/>
                <a:cs typeface="Arial"/>
              </a:rPr>
              <a:t>chức</a:t>
            </a:r>
            <a:r>
              <a:rPr lang="en-US" sz="900" spc="-10" dirty="0">
                <a:latin typeface="Arial"/>
                <a:cs typeface="Arial"/>
              </a:rPr>
              <a:t> </a:t>
            </a:r>
            <a:r>
              <a:rPr lang="en-US" sz="900" spc="-10" dirty="0" err="1">
                <a:latin typeface="Arial"/>
                <a:cs typeface="Arial"/>
              </a:rPr>
              <a:t>khác</a:t>
            </a:r>
            <a:r>
              <a:rPr lang="en-US" sz="900" spc="-10" dirty="0">
                <a:latin typeface="Arial"/>
                <a:cs typeface="Arial"/>
              </a:rPr>
              <a:t> </a:t>
            </a:r>
            <a:r>
              <a:rPr lang="en-US" sz="900" spc="-10" dirty="0" err="1">
                <a:latin typeface="Arial"/>
                <a:cs typeface="Arial"/>
              </a:rPr>
              <a:t>nhau</a:t>
            </a:r>
            <a:r>
              <a:rPr lang="en-US" sz="900" spc="-10" dirty="0">
                <a:latin typeface="Arial"/>
                <a:cs typeface="Arial"/>
              </a:rPr>
              <a:t> </a:t>
            </a:r>
            <a:r>
              <a:rPr lang="en-US" sz="900" spc="-10" dirty="0" err="1">
                <a:latin typeface="Arial"/>
                <a:cs typeface="Arial"/>
              </a:rPr>
              <a:t>đóng</a:t>
            </a:r>
            <a:r>
              <a:rPr lang="en-US" sz="900" spc="-10" dirty="0">
                <a:latin typeface="Arial"/>
                <a:cs typeface="Arial"/>
              </a:rPr>
              <a:t> </a:t>
            </a:r>
            <a:r>
              <a:rPr lang="en-US" sz="900" spc="-10" dirty="0" err="1">
                <a:latin typeface="Arial"/>
                <a:cs typeface="Arial"/>
              </a:rPr>
              <a:t>góp</a:t>
            </a:r>
            <a:r>
              <a:rPr lang="en-US" sz="900" spc="-10" dirty="0">
                <a:latin typeface="Arial"/>
                <a:cs typeface="Arial"/>
              </a:rPr>
              <a:t> </a:t>
            </a:r>
            <a:r>
              <a:rPr lang="en-US" sz="900" spc="-10" dirty="0" err="1">
                <a:latin typeface="Arial"/>
                <a:cs typeface="Arial"/>
              </a:rPr>
              <a:t>máy</a:t>
            </a:r>
            <a:r>
              <a:rPr lang="en-US" sz="900" spc="-10" dirty="0">
                <a:latin typeface="Arial"/>
                <a:cs typeface="Arial"/>
              </a:rPr>
              <a:t> </a:t>
            </a:r>
            <a:r>
              <a:rPr lang="en-US" sz="900" spc="-10" dirty="0" err="1">
                <a:latin typeface="Arial"/>
                <a:cs typeface="Arial"/>
              </a:rPr>
              <a:t>tính</a:t>
            </a:r>
            <a:r>
              <a:rPr lang="en-US" sz="900" spc="-10" dirty="0">
                <a:latin typeface="Arial"/>
                <a:cs typeface="Arial"/>
              </a:rPr>
              <a:t>, </a:t>
            </a:r>
            <a:r>
              <a:rPr lang="en-US" sz="900" spc="-10" dirty="0" err="1">
                <a:latin typeface="Arial"/>
                <a:cs typeface="Arial"/>
              </a:rPr>
              <a:t>sau</a:t>
            </a:r>
            <a:r>
              <a:rPr lang="en-US" sz="900" spc="-10" dirty="0">
                <a:latin typeface="Arial"/>
                <a:cs typeface="Arial"/>
              </a:rPr>
              <a:t> </a:t>
            </a:r>
            <a:r>
              <a:rPr lang="en-US" sz="900" spc="-10" dirty="0" err="1">
                <a:latin typeface="Arial"/>
                <a:cs typeface="Arial"/>
              </a:rPr>
              <a:t>đó</a:t>
            </a:r>
            <a:r>
              <a:rPr lang="en-US" sz="900" spc="-10" dirty="0">
                <a:latin typeface="Arial"/>
                <a:cs typeface="Arial"/>
              </a:rPr>
              <a:t> chia </a:t>
            </a:r>
            <a:r>
              <a:rPr lang="en-US" sz="900" spc="-10" dirty="0" err="1">
                <a:latin typeface="Arial"/>
                <a:cs typeface="Arial"/>
              </a:rPr>
              <a:t>sẻ</a:t>
            </a:r>
            <a:r>
              <a:rPr lang="en-US" sz="900" spc="-10" dirty="0">
                <a:latin typeface="Arial"/>
                <a:cs typeface="Arial"/>
              </a:rPr>
              <a:t> </a:t>
            </a:r>
            <a:r>
              <a:rPr lang="en-US" sz="900" spc="-10" dirty="0" err="1">
                <a:latin typeface="Arial"/>
                <a:cs typeface="Arial"/>
              </a:rPr>
              <a:t>chúng</a:t>
            </a:r>
            <a:r>
              <a:rPr lang="en-US" sz="900" spc="-10" dirty="0">
                <a:latin typeface="Arial"/>
                <a:cs typeface="Arial"/>
              </a:rPr>
              <a:t> </a:t>
            </a:r>
            <a:r>
              <a:rPr lang="en-US" sz="900" spc="-10" dirty="0" err="1">
                <a:latin typeface="Arial"/>
                <a:cs typeface="Arial"/>
              </a:rPr>
              <a:t>cho</a:t>
            </a:r>
            <a:r>
              <a:rPr lang="en-US" sz="900" spc="-10" dirty="0">
                <a:latin typeface="Arial"/>
                <a:cs typeface="Arial"/>
              </a:rPr>
              <a:t> </a:t>
            </a:r>
            <a:r>
              <a:rPr lang="en-US" sz="900" spc="-10" dirty="0" err="1">
                <a:latin typeface="Arial"/>
                <a:cs typeface="Arial"/>
              </a:rPr>
              <a:t>các</a:t>
            </a:r>
            <a:r>
              <a:rPr lang="en-US" sz="900" spc="-10" dirty="0">
                <a:latin typeface="Arial"/>
                <a:cs typeface="Arial"/>
              </a:rPr>
              <a:t> </a:t>
            </a:r>
            <a:r>
              <a:rPr lang="en-US" sz="900" spc="-10" dirty="0" err="1">
                <a:latin typeface="Arial"/>
                <a:cs typeface="Arial"/>
              </a:rPr>
              <a:t>thí</a:t>
            </a:r>
            <a:r>
              <a:rPr lang="en-US" sz="900" spc="-10" dirty="0">
                <a:latin typeface="Arial"/>
                <a:cs typeface="Arial"/>
              </a:rPr>
              <a:t> </a:t>
            </a:r>
            <a:r>
              <a:rPr lang="en-US" sz="900" spc="-10" dirty="0" err="1">
                <a:latin typeface="Arial"/>
                <a:cs typeface="Arial"/>
              </a:rPr>
              <a:t>nghiệm</a:t>
            </a:r>
            <a:r>
              <a:rPr lang="en-US" sz="900" spc="-10" dirty="0">
                <a:latin typeface="Arial"/>
                <a:cs typeface="Arial"/>
              </a:rPr>
              <a:t> </a:t>
            </a:r>
            <a:r>
              <a:rPr lang="en-US" sz="900" spc="-10" dirty="0" err="1">
                <a:latin typeface="Arial"/>
                <a:cs typeface="Arial"/>
              </a:rPr>
              <a:t>khác</a:t>
            </a:r>
            <a:r>
              <a:rPr lang="en-US" sz="900" spc="-10" dirty="0">
                <a:latin typeface="Arial"/>
                <a:cs typeface="Arial"/>
              </a:rPr>
              <a:t> </a:t>
            </a:r>
            <a:r>
              <a:rPr lang="en-US" sz="900" spc="-10" dirty="0" err="1">
                <a:latin typeface="Arial"/>
                <a:cs typeface="Arial"/>
              </a:rPr>
              <a:t>nhau</a:t>
            </a:r>
            <a:r>
              <a:rPr sz="900" spc="-10" dirty="0">
                <a:latin typeface="Arial"/>
                <a:cs typeface="Arial"/>
              </a:rPr>
              <a:t>.</a:t>
            </a:r>
            <a:endParaRPr sz="900" dirty="0">
              <a:latin typeface="Arial"/>
              <a:cs typeface="Arial"/>
            </a:endParaRPr>
          </a:p>
          <a:p>
            <a:pPr marL="17780">
              <a:lnSpc>
                <a:spcPct val="100000"/>
              </a:lnSpc>
              <a:spcBef>
                <a:spcPts val="750"/>
              </a:spcBef>
            </a:pPr>
            <a:r>
              <a:rPr lang="en-US" sz="1000" spc="-10" dirty="0" err="1">
                <a:solidFill>
                  <a:srgbClr val="C80000"/>
                </a:solidFill>
                <a:latin typeface="Arial"/>
                <a:cs typeface="Arial"/>
              </a:rPr>
              <a:t>Vấn</a:t>
            </a:r>
            <a:r>
              <a:rPr lang="en-US" sz="1000" spc="-10" dirty="0">
                <a:solidFill>
                  <a:srgbClr val="C80000"/>
                </a:solidFill>
                <a:latin typeface="Arial"/>
                <a:cs typeface="Arial"/>
              </a:rPr>
              <a:t> </a:t>
            </a:r>
            <a:r>
              <a:rPr lang="en-US" sz="1000" spc="-10" dirty="0" err="1">
                <a:solidFill>
                  <a:srgbClr val="C80000"/>
                </a:solidFill>
                <a:latin typeface="Arial"/>
                <a:cs typeface="Arial"/>
              </a:rPr>
              <a:t>đề</a:t>
            </a:r>
            <a:endParaRPr sz="1000" dirty="0">
              <a:latin typeface="Arial"/>
              <a:cs typeface="Arial"/>
            </a:endParaRPr>
          </a:p>
          <a:p>
            <a:pPr marL="17780" marR="57785" indent="-5715">
              <a:lnSpc>
                <a:spcPts val="1210"/>
              </a:lnSpc>
              <a:spcBef>
                <a:spcPts val="35"/>
              </a:spcBef>
            </a:pPr>
            <a:r>
              <a:rPr lang="vi-VN" sz="900" dirty="0">
                <a:latin typeface="Arial"/>
                <a:cs typeface="Arial"/>
              </a:rPr>
              <a:t>Cần đảm bảo rằng các ứng dụng phân tán khác nhau không gây ảnh hưởng lẫn nhau ⇒ </a:t>
            </a:r>
            <a:r>
              <a:rPr lang="vi-VN" sz="900" dirty="0">
                <a:solidFill>
                  <a:srgbClr val="3333B2"/>
                </a:solidFill>
                <a:latin typeface="Arial"/>
                <a:cs typeface="Arial"/>
              </a:rPr>
              <a:t>ảo hóa</a:t>
            </a:r>
            <a:r>
              <a:rPr lang="vi-VN" sz="900" dirty="0">
                <a:latin typeface="Arial"/>
                <a:cs typeface="Arial"/>
              </a:rPr>
              <a:t>.</a:t>
            </a:r>
            <a:endParaRPr sz="900" dirty="0">
              <a:latin typeface="Arial"/>
              <a:cs typeface="Arial"/>
            </a:endParaRPr>
          </a:p>
        </p:txBody>
      </p:sp>
      <p:grpSp>
        <p:nvGrpSpPr>
          <p:cNvPr id="5" name="object 5"/>
          <p:cNvGrpSpPr/>
          <p:nvPr/>
        </p:nvGrpSpPr>
        <p:grpSpPr>
          <a:xfrm>
            <a:off x="0" y="3348469"/>
            <a:ext cx="4608195" cy="107950"/>
            <a:chOff x="0" y="3348469"/>
            <a:chExt cx="4608195" cy="107950"/>
          </a:xfrm>
        </p:grpSpPr>
        <p:sp>
          <p:nvSpPr>
            <p:cNvPr id="6" name="object 6"/>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7" name="object 7"/>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8" name="object 8"/>
          <p:cNvSpPr txBox="1"/>
          <p:nvPr/>
        </p:nvSpPr>
        <p:spPr>
          <a:xfrm>
            <a:off x="53467" y="3349927"/>
            <a:ext cx="331470" cy="104139"/>
          </a:xfrm>
          <a:prstGeom prst="rect">
            <a:avLst/>
          </a:prstGeom>
        </p:spPr>
        <p:txBody>
          <a:bodyPr vert="horz" wrap="square" lIns="0" tIns="9525" rIns="0" bIns="0" rtlCol="0">
            <a:spAutoFit/>
          </a:bodyPr>
          <a:lstStyle/>
          <a:p>
            <a:pPr marL="12700">
              <a:lnSpc>
                <a:spcPct val="100000"/>
              </a:lnSpc>
              <a:spcBef>
                <a:spcPts val="75"/>
              </a:spcBef>
            </a:pPr>
            <a:r>
              <a:rPr sz="500" spc="-10" dirty="0">
                <a:latin typeface="Arial"/>
                <a:cs typeface="Arial"/>
                <a:hlinkClick r:id="rId4" action="ppaction://hlinksldjump"/>
              </a:rPr>
              <a:t>Containers</a:t>
            </a:r>
            <a:endParaRPr sz="500">
              <a:latin typeface="Arial"/>
              <a:cs typeface="Arial"/>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164482" y="-1515"/>
            <a:ext cx="390525"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Virtualization</a:t>
            </a:r>
            <a:endParaRPr sz="500">
              <a:latin typeface="Arial"/>
              <a:cs typeface="Arial"/>
            </a:endParaRPr>
          </a:p>
        </p:txBody>
      </p:sp>
      <p:sp>
        <p:nvSpPr>
          <p:cNvPr id="5" name="object 5"/>
          <p:cNvSpPr txBox="1"/>
          <p:nvPr/>
        </p:nvSpPr>
        <p:spPr>
          <a:xfrm>
            <a:off x="95300" y="197711"/>
            <a:ext cx="2514550" cy="196849"/>
          </a:xfrm>
          <a:prstGeom prst="rect">
            <a:avLst/>
          </a:prstGeom>
        </p:spPr>
        <p:txBody>
          <a:bodyPr vert="horz" wrap="square" lIns="0" tIns="12065" rIns="0" bIns="0" rtlCol="0">
            <a:spAutoFit/>
          </a:bodyPr>
          <a:lstStyle/>
          <a:p>
            <a:pPr marL="12700">
              <a:lnSpc>
                <a:spcPct val="100000"/>
              </a:lnSpc>
              <a:spcBef>
                <a:spcPts val="95"/>
              </a:spcBef>
            </a:pPr>
            <a:r>
              <a:rPr lang="vi-VN" sz="1200" dirty="0">
                <a:solidFill>
                  <a:srgbClr val="3333B2"/>
                </a:solidFill>
                <a:latin typeface="Arial"/>
                <a:cs typeface="Arial"/>
              </a:rPr>
              <a:t>Tổ chức cơ bản của PlanetLab</a:t>
            </a:r>
            <a:endParaRPr sz="1200" dirty="0">
              <a:latin typeface="Arial"/>
              <a:cs typeface="Arial"/>
            </a:endParaRPr>
          </a:p>
        </p:txBody>
      </p:sp>
      <p:pic>
        <p:nvPicPr>
          <p:cNvPr id="6" name="object 6"/>
          <p:cNvPicPr/>
          <p:nvPr/>
        </p:nvPicPr>
        <p:blipFill>
          <a:blip r:embed="rId4" cstate="print"/>
          <a:stretch>
            <a:fillRect/>
          </a:stretch>
        </p:blipFill>
        <p:spPr>
          <a:xfrm>
            <a:off x="1009874" y="555366"/>
            <a:ext cx="2589507" cy="1655228"/>
          </a:xfrm>
          <a:prstGeom prst="rect">
            <a:avLst/>
          </a:prstGeom>
        </p:spPr>
      </p:pic>
      <p:sp>
        <p:nvSpPr>
          <p:cNvPr id="7" name="object 7"/>
          <p:cNvSpPr txBox="1"/>
          <p:nvPr/>
        </p:nvSpPr>
        <p:spPr>
          <a:xfrm>
            <a:off x="343128" y="2304057"/>
            <a:ext cx="3933825" cy="643125"/>
          </a:xfrm>
          <a:prstGeom prst="rect">
            <a:avLst/>
          </a:prstGeom>
        </p:spPr>
        <p:txBody>
          <a:bodyPr vert="horz" wrap="square" lIns="0" tIns="27305" rIns="0" bIns="0" rtlCol="0">
            <a:spAutoFit/>
          </a:bodyPr>
          <a:lstStyle/>
          <a:p>
            <a:pPr marL="12700">
              <a:lnSpc>
                <a:spcPct val="100000"/>
              </a:lnSpc>
              <a:spcBef>
                <a:spcPts val="215"/>
              </a:spcBef>
            </a:pPr>
            <a:r>
              <a:rPr sz="1000" spc="-10" dirty="0">
                <a:solidFill>
                  <a:srgbClr val="3333B2"/>
                </a:solidFill>
                <a:latin typeface="Arial"/>
                <a:cs typeface="Arial"/>
              </a:rPr>
              <a:t>Vserver</a:t>
            </a:r>
            <a:endParaRPr sz="1000" dirty="0">
              <a:latin typeface="Arial"/>
              <a:cs typeface="Arial"/>
            </a:endParaRPr>
          </a:p>
          <a:p>
            <a:pPr marL="16510" marR="5080">
              <a:lnSpc>
                <a:spcPts val="1210"/>
              </a:lnSpc>
              <a:spcBef>
                <a:spcPts val="35"/>
              </a:spcBef>
            </a:pPr>
            <a:r>
              <a:rPr lang="vi-VN" sz="900" dirty="0">
                <a:latin typeface="Arial"/>
                <a:cs typeface="Arial"/>
              </a:rPr>
              <a:t>Môi trường độc lập và được bảo vệ với thư viện, phiên bản máy chủ riêng, v.v. Các ứng dụng phân tán được gán một </a:t>
            </a:r>
            <a:r>
              <a:rPr lang="vi-VN" sz="900" dirty="0">
                <a:solidFill>
                  <a:srgbClr val="3333B2"/>
                </a:solidFill>
                <a:latin typeface="Arial"/>
                <a:cs typeface="Arial"/>
              </a:rPr>
              <a:t>tập hợp các vserver </a:t>
            </a:r>
            <a:r>
              <a:rPr lang="vi-VN" sz="900" dirty="0">
                <a:solidFill>
                  <a:srgbClr val="FF0000"/>
                </a:solidFill>
                <a:latin typeface="Arial"/>
                <a:cs typeface="Arial"/>
              </a:rPr>
              <a:t>phân bố trên nhiều máy khác nhau</a:t>
            </a:r>
            <a:r>
              <a:rPr lang="vi-VN" sz="900" dirty="0">
                <a:latin typeface="Arial"/>
                <a:cs typeface="Arial"/>
              </a:rPr>
              <a:t>.</a:t>
            </a:r>
            <a:endParaRPr sz="900" dirty="0">
              <a:latin typeface="Arial"/>
              <a:cs typeface="Arial"/>
            </a:endParaRPr>
          </a:p>
        </p:txBody>
      </p:sp>
      <p:grpSp>
        <p:nvGrpSpPr>
          <p:cNvPr id="8" name="object 8"/>
          <p:cNvGrpSpPr/>
          <p:nvPr/>
        </p:nvGrpSpPr>
        <p:grpSpPr>
          <a:xfrm>
            <a:off x="0" y="3348469"/>
            <a:ext cx="4608195" cy="107950"/>
            <a:chOff x="0" y="3348469"/>
            <a:chExt cx="4608195" cy="107950"/>
          </a:xfrm>
        </p:grpSpPr>
        <p:sp>
          <p:nvSpPr>
            <p:cNvPr id="9" name="object 9"/>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10" name="object 10"/>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1" name="object 11"/>
          <p:cNvSpPr txBox="1"/>
          <p:nvPr/>
        </p:nvSpPr>
        <p:spPr>
          <a:xfrm>
            <a:off x="53467" y="3349927"/>
            <a:ext cx="331470" cy="104139"/>
          </a:xfrm>
          <a:prstGeom prst="rect">
            <a:avLst/>
          </a:prstGeom>
        </p:spPr>
        <p:txBody>
          <a:bodyPr vert="horz" wrap="square" lIns="0" tIns="9525" rIns="0" bIns="0" rtlCol="0">
            <a:spAutoFit/>
          </a:bodyPr>
          <a:lstStyle/>
          <a:p>
            <a:pPr marL="12700">
              <a:lnSpc>
                <a:spcPct val="100000"/>
              </a:lnSpc>
              <a:spcBef>
                <a:spcPts val="75"/>
              </a:spcBef>
            </a:pPr>
            <a:r>
              <a:rPr sz="500" spc="-10" dirty="0">
                <a:latin typeface="Arial"/>
                <a:cs typeface="Arial"/>
                <a:hlinkClick r:id="rId5" action="ppaction://hlinksldjump"/>
              </a:rPr>
              <a:t>Containers</a:t>
            </a:r>
            <a:endParaRPr sz="500">
              <a:latin typeface="Arial"/>
              <a:cs typeface="Arial"/>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4501515" cy="101600"/>
          </a:xfrm>
          <a:prstGeom prst="rect">
            <a:avLst/>
          </a:prstGeom>
        </p:spPr>
        <p:txBody>
          <a:bodyPr vert="horz" wrap="square" lIns="0" tIns="12065" rIns="0" bIns="0" rtlCol="0">
            <a:spAutoFit/>
          </a:bodyPr>
          <a:lstStyle/>
          <a:p>
            <a:pPr marL="12700">
              <a:lnSpc>
                <a:spcPct val="100000"/>
              </a:lnSpc>
              <a:spcBef>
                <a:spcPts val="95"/>
              </a:spcBef>
              <a:tabLst>
                <a:tab pos="4123054" algn="l"/>
              </a:tabLst>
            </a:pPr>
            <a:r>
              <a:rPr sz="500" spc="-10" dirty="0">
                <a:latin typeface="Arial"/>
                <a:cs typeface="Arial"/>
                <a:hlinkClick r:id="rId2" action="ppaction://hlinksldjump"/>
              </a:rPr>
              <a:t>Processes</a:t>
            </a:r>
            <a:r>
              <a:rPr sz="500" dirty="0">
                <a:latin typeface="Arial"/>
                <a:cs typeface="Arial"/>
              </a:rPr>
              <a:t>	</a:t>
            </a:r>
            <a:r>
              <a:rPr sz="500" spc="-10" dirty="0">
                <a:solidFill>
                  <a:srgbClr val="FFFFFF"/>
                </a:solidFill>
                <a:latin typeface="Arial"/>
                <a:cs typeface="Arial"/>
                <a:hlinkClick r:id="rId3" action="ppaction://hlinksldjump"/>
              </a:rPr>
              <a:t>Virtualization</a:t>
            </a:r>
            <a:endParaRPr sz="500">
              <a:latin typeface="Arial"/>
              <a:cs typeface="Arial"/>
            </a:endParaRPr>
          </a:p>
        </p:txBody>
      </p:sp>
      <p:sp>
        <p:nvSpPr>
          <p:cNvPr id="3" name="object 3"/>
          <p:cNvSpPr txBox="1">
            <a:spLocks noGrp="1"/>
          </p:cNvSpPr>
          <p:nvPr>
            <p:ph type="title"/>
          </p:nvPr>
        </p:nvSpPr>
        <p:spPr>
          <a:xfrm>
            <a:off x="95300" y="197711"/>
            <a:ext cx="2971750" cy="196849"/>
          </a:xfrm>
          <a:prstGeom prst="rect">
            <a:avLst/>
          </a:prstGeom>
        </p:spPr>
        <p:txBody>
          <a:bodyPr vert="horz" wrap="square" lIns="0" tIns="12065" rIns="0" bIns="0" rtlCol="0">
            <a:spAutoFit/>
          </a:bodyPr>
          <a:lstStyle/>
          <a:p>
            <a:pPr marL="12700">
              <a:lnSpc>
                <a:spcPct val="100000"/>
              </a:lnSpc>
              <a:spcBef>
                <a:spcPts val="95"/>
              </a:spcBef>
            </a:pPr>
            <a:r>
              <a:rPr lang="en-US" dirty="0" err="1"/>
              <a:t>PlanetLab</a:t>
            </a:r>
            <a:r>
              <a:rPr lang="en-US" dirty="0"/>
              <a:t> </a:t>
            </a:r>
            <a:r>
              <a:rPr lang="en-US" dirty="0" err="1"/>
              <a:t>Vservers</a:t>
            </a:r>
            <a:r>
              <a:rPr lang="en-US" dirty="0"/>
              <a:t> </a:t>
            </a:r>
            <a:r>
              <a:rPr lang="en-US" dirty="0" err="1"/>
              <a:t>và</a:t>
            </a:r>
            <a:r>
              <a:rPr lang="en-US" dirty="0"/>
              <a:t> Slices (</a:t>
            </a:r>
            <a:r>
              <a:rPr lang="en-US" dirty="0" err="1"/>
              <a:t>phân</a:t>
            </a:r>
            <a:r>
              <a:rPr lang="en-US" dirty="0"/>
              <a:t> </a:t>
            </a:r>
            <a:r>
              <a:rPr lang="en-US" dirty="0" err="1"/>
              <a:t>đoạn</a:t>
            </a:r>
            <a:r>
              <a:rPr lang="en-US" dirty="0"/>
              <a:t>)</a:t>
            </a:r>
            <a:endParaRPr spc="-10" dirty="0"/>
          </a:p>
        </p:txBody>
      </p:sp>
      <p:sp>
        <p:nvSpPr>
          <p:cNvPr id="4" name="object 4"/>
          <p:cNvSpPr txBox="1"/>
          <p:nvPr/>
        </p:nvSpPr>
        <p:spPr>
          <a:xfrm>
            <a:off x="321894" y="463048"/>
            <a:ext cx="3963035" cy="1373505"/>
          </a:xfrm>
          <a:prstGeom prst="rect">
            <a:avLst/>
          </a:prstGeom>
        </p:spPr>
        <p:txBody>
          <a:bodyPr vert="horz" wrap="square" lIns="0" tIns="63500" rIns="0" bIns="0" rtlCol="0">
            <a:spAutoFit/>
          </a:bodyPr>
          <a:lstStyle/>
          <a:p>
            <a:pPr marL="38100">
              <a:lnSpc>
                <a:spcPct val="100000"/>
              </a:lnSpc>
              <a:spcBef>
                <a:spcPts val="500"/>
              </a:spcBef>
            </a:pPr>
            <a:r>
              <a:rPr lang="en-US" sz="1000" spc="-10" dirty="0" err="1">
                <a:solidFill>
                  <a:srgbClr val="3333B2"/>
                </a:solidFill>
                <a:latin typeface="Arial"/>
                <a:cs typeface="Arial"/>
              </a:rPr>
              <a:t>Bản</a:t>
            </a:r>
            <a:r>
              <a:rPr lang="en-US" sz="1000" spc="-10" dirty="0">
                <a:solidFill>
                  <a:srgbClr val="3333B2"/>
                </a:solidFill>
                <a:latin typeface="Arial"/>
                <a:cs typeface="Arial"/>
              </a:rPr>
              <a:t> </a:t>
            </a:r>
            <a:r>
              <a:rPr lang="en-US" sz="1000" spc="-10" dirty="0" err="1">
                <a:solidFill>
                  <a:srgbClr val="3333B2"/>
                </a:solidFill>
                <a:latin typeface="Arial"/>
                <a:cs typeface="Arial"/>
              </a:rPr>
              <a:t>chất</a:t>
            </a:r>
            <a:endParaRPr sz="1000" dirty="0">
              <a:latin typeface="Arial"/>
              <a:cs typeface="Arial"/>
            </a:endParaRPr>
          </a:p>
          <a:p>
            <a:pPr marL="290830" indent="-120650">
              <a:lnSpc>
                <a:spcPct val="100000"/>
              </a:lnSpc>
              <a:spcBef>
                <a:spcPts val="405"/>
              </a:spcBef>
              <a:buClr>
                <a:srgbClr val="3333B2"/>
              </a:buClr>
              <a:buFont typeface="Menlo"/>
              <a:buChar char="•"/>
              <a:tabLst>
                <a:tab pos="291465" algn="l"/>
              </a:tabLst>
            </a:pPr>
            <a:r>
              <a:rPr lang="vi-VN" sz="900" dirty="0">
                <a:latin typeface="Arial"/>
                <a:cs typeface="Arial"/>
              </a:rPr>
              <a:t>Mỗi Vserver hoạt động trong môi trường riêng của nó (tương tự như chroot).</a:t>
            </a:r>
          </a:p>
          <a:p>
            <a:pPr marL="290830" indent="-120650">
              <a:lnSpc>
                <a:spcPct val="100000"/>
              </a:lnSpc>
              <a:spcBef>
                <a:spcPts val="405"/>
              </a:spcBef>
              <a:buClr>
                <a:srgbClr val="3333B2"/>
              </a:buClr>
              <a:buFont typeface="Menlo"/>
              <a:buChar char="•"/>
              <a:tabLst>
                <a:tab pos="291465" algn="l"/>
              </a:tabLst>
            </a:pPr>
            <a:r>
              <a:rPr lang="vi-VN" sz="900" dirty="0">
                <a:latin typeface="Arial"/>
                <a:cs typeface="Arial"/>
              </a:rPr>
              <a:t>Các cải tiến trên Linux bao gồm điều chỉnh hợp lý ID tiến trình (ví dụ: init có ID 0).</a:t>
            </a:r>
          </a:p>
          <a:p>
            <a:pPr marL="290830" indent="-120650">
              <a:lnSpc>
                <a:spcPct val="100000"/>
              </a:lnSpc>
              <a:spcBef>
                <a:spcPts val="405"/>
              </a:spcBef>
              <a:buClr>
                <a:srgbClr val="3333B2"/>
              </a:buClr>
              <a:buFont typeface="Menlo"/>
              <a:buChar char="•"/>
              <a:tabLst>
                <a:tab pos="291465" algn="l"/>
              </a:tabLst>
            </a:pPr>
            <a:r>
              <a:rPr lang="vi-VN" sz="900" dirty="0">
                <a:latin typeface="Arial"/>
                <a:cs typeface="Arial"/>
              </a:rPr>
              <a:t>Hai tiến trình trong các Vserver khác nhau có thể có cùng một user ID, nhưng không có nghĩa là cùng một người dùng.</a:t>
            </a:r>
            <a:endParaRPr sz="1150" dirty="0">
              <a:latin typeface="Arial"/>
              <a:cs typeface="Arial"/>
            </a:endParaRPr>
          </a:p>
          <a:p>
            <a:pPr marL="38100">
              <a:lnSpc>
                <a:spcPct val="100000"/>
              </a:lnSpc>
            </a:pPr>
            <a:r>
              <a:rPr lang="en-US" sz="1000" dirty="0" err="1">
                <a:solidFill>
                  <a:srgbClr val="3333B2"/>
                </a:solidFill>
                <a:latin typeface="Arial"/>
                <a:cs typeface="Arial"/>
              </a:rPr>
              <a:t>Việc</a:t>
            </a:r>
            <a:r>
              <a:rPr lang="en-US" sz="1000" dirty="0">
                <a:solidFill>
                  <a:srgbClr val="3333B2"/>
                </a:solidFill>
                <a:latin typeface="Arial"/>
                <a:cs typeface="Arial"/>
              </a:rPr>
              <a:t> </a:t>
            </a:r>
            <a:r>
              <a:rPr lang="en-US" sz="1000" dirty="0" err="1">
                <a:solidFill>
                  <a:srgbClr val="3333B2"/>
                </a:solidFill>
                <a:latin typeface="Arial"/>
                <a:cs typeface="Arial"/>
              </a:rPr>
              <a:t>tách</a:t>
            </a:r>
            <a:r>
              <a:rPr lang="en-US" sz="1000" dirty="0">
                <a:solidFill>
                  <a:srgbClr val="3333B2"/>
                </a:solidFill>
                <a:latin typeface="Arial"/>
                <a:cs typeface="Arial"/>
              </a:rPr>
              <a:t> </a:t>
            </a:r>
            <a:r>
              <a:rPr lang="en-US" sz="1000" dirty="0" err="1">
                <a:solidFill>
                  <a:srgbClr val="3333B2"/>
                </a:solidFill>
                <a:latin typeface="Arial"/>
                <a:cs typeface="Arial"/>
              </a:rPr>
              <a:t>biệt</a:t>
            </a:r>
            <a:r>
              <a:rPr lang="en-US" sz="1000" dirty="0">
                <a:solidFill>
                  <a:srgbClr val="3333B2"/>
                </a:solidFill>
                <a:latin typeface="Arial"/>
                <a:cs typeface="Arial"/>
              </a:rPr>
              <a:t> </a:t>
            </a:r>
            <a:r>
              <a:rPr lang="en-US" sz="1000" dirty="0" err="1">
                <a:solidFill>
                  <a:srgbClr val="3333B2"/>
                </a:solidFill>
                <a:latin typeface="Arial"/>
                <a:cs typeface="Arial"/>
              </a:rPr>
              <a:t>này</a:t>
            </a:r>
            <a:r>
              <a:rPr lang="en-US" sz="1000" dirty="0">
                <a:solidFill>
                  <a:srgbClr val="3333B2"/>
                </a:solidFill>
                <a:latin typeface="Arial"/>
                <a:cs typeface="Arial"/>
              </a:rPr>
              <a:t> </a:t>
            </a:r>
            <a:r>
              <a:rPr lang="en-US" sz="1000" dirty="0" err="1">
                <a:solidFill>
                  <a:srgbClr val="3333B2"/>
                </a:solidFill>
                <a:latin typeface="Arial"/>
                <a:cs typeface="Arial"/>
              </a:rPr>
              <a:t>dẫn</a:t>
            </a:r>
            <a:r>
              <a:rPr lang="en-US" sz="1000" dirty="0">
                <a:solidFill>
                  <a:srgbClr val="3333B2"/>
                </a:solidFill>
                <a:latin typeface="Arial"/>
                <a:cs typeface="Arial"/>
              </a:rPr>
              <a:t> </a:t>
            </a:r>
            <a:r>
              <a:rPr lang="en-US" sz="1000" dirty="0" err="1">
                <a:solidFill>
                  <a:srgbClr val="3333B2"/>
                </a:solidFill>
                <a:latin typeface="Arial"/>
                <a:cs typeface="Arial"/>
              </a:rPr>
              <a:t>đến</a:t>
            </a:r>
            <a:r>
              <a:rPr lang="en-US" sz="1000" dirty="0">
                <a:solidFill>
                  <a:srgbClr val="3333B2"/>
                </a:solidFill>
                <a:latin typeface="Arial"/>
                <a:cs typeface="Arial"/>
              </a:rPr>
              <a:t> </a:t>
            </a:r>
            <a:r>
              <a:rPr lang="en-US" sz="1000" dirty="0" err="1">
                <a:solidFill>
                  <a:srgbClr val="3333B2"/>
                </a:solidFill>
                <a:latin typeface="Arial"/>
                <a:cs typeface="Arial"/>
              </a:rPr>
              <a:t>các</a:t>
            </a:r>
            <a:r>
              <a:rPr lang="en-US" sz="1000" dirty="0">
                <a:solidFill>
                  <a:srgbClr val="3333B2"/>
                </a:solidFill>
                <a:latin typeface="Arial"/>
                <a:cs typeface="Arial"/>
              </a:rPr>
              <a:t> slices</a:t>
            </a:r>
            <a:endParaRPr sz="1000" dirty="0">
              <a:latin typeface="Arial"/>
              <a:cs typeface="Arial"/>
            </a:endParaRPr>
          </a:p>
        </p:txBody>
      </p:sp>
      <p:pic>
        <p:nvPicPr>
          <p:cNvPr id="5" name="object 5"/>
          <p:cNvPicPr/>
          <p:nvPr/>
        </p:nvPicPr>
        <p:blipFill>
          <a:blip r:embed="rId4" cstate="print"/>
          <a:stretch>
            <a:fillRect/>
          </a:stretch>
        </p:blipFill>
        <p:spPr>
          <a:xfrm>
            <a:off x="1167434" y="1935937"/>
            <a:ext cx="2266956" cy="1175004"/>
          </a:xfrm>
          <a:prstGeom prst="rect">
            <a:avLst/>
          </a:prstGeom>
        </p:spPr>
      </p:pic>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331470" cy="104139"/>
          </a:xfrm>
          <a:prstGeom prst="rect">
            <a:avLst/>
          </a:prstGeom>
        </p:spPr>
        <p:txBody>
          <a:bodyPr vert="horz" wrap="square" lIns="0" tIns="9525" rIns="0" bIns="0" rtlCol="0">
            <a:spAutoFit/>
          </a:bodyPr>
          <a:lstStyle/>
          <a:p>
            <a:pPr marL="12700">
              <a:lnSpc>
                <a:spcPct val="100000"/>
              </a:lnSpc>
              <a:spcBef>
                <a:spcPts val="75"/>
              </a:spcBef>
            </a:pPr>
            <a:r>
              <a:rPr sz="500" spc="-10" dirty="0">
                <a:latin typeface="Arial"/>
                <a:cs typeface="Arial"/>
                <a:hlinkClick r:id="rId5" action="ppaction://hlinksldjump"/>
              </a:rPr>
              <a:t>Containers</a:t>
            </a:r>
            <a:endParaRPr sz="500">
              <a:latin typeface="Arial"/>
              <a:cs typeface="Arial"/>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164482" y="-1515"/>
            <a:ext cx="390525"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Virtualization</a:t>
            </a:r>
            <a:endParaRPr sz="500">
              <a:latin typeface="Arial"/>
              <a:cs typeface="Arial"/>
            </a:endParaRPr>
          </a:p>
        </p:txBody>
      </p:sp>
      <p:sp>
        <p:nvSpPr>
          <p:cNvPr id="5" name="object 5"/>
          <p:cNvSpPr txBox="1"/>
          <p:nvPr/>
        </p:nvSpPr>
        <p:spPr>
          <a:xfrm>
            <a:off x="57200" y="197711"/>
            <a:ext cx="4216400" cy="1946046"/>
          </a:xfrm>
          <a:prstGeom prst="rect">
            <a:avLst/>
          </a:prstGeom>
        </p:spPr>
        <p:txBody>
          <a:bodyPr vert="horz" wrap="square" lIns="0" tIns="12065" rIns="0" bIns="0" rtlCol="0">
            <a:spAutoFit/>
          </a:bodyPr>
          <a:lstStyle/>
          <a:p>
            <a:pPr marL="50800">
              <a:lnSpc>
                <a:spcPct val="100000"/>
              </a:lnSpc>
              <a:spcBef>
                <a:spcPts val="95"/>
              </a:spcBef>
            </a:pPr>
            <a:r>
              <a:rPr lang="en-US" sz="1200" dirty="0" err="1">
                <a:solidFill>
                  <a:srgbClr val="3333B2"/>
                </a:solidFill>
                <a:latin typeface="Arial"/>
                <a:cs typeface="Arial"/>
              </a:rPr>
              <a:t>Máy</a:t>
            </a:r>
            <a:r>
              <a:rPr lang="en-US" sz="1200" dirty="0">
                <a:solidFill>
                  <a:srgbClr val="3333B2"/>
                </a:solidFill>
                <a:latin typeface="Arial"/>
                <a:cs typeface="Arial"/>
              </a:rPr>
              <a:t> </a:t>
            </a:r>
            <a:r>
              <a:rPr lang="en-US" sz="1200" dirty="0" err="1">
                <a:solidFill>
                  <a:srgbClr val="3333B2"/>
                </a:solidFill>
                <a:latin typeface="Arial"/>
                <a:cs typeface="Arial"/>
              </a:rPr>
              <a:t>ảo</a:t>
            </a:r>
            <a:r>
              <a:rPr lang="en-US" sz="1200" dirty="0">
                <a:solidFill>
                  <a:srgbClr val="3333B2"/>
                </a:solidFill>
                <a:latin typeface="Arial"/>
                <a:cs typeface="Arial"/>
              </a:rPr>
              <a:t> </a:t>
            </a:r>
            <a:r>
              <a:rPr lang="en-US" sz="1200" dirty="0" err="1">
                <a:solidFill>
                  <a:srgbClr val="3333B2"/>
                </a:solidFill>
                <a:latin typeface="Arial"/>
                <a:cs typeface="Arial"/>
              </a:rPr>
              <a:t>và</a:t>
            </a:r>
            <a:r>
              <a:rPr lang="en-US" sz="1200" dirty="0">
                <a:solidFill>
                  <a:srgbClr val="3333B2"/>
                </a:solidFill>
                <a:latin typeface="Arial"/>
                <a:cs typeface="Arial"/>
              </a:rPr>
              <a:t> </a:t>
            </a:r>
            <a:r>
              <a:rPr lang="en-US" sz="1200" dirty="0" err="1">
                <a:solidFill>
                  <a:srgbClr val="3333B2"/>
                </a:solidFill>
                <a:latin typeface="Arial"/>
                <a:cs typeface="Arial"/>
              </a:rPr>
              <a:t>điện</a:t>
            </a:r>
            <a:r>
              <a:rPr lang="en-US" sz="1200" dirty="0">
                <a:solidFill>
                  <a:srgbClr val="3333B2"/>
                </a:solidFill>
                <a:latin typeface="Arial"/>
                <a:cs typeface="Arial"/>
              </a:rPr>
              <a:t> </a:t>
            </a:r>
            <a:r>
              <a:rPr lang="en-US" sz="1200" dirty="0" err="1">
                <a:solidFill>
                  <a:srgbClr val="3333B2"/>
                </a:solidFill>
                <a:latin typeface="Arial"/>
                <a:cs typeface="Arial"/>
              </a:rPr>
              <a:t>toán</a:t>
            </a:r>
            <a:r>
              <a:rPr lang="en-US" sz="1200" dirty="0">
                <a:solidFill>
                  <a:srgbClr val="3333B2"/>
                </a:solidFill>
                <a:latin typeface="Arial"/>
                <a:cs typeface="Arial"/>
              </a:rPr>
              <a:t> </a:t>
            </a:r>
            <a:r>
              <a:rPr lang="en-US" sz="1200" dirty="0" err="1">
                <a:solidFill>
                  <a:srgbClr val="3333B2"/>
                </a:solidFill>
                <a:latin typeface="Arial"/>
                <a:cs typeface="Arial"/>
              </a:rPr>
              <a:t>đám</a:t>
            </a:r>
            <a:r>
              <a:rPr lang="en-US" sz="1200" dirty="0">
                <a:solidFill>
                  <a:srgbClr val="3333B2"/>
                </a:solidFill>
                <a:latin typeface="Arial"/>
                <a:cs typeface="Arial"/>
              </a:rPr>
              <a:t> </a:t>
            </a:r>
            <a:r>
              <a:rPr lang="en-US" sz="1200" dirty="0" err="1">
                <a:solidFill>
                  <a:srgbClr val="3333B2"/>
                </a:solidFill>
                <a:latin typeface="Arial"/>
                <a:cs typeface="Arial"/>
              </a:rPr>
              <a:t>mây</a:t>
            </a:r>
            <a:endParaRPr sz="1200" dirty="0">
              <a:latin typeface="Arial"/>
              <a:cs typeface="Arial"/>
            </a:endParaRPr>
          </a:p>
          <a:p>
            <a:pPr marL="298450">
              <a:lnSpc>
                <a:spcPct val="100000"/>
              </a:lnSpc>
              <a:spcBef>
                <a:spcPts val="1055"/>
              </a:spcBef>
            </a:pPr>
            <a:r>
              <a:rPr lang="en-US" sz="1000" dirty="0">
                <a:solidFill>
                  <a:srgbClr val="3333B2"/>
                </a:solidFill>
                <a:latin typeface="Arial"/>
                <a:cs typeface="Arial"/>
              </a:rPr>
              <a:t>Ba </a:t>
            </a:r>
            <a:r>
              <a:rPr lang="en-US" sz="1000" dirty="0" err="1">
                <a:solidFill>
                  <a:srgbClr val="3333B2"/>
                </a:solidFill>
                <a:latin typeface="Arial"/>
                <a:cs typeface="Arial"/>
              </a:rPr>
              <a:t>loại</a:t>
            </a:r>
            <a:r>
              <a:rPr lang="en-US" sz="1000" dirty="0">
                <a:solidFill>
                  <a:srgbClr val="3333B2"/>
                </a:solidFill>
                <a:latin typeface="Arial"/>
                <a:cs typeface="Arial"/>
              </a:rPr>
              <a:t> </a:t>
            </a:r>
            <a:r>
              <a:rPr lang="en-US" sz="1000" dirty="0" err="1">
                <a:solidFill>
                  <a:srgbClr val="3333B2"/>
                </a:solidFill>
                <a:latin typeface="Arial"/>
                <a:cs typeface="Arial"/>
              </a:rPr>
              <a:t>dịch</a:t>
            </a:r>
            <a:r>
              <a:rPr lang="en-US" sz="1000" dirty="0">
                <a:solidFill>
                  <a:srgbClr val="3333B2"/>
                </a:solidFill>
                <a:latin typeface="Arial"/>
                <a:cs typeface="Arial"/>
              </a:rPr>
              <a:t> </a:t>
            </a:r>
            <a:r>
              <a:rPr lang="en-US" sz="1000" dirty="0" err="1">
                <a:solidFill>
                  <a:srgbClr val="3333B2"/>
                </a:solidFill>
                <a:latin typeface="Arial"/>
                <a:cs typeface="Arial"/>
              </a:rPr>
              <a:t>vụ</a:t>
            </a:r>
            <a:r>
              <a:rPr lang="en-US" sz="1000" dirty="0">
                <a:solidFill>
                  <a:srgbClr val="3333B2"/>
                </a:solidFill>
                <a:latin typeface="Arial"/>
                <a:cs typeface="Arial"/>
              </a:rPr>
              <a:t> </a:t>
            </a:r>
            <a:r>
              <a:rPr lang="en-US" sz="1000" dirty="0" err="1">
                <a:solidFill>
                  <a:srgbClr val="3333B2"/>
                </a:solidFill>
                <a:latin typeface="Arial"/>
                <a:cs typeface="Arial"/>
              </a:rPr>
              <a:t>đám</a:t>
            </a:r>
            <a:r>
              <a:rPr lang="en-US" sz="1000" dirty="0">
                <a:solidFill>
                  <a:srgbClr val="3333B2"/>
                </a:solidFill>
                <a:latin typeface="Arial"/>
                <a:cs typeface="Arial"/>
              </a:rPr>
              <a:t> </a:t>
            </a:r>
            <a:r>
              <a:rPr lang="en-US" sz="1000" dirty="0" err="1">
                <a:solidFill>
                  <a:srgbClr val="3333B2"/>
                </a:solidFill>
                <a:latin typeface="Arial"/>
                <a:cs typeface="Arial"/>
              </a:rPr>
              <a:t>mây</a:t>
            </a:r>
            <a:endParaRPr sz="1000" dirty="0">
              <a:latin typeface="Arial"/>
              <a:cs typeface="Arial"/>
            </a:endParaRPr>
          </a:p>
          <a:p>
            <a:pPr marL="555625" indent="-120650">
              <a:lnSpc>
                <a:spcPct val="100000"/>
              </a:lnSpc>
              <a:spcBef>
                <a:spcPts val="700"/>
              </a:spcBef>
              <a:buClr>
                <a:srgbClr val="3333B2"/>
              </a:buClr>
              <a:buFont typeface="Menlo"/>
              <a:buChar char="•"/>
              <a:tabLst>
                <a:tab pos="556260" algn="l"/>
              </a:tabLst>
            </a:pPr>
            <a:r>
              <a:rPr lang="vi-VN" sz="900" spc="-10" dirty="0">
                <a:solidFill>
                  <a:srgbClr val="C80000"/>
                </a:solidFill>
                <a:latin typeface="Arial"/>
                <a:cs typeface="Arial"/>
              </a:rPr>
              <a:t>Infrastructure-as-a-Service </a:t>
            </a:r>
            <a:r>
              <a:rPr lang="vi-VN" sz="900" spc="-10" dirty="0">
                <a:solidFill>
                  <a:schemeClr val="tx1"/>
                </a:solidFill>
                <a:latin typeface="Arial"/>
                <a:cs typeface="Arial"/>
              </a:rPr>
              <a:t>(IaaS): Cung cấp cơ sở hạ tầng cơ bản</a:t>
            </a:r>
            <a:endParaRPr sz="900" dirty="0">
              <a:solidFill>
                <a:schemeClr val="tx1"/>
              </a:solidFill>
              <a:latin typeface="Arial"/>
              <a:cs typeface="Arial"/>
            </a:endParaRPr>
          </a:p>
          <a:p>
            <a:pPr marL="555625" indent="-120650">
              <a:lnSpc>
                <a:spcPct val="100000"/>
              </a:lnSpc>
              <a:spcBef>
                <a:spcPts val="125"/>
              </a:spcBef>
              <a:buClr>
                <a:srgbClr val="3333B2"/>
              </a:buClr>
              <a:buFont typeface="Menlo"/>
              <a:buChar char="•"/>
              <a:tabLst>
                <a:tab pos="556260" algn="l"/>
              </a:tabLst>
            </a:pPr>
            <a:r>
              <a:rPr lang="en-US" sz="900" spc="-10" dirty="0">
                <a:solidFill>
                  <a:srgbClr val="C80000"/>
                </a:solidFill>
                <a:latin typeface="Arial"/>
                <a:cs typeface="Arial"/>
              </a:rPr>
              <a:t>Platform-as-a-Service </a:t>
            </a:r>
            <a:r>
              <a:rPr lang="en-US" sz="900" spc="-10" dirty="0">
                <a:solidFill>
                  <a:schemeClr val="tx1"/>
                </a:solidFill>
                <a:latin typeface="Arial"/>
                <a:cs typeface="Arial"/>
              </a:rPr>
              <a:t>(PaaS): </a:t>
            </a:r>
            <a:r>
              <a:rPr lang="en-US" sz="900" spc="-10" dirty="0" err="1">
                <a:solidFill>
                  <a:schemeClr val="tx1"/>
                </a:solidFill>
                <a:latin typeface="Arial"/>
                <a:cs typeface="Arial"/>
              </a:rPr>
              <a:t>Cung</a:t>
            </a:r>
            <a:r>
              <a:rPr lang="en-US" sz="900" spc="-10" dirty="0">
                <a:solidFill>
                  <a:schemeClr val="tx1"/>
                </a:solidFill>
                <a:latin typeface="Arial"/>
                <a:cs typeface="Arial"/>
              </a:rPr>
              <a:t> </a:t>
            </a:r>
            <a:r>
              <a:rPr lang="en-US" sz="900" spc="-10" dirty="0" err="1">
                <a:solidFill>
                  <a:schemeClr val="tx1"/>
                </a:solidFill>
                <a:latin typeface="Arial"/>
                <a:cs typeface="Arial"/>
              </a:rPr>
              <a:t>cấp</a:t>
            </a:r>
            <a:r>
              <a:rPr lang="en-US" sz="900" spc="-10" dirty="0">
                <a:solidFill>
                  <a:schemeClr val="tx1"/>
                </a:solidFill>
                <a:latin typeface="Arial"/>
                <a:cs typeface="Arial"/>
              </a:rPr>
              <a:t> </a:t>
            </a:r>
            <a:r>
              <a:rPr lang="en-US" sz="900" spc="-10" dirty="0" err="1">
                <a:solidFill>
                  <a:schemeClr val="tx1"/>
                </a:solidFill>
                <a:latin typeface="Arial"/>
                <a:cs typeface="Arial"/>
              </a:rPr>
              <a:t>các</a:t>
            </a:r>
            <a:r>
              <a:rPr lang="en-US" sz="900" spc="-10" dirty="0">
                <a:solidFill>
                  <a:schemeClr val="tx1"/>
                </a:solidFill>
                <a:latin typeface="Arial"/>
                <a:cs typeface="Arial"/>
              </a:rPr>
              <a:t> </a:t>
            </a:r>
            <a:r>
              <a:rPr lang="en-US" sz="900" spc="-10" dirty="0" err="1">
                <a:solidFill>
                  <a:schemeClr val="tx1"/>
                </a:solidFill>
                <a:latin typeface="Arial"/>
                <a:cs typeface="Arial"/>
              </a:rPr>
              <a:t>dịch</a:t>
            </a:r>
            <a:r>
              <a:rPr lang="en-US" sz="900" spc="-10" dirty="0">
                <a:solidFill>
                  <a:schemeClr val="tx1"/>
                </a:solidFill>
                <a:latin typeface="Arial"/>
                <a:cs typeface="Arial"/>
              </a:rPr>
              <a:t> </a:t>
            </a:r>
            <a:r>
              <a:rPr lang="en-US" sz="900" spc="-10" dirty="0" err="1">
                <a:solidFill>
                  <a:schemeClr val="tx1"/>
                </a:solidFill>
                <a:latin typeface="Arial"/>
                <a:cs typeface="Arial"/>
              </a:rPr>
              <a:t>vụ</a:t>
            </a:r>
            <a:r>
              <a:rPr lang="en-US" sz="900" spc="-10" dirty="0">
                <a:solidFill>
                  <a:schemeClr val="tx1"/>
                </a:solidFill>
                <a:latin typeface="Arial"/>
                <a:cs typeface="Arial"/>
              </a:rPr>
              <a:t> ở </a:t>
            </a:r>
            <a:r>
              <a:rPr lang="en-US" sz="900" spc="-10" dirty="0" err="1">
                <a:solidFill>
                  <a:schemeClr val="tx1"/>
                </a:solidFill>
                <a:latin typeface="Arial"/>
                <a:cs typeface="Arial"/>
              </a:rPr>
              <a:t>cấp</a:t>
            </a:r>
            <a:r>
              <a:rPr lang="en-US" sz="900" spc="-10" dirty="0">
                <a:solidFill>
                  <a:schemeClr val="tx1"/>
                </a:solidFill>
                <a:latin typeface="Arial"/>
                <a:cs typeface="Arial"/>
              </a:rPr>
              <a:t> </a:t>
            </a:r>
            <a:r>
              <a:rPr lang="en-US" sz="900" spc="-10" dirty="0" err="1">
                <a:solidFill>
                  <a:schemeClr val="tx1"/>
                </a:solidFill>
                <a:latin typeface="Arial"/>
                <a:cs typeface="Arial"/>
              </a:rPr>
              <a:t>độ</a:t>
            </a:r>
            <a:r>
              <a:rPr lang="en-US" sz="900" spc="-10" dirty="0">
                <a:solidFill>
                  <a:schemeClr val="tx1"/>
                </a:solidFill>
                <a:latin typeface="Arial"/>
                <a:cs typeface="Arial"/>
              </a:rPr>
              <a:t> </a:t>
            </a:r>
            <a:r>
              <a:rPr lang="en-US" sz="900" spc="-10" dirty="0" err="1">
                <a:solidFill>
                  <a:schemeClr val="tx1"/>
                </a:solidFill>
                <a:latin typeface="Arial"/>
                <a:cs typeface="Arial"/>
              </a:rPr>
              <a:t>hệ</a:t>
            </a:r>
            <a:r>
              <a:rPr lang="en-US" sz="900" spc="-10" dirty="0">
                <a:solidFill>
                  <a:schemeClr val="tx1"/>
                </a:solidFill>
                <a:latin typeface="Arial"/>
                <a:cs typeface="Arial"/>
              </a:rPr>
              <a:t> </a:t>
            </a:r>
            <a:r>
              <a:rPr lang="en-US" sz="900" spc="-10" dirty="0" err="1">
                <a:solidFill>
                  <a:schemeClr val="tx1"/>
                </a:solidFill>
                <a:latin typeface="Arial"/>
                <a:cs typeface="Arial"/>
              </a:rPr>
              <a:t>thống</a:t>
            </a:r>
            <a:r>
              <a:rPr lang="en-US" sz="900" spc="-10" dirty="0">
                <a:solidFill>
                  <a:schemeClr val="tx1"/>
                </a:solidFill>
                <a:latin typeface="Arial"/>
                <a:cs typeface="Arial"/>
              </a:rPr>
              <a:t>.</a:t>
            </a:r>
          </a:p>
          <a:p>
            <a:pPr marL="555625" indent="-120650">
              <a:lnSpc>
                <a:spcPct val="100000"/>
              </a:lnSpc>
              <a:spcBef>
                <a:spcPts val="125"/>
              </a:spcBef>
              <a:buClr>
                <a:srgbClr val="3333B2"/>
              </a:buClr>
              <a:buFont typeface="Menlo"/>
              <a:buChar char="•"/>
              <a:tabLst>
                <a:tab pos="556260" algn="l"/>
              </a:tabLst>
            </a:pPr>
            <a:r>
              <a:rPr lang="en-US" sz="900" spc="-10" dirty="0">
                <a:solidFill>
                  <a:srgbClr val="C80000"/>
                </a:solidFill>
                <a:latin typeface="Arial"/>
                <a:cs typeface="Arial"/>
              </a:rPr>
              <a:t>Software-as-a-Service </a:t>
            </a:r>
            <a:r>
              <a:rPr lang="en-US" sz="900" spc="-10" dirty="0">
                <a:solidFill>
                  <a:schemeClr val="tx1"/>
                </a:solidFill>
                <a:latin typeface="Arial"/>
                <a:cs typeface="Arial"/>
              </a:rPr>
              <a:t>(SaaS): </a:t>
            </a:r>
            <a:r>
              <a:rPr lang="en-US" sz="900" spc="-10" dirty="0" err="1">
                <a:solidFill>
                  <a:schemeClr val="tx1"/>
                </a:solidFill>
                <a:latin typeface="Arial"/>
                <a:cs typeface="Arial"/>
              </a:rPr>
              <a:t>Cung</a:t>
            </a:r>
            <a:r>
              <a:rPr lang="en-US" sz="900" spc="-10" dirty="0">
                <a:solidFill>
                  <a:schemeClr val="tx1"/>
                </a:solidFill>
                <a:latin typeface="Arial"/>
                <a:cs typeface="Arial"/>
              </a:rPr>
              <a:t> </a:t>
            </a:r>
            <a:r>
              <a:rPr lang="en-US" sz="900" spc="-10" dirty="0" err="1">
                <a:solidFill>
                  <a:schemeClr val="tx1"/>
                </a:solidFill>
                <a:latin typeface="Arial"/>
                <a:cs typeface="Arial"/>
              </a:rPr>
              <a:t>cấp</a:t>
            </a:r>
            <a:r>
              <a:rPr lang="en-US" sz="900" spc="-10" dirty="0">
                <a:solidFill>
                  <a:schemeClr val="tx1"/>
                </a:solidFill>
                <a:latin typeface="Arial"/>
                <a:cs typeface="Arial"/>
              </a:rPr>
              <a:t> </a:t>
            </a:r>
            <a:r>
              <a:rPr lang="en-US" sz="900" spc="-10" dirty="0" err="1">
                <a:solidFill>
                  <a:schemeClr val="tx1"/>
                </a:solidFill>
                <a:latin typeface="Arial"/>
                <a:cs typeface="Arial"/>
              </a:rPr>
              <a:t>các</a:t>
            </a:r>
            <a:r>
              <a:rPr lang="en-US" sz="900" spc="-10" dirty="0">
                <a:solidFill>
                  <a:schemeClr val="tx1"/>
                </a:solidFill>
                <a:latin typeface="Arial"/>
                <a:cs typeface="Arial"/>
              </a:rPr>
              <a:t> </a:t>
            </a:r>
            <a:r>
              <a:rPr lang="en-US" sz="900" spc="-10" dirty="0" err="1">
                <a:solidFill>
                  <a:schemeClr val="tx1"/>
                </a:solidFill>
                <a:latin typeface="Arial"/>
                <a:cs typeface="Arial"/>
              </a:rPr>
              <a:t>ứng</a:t>
            </a:r>
            <a:r>
              <a:rPr lang="en-US" sz="900" spc="-10" dirty="0">
                <a:solidFill>
                  <a:schemeClr val="tx1"/>
                </a:solidFill>
                <a:latin typeface="Arial"/>
                <a:cs typeface="Arial"/>
              </a:rPr>
              <a:t> </a:t>
            </a:r>
            <a:r>
              <a:rPr lang="en-US" sz="900" spc="-10" dirty="0" err="1">
                <a:solidFill>
                  <a:schemeClr val="tx1"/>
                </a:solidFill>
                <a:latin typeface="Arial"/>
                <a:cs typeface="Arial"/>
              </a:rPr>
              <a:t>dụng</a:t>
            </a:r>
            <a:r>
              <a:rPr lang="en-US" sz="900" spc="-10" dirty="0">
                <a:solidFill>
                  <a:schemeClr val="tx1"/>
                </a:solidFill>
                <a:latin typeface="Arial"/>
                <a:cs typeface="Arial"/>
              </a:rPr>
              <a:t> </a:t>
            </a:r>
            <a:r>
              <a:rPr lang="en-US" sz="900" spc="-10" dirty="0" err="1">
                <a:solidFill>
                  <a:schemeClr val="tx1"/>
                </a:solidFill>
                <a:latin typeface="Arial"/>
                <a:cs typeface="Arial"/>
              </a:rPr>
              <a:t>thực</a:t>
            </a:r>
            <a:r>
              <a:rPr lang="en-US" sz="900" spc="-10" dirty="0">
                <a:solidFill>
                  <a:schemeClr val="tx1"/>
                </a:solidFill>
                <a:latin typeface="Arial"/>
                <a:cs typeface="Arial"/>
              </a:rPr>
              <a:t> </a:t>
            </a:r>
            <a:r>
              <a:rPr lang="en-US" sz="900" spc="-10" dirty="0" err="1">
                <a:solidFill>
                  <a:schemeClr val="tx1"/>
                </a:solidFill>
                <a:latin typeface="Arial"/>
                <a:cs typeface="Arial"/>
              </a:rPr>
              <a:t>tế</a:t>
            </a:r>
            <a:r>
              <a:rPr lang="en-US" sz="900" spc="-10" dirty="0">
                <a:solidFill>
                  <a:schemeClr val="tx1"/>
                </a:solidFill>
                <a:latin typeface="Arial"/>
                <a:cs typeface="Arial"/>
              </a:rPr>
              <a:t>.</a:t>
            </a:r>
            <a:endParaRPr sz="1200" dirty="0">
              <a:solidFill>
                <a:schemeClr val="tx1"/>
              </a:solidFill>
              <a:latin typeface="Arial"/>
              <a:cs typeface="Arial"/>
            </a:endParaRPr>
          </a:p>
          <a:p>
            <a:pPr marL="302260">
              <a:lnSpc>
                <a:spcPct val="100000"/>
              </a:lnSpc>
              <a:spcBef>
                <a:spcPts val="5"/>
              </a:spcBef>
            </a:pPr>
            <a:r>
              <a:rPr sz="1000" spc="-20" dirty="0">
                <a:solidFill>
                  <a:srgbClr val="C80000"/>
                </a:solidFill>
                <a:latin typeface="Arial"/>
                <a:cs typeface="Arial"/>
              </a:rPr>
              <a:t>IaaS</a:t>
            </a:r>
            <a:endParaRPr sz="1000" dirty="0">
              <a:latin typeface="Arial"/>
              <a:cs typeface="Arial"/>
            </a:endParaRPr>
          </a:p>
          <a:p>
            <a:pPr marL="298450" marR="17780" indent="3175">
              <a:lnSpc>
                <a:spcPts val="1210"/>
              </a:lnSpc>
              <a:spcBef>
                <a:spcPts val="35"/>
              </a:spcBef>
            </a:pPr>
            <a:r>
              <a:rPr lang="vi-VN" sz="900" dirty="0">
                <a:latin typeface="Arial"/>
                <a:cs typeface="Arial"/>
              </a:rPr>
              <a:t>Thay vì cho thuê một máy vật lý, nhà cung cấp đám mây sẽ cho thuê một máy ảo (VM) hoặc một trình quản lý máy ảo (VMM). Máy ảo này có thể chia sẻ tài nguyên với các khách hàng khác trên cùng một máy vật lý, đảm bảo gần như cách ly hoàn toàn giữa các khách hàng (mặc dù không thể đạt được sự cách ly hoàn toàn về hiệu suất).</a:t>
            </a:r>
            <a:endParaRPr sz="900" dirty="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151193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4" action="ppaction://hlinksldjump"/>
              </a:rPr>
              <a:t>Application</a:t>
            </a:r>
            <a:r>
              <a:rPr sz="500" spc="-20" dirty="0">
                <a:latin typeface="Arial"/>
                <a:cs typeface="Arial"/>
                <a:hlinkClick r:id="rId4" action="ppaction://hlinksldjump"/>
              </a:rPr>
              <a:t> </a:t>
            </a:r>
            <a:r>
              <a:rPr sz="500" dirty="0">
                <a:latin typeface="Arial"/>
                <a:cs typeface="Arial"/>
                <a:hlinkClick r:id="rId4" action="ppaction://hlinksldjump"/>
              </a:rPr>
              <a:t>of</a:t>
            </a:r>
            <a:r>
              <a:rPr sz="500" spc="-20" dirty="0">
                <a:latin typeface="Arial"/>
                <a:cs typeface="Arial"/>
                <a:hlinkClick r:id="rId4" action="ppaction://hlinksldjump"/>
              </a:rPr>
              <a:t> </a:t>
            </a:r>
            <a:r>
              <a:rPr sz="500" dirty="0">
                <a:latin typeface="Arial"/>
                <a:cs typeface="Arial"/>
                <a:hlinkClick r:id="rId4" action="ppaction://hlinksldjump"/>
              </a:rPr>
              <a:t>virtual</a:t>
            </a:r>
            <a:r>
              <a:rPr sz="500" spc="-20" dirty="0">
                <a:latin typeface="Arial"/>
                <a:cs typeface="Arial"/>
                <a:hlinkClick r:id="rId4" action="ppaction://hlinksldjump"/>
              </a:rPr>
              <a:t> </a:t>
            </a:r>
            <a:r>
              <a:rPr sz="500" dirty="0">
                <a:latin typeface="Arial"/>
                <a:cs typeface="Arial"/>
                <a:hlinkClick r:id="rId4" action="ppaction://hlinksldjump"/>
              </a:rPr>
              <a:t>machines</a:t>
            </a:r>
            <a:r>
              <a:rPr sz="500" spc="-15" dirty="0">
                <a:latin typeface="Arial"/>
                <a:cs typeface="Arial"/>
                <a:hlinkClick r:id="rId4" action="ppaction://hlinksldjump"/>
              </a:rPr>
              <a:t> </a:t>
            </a:r>
            <a:r>
              <a:rPr sz="500" dirty="0">
                <a:latin typeface="Arial"/>
                <a:cs typeface="Arial"/>
                <a:hlinkClick r:id="rId4" action="ppaction://hlinksldjump"/>
              </a:rPr>
              <a:t>to</a:t>
            </a:r>
            <a:r>
              <a:rPr sz="500" spc="-20" dirty="0">
                <a:latin typeface="Arial"/>
                <a:cs typeface="Arial"/>
                <a:hlinkClick r:id="rId4" action="ppaction://hlinksldjump"/>
              </a:rPr>
              <a:t> </a:t>
            </a:r>
            <a:r>
              <a:rPr sz="500" dirty="0">
                <a:latin typeface="Arial"/>
                <a:cs typeface="Arial"/>
                <a:hlinkClick r:id="rId4" action="ppaction://hlinksldjump"/>
              </a:rPr>
              <a:t>distributed</a:t>
            </a:r>
            <a:r>
              <a:rPr sz="500" spc="-20" dirty="0">
                <a:latin typeface="Arial"/>
                <a:cs typeface="Arial"/>
                <a:hlinkClick r:id="rId4" action="ppaction://hlinksldjump"/>
              </a:rPr>
              <a:t> </a:t>
            </a:r>
            <a:r>
              <a:rPr sz="500" spc="-10" dirty="0">
                <a:latin typeface="Arial"/>
                <a:cs typeface="Arial"/>
                <a:hlinkClick r:id="rId4" action="ppaction://hlinksldjump"/>
              </a:rPr>
              <a:t>systems</a:t>
            </a:r>
            <a:endParaRPr sz="500">
              <a:latin typeface="Arial"/>
              <a:cs typeface="Arial"/>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35805" y="-1515"/>
            <a:ext cx="219075"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Clients</a:t>
            </a:r>
            <a:endParaRPr sz="500">
              <a:latin typeface="Arial"/>
              <a:cs typeface="Arial"/>
            </a:endParaRPr>
          </a:p>
        </p:txBody>
      </p:sp>
      <p:sp>
        <p:nvSpPr>
          <p:cNvPr id="5" name="object 5"/>
          <p:cNvSpPr txBox="1"/>
          <p:nvPr/>
        </p:nvSpPr>
        <p:spPr>
          <a:xfrm>
            <a:off x="95300" y="197711"/>
            <a:ext cx="3585210" cy="494665"/>
          </a:xfrm>
          <a:prstGeom prst="rect">
            <a:avLst/>
          </a:prstGeom>
        </p:spPr>
        <p:txBody>
          <a:bodyPr vert="horz" wrap="square" lIns="0" tIns="12065" rIns="0" bIns="0" rtlCol="0">
            <a:spAutoFit/>
          </a:bodyPr>
          <a:lstStyle/>
          <a:p>
            <a:pPr marL="12700">
              <a:lnSpc>
                <a:spcPct val="100000"/>
              </a:lnSpc>
              <a:spcBef>
                <a:spcPts val="95"/>
              </a:spcBef>
            </a:pPr>
            <a:r>
              <a:rPr sz="1200" spc="-10" dirty="0">
                <a:solidFill>
                  <a:srgbClr val="3333B2"/>
                </a:solidFill>
                <a:latin typeface="Arial"/>
                <a:cs typeface="Arial"/>
              </a:rPr>
              <a:t>Client-</a:t>
            </a:r>
            <a:r>
              <a:rPr sz="1200" dirty="0">
                <a:solidFill>
                  <a:srgbClr val="3333B2"/>
                </a:solidFill>
                <a:latin typeface="Arial"/>
                <a:cs typeface="Arial"/>
              </a:rPr>
              <a:t>server </a:t>
            </a:r>
            <a:r>
              <a:rPr sz="1200" spc="-10" dirty="0">
                <a:solidFill>
                  <a:srgbClr val="3333B2"/>
                </a:solidFill>
                <a:latin typeface="Arial"/>
                <a:cs typeface="Arial"/>
              </a:rPr>
              <a:t>interaction</a:t>
            </a:r>
            <a:endParaRPr sz="1200">
              <a:latin typeface="Arial"/>
              <a:cs typeface="Arial"/>
            </a:endParaRPr>
          </a:p>
          <a:p>
            <a:pPr marL="264160">
              <a:lnSpc>
                <a:spcPct val="100000"/>
              </a:lnSpc>
              <a:spcBef>
                <a:spcPts val="1055"/>
              </a:spcBef>
            </a:pPr>
            <a:r>
              <a:rPr sz="1000" dirty="0">
                <a:solidFill>
                  <a:srgbClr val="3333B2"/>
                </a:solidFill>
                <a:latin typeface="Arial"/>
                <a:cs typeface="Arial"/>
              </a:rPr>
              <a:t>Distinguish</a:t>
            </a:r>
            <a:r>
              <a:rPr sz="1000" spc="-15" dirty="0">
                <a:solidFill>
                  <a:srgbClr val="3333B2"/>
                </a:solidFill>
                <a:latin typeface="Arial"/>
                <a:cs typeface="Arial"/>
              </a:rPr>
              <a:t> </a:t>
            </a:r>
            <a:r>
              <a:rPr sz="1000" spc="-10" dirty="0">
                <a:solidFill>
                  <a:srgbClr val="3333B2"/>
                </a:solidFill>
                <a:latin typeface="Arial"/>
                <a:cs typeface="Arial"/>
              </a:rPr>
              <a:t>application-level </a:t>
            </a:r>
            <a:r>
              <a:rPr sz="1000" dirty="0">
                <a:solidFill>
                  <a:srgbClr val="3333B2"/>
                </a:solidFill>
                <a:latin typeface="Arial"/>
                <a:cs typeface="Arial"/>
              </a:rPr>
              <a:t>and</a:t>
            </a:r>
            <a:r>
              <a:rPr sz="1000" spc="-15" dirty="0">
                <a:solidFill>
                  <a:srgbClr val="3333B2"/>
                </a:solidFill>
                <a:latin typeface="Arial"/>
                <a:cs typeface="Arial"/>
              </a:rPr>
              <a:t> </a:t>
            </a:r>
            <a:r>
              <a:rPr sz="1000" spc="-10" dirty="0">
                <a:solidFill>
                  <a:srgbClr val="3333B2"/>
                </a:solidFill>
                <a:latin typeface="Arial"/>
                <a:cs typeface="Arial"/>
              </a:rPr>
              <a:t>middleware-level solutions</a:t>
            </a:r>
            <a:endParaRPr sz="1000">
              <a:latin typeface="Arial"/>
              <a:cs typeface="Arial"/>
            </a:endParaRPr>
          </a:p>
        </p:txBody>
      </p:sp>
      <p:pic>
        <p:nvPicPr>
          <p:cNvPr id="6" name="object 6"/>
          <p:cNvPicPr/>
          <p:nvPr/>
        </p:nvPicPr>
        <p:blipFill>
          <a:blip r:embed="rId4" cstate="print"/>
          <a:stretch>
            <a:fillRect/>
          </a:stretch>
        </p:blipFill>
        <p:spPr>
          <a:xfrm>
            <a:off x="396714" y="946870"/>
            <a:ext cx="1855637" cy="1063354"/>
          </a:xfrm>
          <a:prstGeom prst="rect">
            <a:avLst/>
          </a:prstGeom>
        </p:spPr>
      </p:pic>
      <p:pic>
        <p:nvPicPr>
          <p:cNvPr id="7" name="object 7"/>
          <p:cNvPicPr/>
          <p:nvPr/>
        </p:nvPicPr>
        <p:blipFill>
          <a:blip r:embed="rId5" cstate="print"/>
          <a:stretch>
            <a:fillRect/>
          </a:stretch>
        </p:blipFill>
        <p:spPr>
          <a:xfrm>
            <a:off x="2477533" y="948135"/>
            <a:ext cx="1856902" cy="1063354"/>
          </a:xfrm>
          <a:prstGeom prst="rect">
            <a:avLst/>
          </a:prstGeom>
        </p:spPr>
      </p:pic>
      <p:grpSp>
        <p:nvGrpSpPr>
          <p:cNvPr id="8" name="object 8"/>
          <p:cNvGrpSpPr/>
          <p:nvPr/>
        </p:nvGrpSpPr>
        <p:grpSpPr>
          <a:xfrm>
            <a:off x="0" y="3348469"/>
            <a:ext cx="4608195" cy="107950"/>
            <a:chOff x="0" y="3348469"/>
            <a:chExt cx="4608195" cy="107950"/>
          </a:xfrm>
        </p:grpSpPr>
        <p:sp>
          <p:nvSpPr>
            <p:cNvPr id="9" name="object 9"/>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10" name="object 10"/>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1" name="object 11"/>
          <p:cNvSpPr txBox="1"/>
          <p:nvPr/>
        </p:nvSpPr>
        <p:spPr>
          <a:xfrm>
            <a:off x="53467" y="3349927"/>
            <a:ext cx="757555" cy="104139"/>
          </a:xfrm>
          <a:prstGeom prst="rect">
            <a:avLst/>
          </a:prstGeom>
        </p:spPr>
        <p:txBody>
          <a:bodyPr vert="horz" wrap="square" lIns="0" tIns="9525" rIns="0" bIns="0" rtlCol="0">
            <a:spAutoFit/>
          </a:bodyPr>
          <a:lstStyle/>
          <a:p>
            <a:pPr marL="12700">
              <a:lnSpc>
                <a:spcPct val="100000"/>
              </a:lnSpc>
              <a:spcBef>
                <a:spcPts val="75"/>
              </a:spcBef>
            </a:pPr>
            <a:r>
              <a:rPr sz="500" spc="-10" dirty="0">
                <a:latin typeface="Arial"/>
                <a:cs typeface="Arial"/>
                <a:hlinkClick r:id="rId3" action="ppaction://hlinksldjump"/>
              </a:rPr>
              <a:t>Networked</a:t>
            </a:r>
            <a:r>
              <a:rPr sz="500" spc="15" dirty="0">
                <a:latin typeface="Arial"/>
                <a:cs typeface="Arial"/>
                <a:hlinkClick r:id="rId3" action="ppaction://hlinksldjump"/>
              </a:rPr>
              <a:t> </a:t>
            </a:r>
            <a:r>
              <a:rPr sz="500" dirty="0">
                <a:latin typeface="Arial"/>
                <a:cs typeface="Arial"/>
                <a:hlinkClick r:id="rId3" action="ppaction://hlinksldjump"/>
              </a:rPr>
              <a:t>user</a:t>
            </a:r>
            <a:r>
              <a:rPr sz="500" spc="20" dirty="0">
                <a:latin typeface="Arial"/>
                <a:cs typeface="Arial"/>
                <a:hlinkClick r:id="rId3" action="ppaction://hlinksldjump"/>
              </a:rPr>
              <a:t> </a:t>
            </a:r>
            <a:r>
              <a:rPr sz="500" spc="-10" dirty="0">
                <a:latin typeface="Arial"/>
                <a:cs typeface="Arial"/>
                <a:hlinkClick r:id="rId3" action="ppaction://hlinksldjump"/>
              </a:rPr>
              <a:t>interfaces</a:t>
            </a:r>
            <a:endParaRPr sz="500">
              <a:latin typeface="Arial"/>
              <a:cs typeface="Arial"/>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35805" y="-1515"/>
            <a:ext cx="219075"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Clients</a:t>
            </a:r>
            <a:endParaRPr sz="500">
              <a:latin typeface="Arial"/>
              <a:cs typeface="Arial"/>
            </a:endParaRPr>
          </a:p>
        </p:txBody>
      </p:sp>
      <p:sp>
        <p:nvSpPr>
          <p:cNvPr id="5" name="object 5"/>
          <p:cNvSpPr txBox="1"/>
          <p:nvPr/>
        </p:nvSpPr>
        <p:spPr>
          <a:xfrm>
            <a:off x="95300" y="197711"/>
            <a:ext cx="2218690" cy="494665"/>
          </a:xfrm>
          <a:prstGeom prst="rect">
            <a:avLst/>
          </a:prstGeom>
        </p:spPr>
        <p:txBody>
          <a:bodyPr vert="horz" wrap="square" lIns="0" tIns="12065" rIns="0" bIns="0" rtlCol="0">
            <a:spAutoFit/>
          </a:bodyPr>
          <a:lstStyle/>
          <a:p>
            <a:pPr marL="12700">
              <a:lnSpc>
                <a:spcPct val="100000"/>
              </a:lnSpc>
              <a:spcBef>
                <a:spcPts val="95"/>
              </a:spcBef>
            </a:pPr>
            <a:r>
              <a:rPr sz="1200" dirty="0">
                <a:solidFill>
                  <a:srgbClr val="3333B2"/>
                </a:solidFill>
                <a:latin typeface="Arial"/>
                <a:cs typeface="Arial"/>
              </a:rPr>
              <a:t>Example:</a:t>
            </a:r>
            <a:r>
              <a:rPr sz="1200" spc="30" dirty="0">
                <a:solidFill>
                  <a:srgbClr val="3333B2"/>
                </a:solidFill>
                <a:latin typeface="Arial"/>
                <a:cs typeface="Arial"/>
              </a:rPr>
              <a:t> </a:t>
            </a:r>
            <a:r>
              <a:rPr sz="1200" dirty="0">
                <a:solidFill>
                  <a:srgbClr val="3333B2"/>
                </a:solidFill>
                <a:latin typeface="Arial"/>
                <a:cs typeface="Arial"/>
              </a:rPr>
              <a:t>The</a:t>
            </a:r>
            <a:r>
              <a:rPr sz="1200" spc="-35" dirty="0">
                <a:solidFill>
                  <a:srgbClr val="3333B2"/>
                </a:solidFill>
                <a:latin typeface="Arial"/>
                <a:cs typeface="Arial"/>
              </a:rPr>
              <a:t> </a:t>
            </a:r>
            <a:r>
              <a:rPr sz="1200" dirty="0">
                <a:solidFill>
                  <a:srgbClr val="3333B2"/>
                </a:solidFill>
                <a:latin typeface="Arial"/>
                <a:cs typeface="Arial"/>
              </a:rPr>
              <a:t>X</a:t>
            </a:r>
            <a:r>
              <a:rPr sz="1200" spc="-40" dirty="0">
                <a:solidFill>
                  <a:srgbClr val="3333B2"/>
                </a:solidFill>
                <a:latin typeface="Arial"/>
                <a:cs typeface="Arial"/>
              </a:rPr>
              <a:t> </a:t>
            </a:r>
            <a:r>
              <a:rPr sz="1200" dirty="0">
                <a:solidFill>
                  <a:srgbClr val="3333B2"/>
                </a:solidFill>
                <a:latin typeface="Arial"/>
                <a:cs typeface="Arial"/>
              </a:rPr>
              <a:t>Window</a:t>
            </a:r>
            <a:r>
              <a:rPr sz="1200" spc="-40" dirty="0">
                <a:solidFill>
                  <a:srgbClr val="3333B2"/>
                </a:solidFill>
                <a:latin typeface="Arial"/>
                <a:cs typeface="Arial"/>
              </a:rPr>
              <a:t> </a:t>
            </a:r>
            <a:r>
              <a:rPr sz="1200" spc="-10" dirty="0">
                <a:solidFill>
                  <a:srgbClr val="3333B2"/>
                </a:solidFill>
                <a:latin typeface="Arial"/>
                <a:cs typeface="Arial"/>
              </a:rPr>
              <a:t>system</a:t>
            </a:r>
            <a:endParaRPr sz="1200">
              <a:latin typeface="Arial"/>
              <a:cs typeface="Arial"/>
            </a:endParaRPr>
          </a:p>
          <a:p>
            <a:pPr marL="264160">
              <a:lnSpc>
                <a:spcPct val="100000"/>
              </a:lnSpc>
              <a:spcBef>
                <a:spcPts val="1055"/>
              </a:spcBef>
            </a:pPr>
            <a:r>
              <a:rPr sz="1000" dirty="0">
                <a:solidFill>
                  <a:srgbClr val="3333B2"/>
                </a:solidFill>
                <a:latin typeface="Arial"/>
                <a:cs typeface="Arial"/>
              </a:rPr>
              <a:t>Basic</a:t>
            </a:r>
            <a:r>
              <a:rPr sz="1000" spc="-30" dirty="0">
                <a:solidFill>
                  <a:srgbClr val="3333B2"/>
                </a:solidFill>
                <a:latin typeface="Arial"/>
                <a:cs typeface="Arial"/>
              </a:rPr>
              <a:t> </a:t>
            </a:r>
            <a:r>
              <a:rPr sz="1000" spc="-10" dirty="0">
                <a:solidFill>
                  <a:srgbClr val="3333B2"/>
                </a:solidFill>
                <a:latin typeface="Arial"/>
                <a:cs typeface="Arial"/>
              </a:rPr>
              <a:t>organization</a:t>
            </a:r>
            <a:endParaRPr sz="1000">
              <a:latin typeface="Arial"/>
              <a:cs typeface="Arial"/>
            </a:endParaRPr>
          </a:p>
        </p:txBody>
      </p:sp>
      <p:pic>
        <p:nvPicPr>
          <p:cNvPr id="6" name="object 6"/>
          <p:cNvPicPr/>
          <p:nvPr/>
        </p:nvPicPr>
        <p:blipFill>
          <a:blip r:embed="rId4" cstate="print"/>
          <a:stretch>
            <a:fillRect/>
          </a:stretch>
        </p:blipFill>
        <p:spPr>
          <a:xfrm>
            <a:off x="612018" y="803844"/>
            <a:ext cx="3385207" cy="1503989"/>
          </a:xfrm>
          <a:prstGeom prst="rect">
            <a:avLst/>
          </a:prstGeom>
        </p:spPr>
      </p:pic>
      <p:grpSp>
        <p:nvGrpSpPr>
          <p:cNvPr id="7" name="object 7"/>
          <p:cNvGrpSpPr/>
          <p:nvPr/>
        </p:nvGrpSpPr>
        <p:grpSpPr>
          <a:xfrm>
            <a:off x="0" y="3348469"/>
            <a:ext cx="4608195" cy="107950"/>
            <a:chOff x="0" y="3348469"/>
            <a:chExt cx="4608195" cy="107950"/>
          </a:xfrm>
        </p:grpSpPr>
        <p:sp>
          <p:nvSpPr>
            <p:cNvPr id="8" name="object 8"/>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9" name="object 9"/>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0" name="object 10"/>
          <p:cNvSpPr txBox="1"/>
          <p:nvPr/>
        </p:nvSpPr>
        <p:spPr>
          <a:xfrm>
            <a:off x="53467" y="3349927"/>
            <a:ext cx="757555" cy="104139"/>
          </a:xfrm>
          <a:prstGeom prst="rect">
            <a:avLst/>
          </a:prstGeom>
        </p:spPr>
        <p:txBody>
          <a:bodyPr vert="horz" wrap="square" lIns="0" tIns="9525" rIns="0" bIns="0" rtlCol="0">
            <a:spAutoFit/>
          </a:bodyPr>
          <a:lstStyle/>
          <a:p>
            <a:pPr marL="12700">
              <a:lnSpc>
                <a:spcPct val="100000"/>
              </a:lnSpc>
              <a:spcBef>
                <a:spcPts val="75"/>
              </a:spcBef>
            </a:pPr>
            <a:r>
              <a:rPr sz="500" spc="-10" dirty="0">
                <a:latin typeface="Arial"/>
                <a:cs typeface="Arial"/>
                <a:hlinkClick r:id="rId3" action="ppaction://hlinksldjump"/>
              </a:rPr>
              <a:t>Networked</a:t>
            </a:r>
            <a:r>
              <a:rPr sz="500" spc="15" dirty="0">
                <a:latin typeface="Arial"/>
                <a:cs typeface="Arial"/>
                <a:hlinkClick r:id="rId3" action="ppaction://hlinksldjump"/>
              </a:rPr>
              <a:t> </a:t>
            </a:r>
            <a:r>
              <a:rPr sz="500" dirty="0">
                <a:latin typeface="Arial"/>
                <a:cs typeface="Arial"/>
                <a:hlinkClick r:id="rId3" action="ppaction://hlinksldjump"/>
              </a:rPr>
              <a:t>user</a:t>
            </a:r>
            <a:r>
              <a:rPr sz="500" spc="20" dirty="0">
                <a:latin typeface="Arial"/>
                <a:cs typeface="Arial"/>
                <a:hlinkClick r:id="rId3" action="ppaction://hlinksldjump"/>
              </a:rPr>
              <a:t> </a:t>
            </a:r>
            <a:r>
              <a:rPr sz="500" spc="-10" dirty="0">
                <a:latin typeface="Arial"/>
                <a:cs typeface="Arial"/>
                <a:hlinkClick r:id="rId3" action="ppaction://hlinksldjump"/>
              </a:rPr>
              <a:t>interfaces</a:t>
            </a:r>
            <a:endParaRPr sz="500">
              <a:latin typeface="Arial"/>
              <a:cs typeface="Arial"/>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35805" y="-1515"/>
            <a:ext cx="219075"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Clients</a:t>
            </a:r>
            <a:endParaRPr sz="500">
              <a:latin typeface="Arial"/>
              <a:cs typeface="Arial"/>
            </a:endParaRPr>
          </a:p>
        </p:txBody>
      </p:sp>
      <p:sp>
        <p:nvSpPr>
          <p:cNvPr id="5" name="object 5"/>
          <p:cNvSpPr txBox="1"/>
          <p:nvPr/>
        </p:nvSpPr>
        <p:spPr>
          <a:xfrm>
            <a:off x="95300" y="197711"/>
            <a:ext cx="2218690" cy="494665"/>
          </a:xfrm>
          <a:prstGeom prst="rect">
            <a:avLst/>
          </a:prstGeom>
        </p:spPr>
        <p:txBody>
          <a:bodyPr vert="horz" wrap="square" lIns="0" tIns="12065" rIns="0" bIns="0" rtlCol="0">
            <a:spAutoFit/>
          </a:bodyPr>
          <a:lstStyle/>
          <a:p>
            <a:pPr marL="12700">
              <a:lnSpc>
                <a:spcPct val="100000"/>
              </a:lnSpc>
              <a:spcBef>
                <a:spcPts val="95"/>
              </a:spcBef>
            </a:pPr>
            <a:r>
              <a:rPr sz="1200" dirty="0">
                <a:solidFill>
                  <a:srgbClr val="3333B2"/>
                </a:solidFill>
                <a:latin typeface="Arial"/>
                <a:cs typeface="Arial"/>
              </a:rPr>
              <a:t>Example:</a:t>
            </a:r>
            <a:r>
              <a:rPr sz="1200" spc="30" dirty="0">
                <a:solidFill>
                  <a:srgbClr val="3333B2"/>
                </a:solidFill>
                <a:latin typeface="Arial"/>
                <a:cs typeface="Arial"/>
              </a:rPr>
              <a:t> </a:t>
            </a:r>
            <a:r>
              <a:rPr sz="1200" dirty="0">
                <a:solidFill>
                  <a:srgbClr val="3333B2"/>
                </a:solidFill>
                <a:latin typeface="Arial"/>
                <a:cs typeface="Arial"/>
              </a:rPr>
              <a:t>The</a:t>
            </a:r>
            <a:r>
              <a:rPr sz="1200" spc="-35" dirty="0">
                <a:solidFill>
                  <a:srgbClr val="3333B2"/>
                </a:solidFill>
                <a:latin typeface="Arial"/>
                <a:cs typeface="Arial"/>
              </a:rPr>
              <a:t> </a:t>
            </a:r>
            <a:r>
              <a:rPr sz="1200" dirty="0">
                <a:solidFill>
                  <a:srgbClr val="3333B2"/>
                </a:solidFill>
                <a:latin typeface="Arial"/>
                <a:cs typeface="Arial"/>
              </a:rPr>
              <a:t>X</a:t>
            </a:r>
            <a:r>
              <a:rPr sz="1200" spc="-40" dirty="0">
                <a:solidFill>
                  <a:srgbClr val="3333B2"/>
                </a:solidFill>
                <a:latin typeface="Arial"/>
                <a:cs typeface="Arial"/>
              </a:rPr>
              <a:t> </a:t>
            </a:r>
            <a:r>
              <a:rPr sz="1200" dirty="0">
                <a:solidFill>
                  <a:srgbClr val="3333B2"/>
                </a:solidFill>
                <a:latin typeface="Arial"/>
                <a:cs typeface="Arial"/>
              </a:rPr>
              <a:t>Window</a:t>
            </a:r>
            <a:r>
              <a:rPr sz="1200" spc="-40" dirty="0">
                <a:solidFill>
                  <a:srgbClr val="3333B2"/>
                </a:solidFill>
                <a:latin typeface="Arial"/>
                <a:cs typeface="Arial"/>
              </a:rPr>
              <a:t> </a:t>
            </a:r>
            <a:r>
              <a:rPr sz="1200" spc="-10" dirty="0">
                <a:solidFill>
                  <a:srgbClr val="3333B2"/>
                </a:solidFill>
                <a:latin typeface="Arial"/>
                <a:cs typeface="Arial"/>
              </a:rPr>
              <a:t>system</a:t>
            </a:r>
            <a:endParaRPr sz="1200">
              <a:latin typeface="Arial"/>
              <a:cs typeface="Arial"/>
            </a:endParaRPr>
          </a:p>
          <a:p>
            <a:pPr marL="264160">
              <a:lnSpc>
                <a:spcPct val="100000"/>
              </a:lnSpc>
              <a:spcBef>
                <a:spcPts val="1055"/>
              </a:spcBef>
            </a:pPr>
            <a:r>
              <a:rPr sz="1000" dirty="0">
                <a:solidFill>
                  <a:srgbClr val="3333B2"/>
                </a:solidFill>
                <a:latin typeface="Arial"/>
                <a:cs typeface="Arial"/>
              </a:rPr>
              <a:t>Basic</a:t>
            </a:r>
            <a:r>
              <a:rPr sz="1000" spc="-30" dirty="0">
                <a:solidFill>
                  <a:srgbClr val="3333B2"/>
                </a:solidFill>
                <a:latin typeface="Arial"/>
                <a:cs typeface="Arial"/>
              </a:rPr>
              <a:t> </a:t>
            </a:r>
            <a:r>
              <a:rPr sz="1000" spc="-10" dirty="0">
                <a:solidFill>
                  <a:srgbClr val="3333B2"/>
                </a:solidFill>
                <a:latin typeface="Arial"/>
                <a:cs typeface="Arial"/>
              </a:rPr>
              <a:t>organization</a:t>
            </a:r>
            <a:endParaRPr sz="1000">
              <a:latin typeface="Arial"/>
              <a:cs typeface="Arial"/>
            </a:endParaRPr>
          </a:p>
        </p:txBody>
      </p:sp>
      <p:pic>
        <p:nvPicPr>
          <p:cNvPr id="6" name="object 6"/>
          <p:cNvPicPr/>
          <p:nvPr/>
        </p:nvPicPr>
        <p:blipFill>
          <a:blip r:embed="rId4" cstate="print"/>
          <a:stretch>
            <a:fillRect/>
          </a:stretch>
        </p:blipFill>
        <p:spPr>
          <a:xfrm>
            <a:off x="612018" y="803844"/>
            <a:ext cx="3385207" cy="1503989"/>
          </a:xfrm>
          <a:prstGeom prst="rect">
            <a:avLst/>
          </a:prstGeom>
        </p:spPr>
      </p:pic>
      <p:sp>
        <p:nvSpPr>
          <p:cNvPr id="7" name="object 7"/>
          <p:cNvSpPr txBox="1"/>
          <p:nvPr/>
        </p:nvSpPr>
        <p:spPr>
          <a:xfrm>
            <a:off x="343128" y="2511372"/>
            <a:ext cx="3870960" cy="496570"/>
          </a:xfrm>
          <a:prstGeom prst="rect">
            <a:avLst/>
          </a:prstGeom>
        </p:spPr>
        <p:txBody>
          <a:bodyPr vert="horz" wrap="square" lIns="0" tIns="27305" rIns="0" bIns="0" rtlCol="0">
            <a:spAutoFit/>
          </a:bodyPr>
          <a:lstStyle/>
          <a:p>
            <a:pPr marL="12700">
              <a:lnSpc>
                <a:spcPct val="100000"/>
              </a:lnSpc>
              <a:spcBef>
                <a:spcPts val="215"/>
              </a:spcBef>
            </a:pPr>
            <a:r>
              <a:rPr sz="1000" dirty="0">
                <a:solidFill>
                  <a:srgbClr val="C80000"/>
                </a:solidFill>
                <a:latin typeface="Arial"/>
                <a:cs typeface="Arial"/>
              </a:rPr>
              <a:t>X</a:t>
            </a:r>
            <a:r>
              <a:rPr sz="1000" spc="-25" dirty="0">
                <a:solidFill>
                  <a:srgbClr val="C80000"/>
                </a:solidFill>
                <a:latin typeface="Arial"/>
                <a:cs typeface="Arial"/>
              </a:rPr>
              <a:t> </a:t>
            </a:r>
            <a:r>
              <a:rPr sz="1000" dirty="0">
                <a:solidFill>
                  <a:srgbClr val="C80000"/>
                </a:solidFill>
                <a:latin typeface="Arial"/>
                <a:cs typeface="Arial"/>
              </a:rPr>
              <a:t>client</a:t>
            </a:r>
            <a:r>
              <a:rPr sz="1000" spc="-20" dirty="0">
                <a:solidFill>
                  <a:srgbClr val="C80000"/>
                </a:solidFill>
                <a:latin typeface="Arial"/>
                <a:cs typeface="Arial"/>
              </a:rPr>
              <a:t> </a:t>
            </a:r>
            <a:r>
              <a:rPr sz="1000" dirty="0">
                <a:solidFill>
                  <a:srgbClr val="C80000"/>
                </a:solidFill>
                <a:latin typeface="Arial"/>
                <a:cs typeface="Arial"/>
              </a:rPr>
              <a:t>and</a:t>
            </a:r>
            <a:r>
              <a:rPr sz="1000" spc="-20" dirty="0">
                <a:solidFill>
                  <a:srgbClr val="C80000"/>
                </a:solidFill>
                <a:latin typeface="Arial"/>
                <a:cs typeface="Arial"/>
              </a:rPr>
              <a:t> </a:t>
            </a:r>
            <a:r>
              <a:rPr sz="1000" spc="-10" dirty="0">
                <a:solidFill>
                  <a:srgbClr val="C80000"/>
                </a:solidFill>
                <a:latin typeface="Arial"/>
                <a:cs typeface="Arial"/>
              </a:rPr>
              <a:t>server</a:t>
            </a:r>
            <a:endParaRPr sz="1000">
              <a:latin typeface="Arial"/>
              <a:cs typeface="Arial"/>
            </a:endParaRPr>
          </a:p>
          <a:p>
            <a:pPr marL="16510" marR="5080" indent="-3810">
              <a:lnSpc>
                <a:spcPts val="1210"/>
              </a:lnSpc>
              <a:spcBef>
                <a:spcPts val="35"/>
              </a:spcBef>
            </a:pPr>
            <a:r>
              <a:rPr sz="900" dirty="0">
                <a:latin typeface="Arial"/>
                <a:cs typeface="Arial"/>
              </a:rPr>
              <a:t>The</a:t>
            </a:r>
            <a:r>
              <a:rPr sz="900" spc="-25" dirty="0">
                <a:latin typeface="Arial"/>
                <a:cs typeface="Arial"/>
              </a:rPr>
              <a:t> </a:t>
            </a:r>
            <a:r>
              <a:rPr sz="900" dirty="0">
                <a:latin typeface="Arial"/>
                <a:cs typeface="Arial"/>
              </a:rPr>
              <a:t>application</a:t>
            </a:r>
            <a:r>
              <a:rPr sz="900" spc="-20" dirty="0">
                <a:latin typeface="Arial"/>
                <a:cs typeface="Arial"/>
              </a:rPr>
              <a:t> </a:t>
            </a:r>
            <a:r>
              <a:rPr sz="900" dirty="0">
                <a:latin typeface="Arial"/>
                <a:cs typeface="Arial"/>
              </a:rPr>
              <a:t>acts</a:t>
            </a:r>
            <a:r>
              <a:rPr sz="900" spc="-20" dirty="0">
                <a:latin typeface="Arial"/>
                <a:cs typeface="Arial"/>
              </a:rPr>
              <a:t> </a:t>
            </a:r>
            <a:r>
              <a:rPr sz="900" dirty="0">
                <a:latin typeface="Arial"/>
                <a:cs typeface="Arial"/>
              </a:rPr>
              <a:t>as</a:t>
            </a:r>
            <a:r>
              <a:rPr sz="900" spc="-20" dirty="0">
                <a:latin typeface="Arial"/>
                <a:cs typeface="Arial"/>
              </a:rPr>
              <a:t> </a:t>
            </a:r>
            <a:r>
              <a:rPr sz="900" dirty="0">
                <a:latin typeface="Arial"/>
                <a:cs typeface="Arial"/>
              </a:rPr>
              <a:t>a</a:t>
            </a:r>
            <a:r>
              <a:rPr sz="900" spc="-20" dirty="0">
                <a:latin typeface="Arial"/>
                <a:cs typeface="Arial"/>
              </a:rPr>
              <a:t> </a:t>
            </a:r>
            <a:r>
              <a:rPr sz="900" dirty="0">
                <a:solidFill>
                  <a:srgbClr val="C80000"/>
                </a:solidFill>
                <a:latin typeface="Arial"/>
                <a:cs typeface="Arial"/>
              </a:rPr>
              <a:t>client</a:t>
            </a:r>
            <a:r>
              <a:rPr sz="900" spc="-20" dirty="0">
                <a:solidFill>
                  <a:srgbClr val="C80000"/>
                </a:solidFill>
                <a:latin typeface="Arial"/>
                <a:cs typeface="Arial"/>
              </a:rPr>
              <a:t> </a:t>
            </a:r>
            <a:r>
              <a:rPr sz="900" dirty="0">
                <a:latin typeface="Arial"/>
                <a:cs typeface="Arial"/>
              </a:rPr>
              <a:t>to</a:t>
            </a:r>
            <a:r>
              <a:rPr sz="900" spc="-20" dirty="0">
                <a:latin typeface="Arial"/>
                <a:cs typeface="Arial"/>
              </a:rPr>
              <a:t> </a:t>
            </a:r>
            <a:r>
              <a:rPr sz="900" dirty="0">
                <a:latin typeface="Arial"/>
                <a:cs typeface="Arial"/>
              </a:rPr>
              <a:t>the</a:t>
            </a:r>
            <a:r>
              <a:rPr sz="900" spc="-20" dirty="0">
                <a:latin typeface="Arial"/>
                <a:cs typeface="Arial"/>
              </a:rPr>
              <a:t> </a:t>
            </a:r>
            <a:r>
              <a:rPr sz="900" spc="-10" dirty="0">
                <a:latin typeface="Arial"/>
                <a:cs typeface="Arial"/>
              </a:rPr>
              <a:t>X-</a:t>
            </a:r>
            <a:r>
              <a:rPr sz="900" dirty="0">
                <a:latin typeface="Arial"/>
                <a:cs typeface="Arial"/>
              </a:rPr>
              <a:t>kernel,</a:t>
            </a:r>
            <a:r>
              <a:rPr sz="900" spc="-20"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latter</a:t>
            </a:r>
            <a:r>
              <a:rPr sz="900" spc="-20" dirty="0">
                <a:latin typeface="Arial"/>
                <a:cs typeface="Arial"/>
              </a:rPr>
              <a:t> </a:t>
            </a:r>
            <a:r>
              <a:rPr sz="900" dirty="0">
                <a:latin typeface="Arial"/>
                <a:cs typeface="Arial"/>
              </a:rPr>
              <a:t>running</a:t>
            </a:r>
            <a:r>
              <a:rPr sz="900" spc="-20" dirty="0">
                <a:latin typeface="Arial"/>
                <a:cs typeface="Arial"/>
              </a:rPr>
              <a:t> </a:t>
            </a:r>
            <a:r>
              <a:rPr sz="900" dirty="0">
                <a:latin typeface="Arial"/>
                <a:cs typeface="Arial"/>
              </a:rPr>
              <a:t>as</a:t>
            </a:r>
            <a:r>
              <a:rPr sz="900" spc="-20" dirty="0">
                <a:latin typeface="Arial"/>
                <a:cs typeface="Arial"/>
              </a:rPr>
              <a:t> </a:t>
            </a:r>
            <a:r>
              <a:rPr sz="900" dirty="0">
                <a:latin typeface="Arial"/>
                <a:cs typeface="Arial"/>
              </a:rPr>
              <a:t>a</a:t>
            </a:r>
            <a:r>
              <a:rPr sz="900" spc="-20" dirty="0">
                <a:latin typeface="Arial"/>
                <a:cs typeface="Arial"/>
              </a:rPr>
              <a:t> </a:t>
            </a:r>
            <a:r>
              <a:rPr sz="900" spc="-10" dirty="0">
                <a:solidFill>
                  <a:srgbClr val="C80000"/>
                </a:solidFill>
                <a:latin typeface="Arial"/>
                <a:cs typeface="Arial"/>
              </a:rPr>
              <a:t>server </a:t>
            </a:r>
            <a:r>
              <a:rPr sz="900" dirty="0">
                <a:latin typeface="Arial"/>
                <a:cs typeface="Arial"/>
              </a:rPr>
              <a:t>on</a:t>
            </a:r>
            <a:r>
              <a:rPr sz="900" spc="-20" dirty="0">
                <a:latin typeface="Arial"/>
                <a:cs typeface="Arial"/>
              </a:rPr>
              <a:t> </a:t>
            </a:r>
            <a:r>
              <a:rPr sz="900" dirty="0">
                <a:latin typeface="Arial"/>
                <a:cs typeface="Arial"/>
              </a:rPr>
              <a:t>the</a:t>
            </a:r>
            <a:r>
              <a:rPr sz="900" spc="-10" dirty="0">
                <a:latin typeface="Arial"/>
                <a:cs typeface="Arial"/>
              </a:rPr>
              <a:t> client’s machine.</a:t>
            </a:r>
            <a:endParaRPr sz="900">
              <a:latin typeface="Arial"/>
              <a:cs typeface="Arial"/>
            </a:endParaRPr>
          </a:p>
        </p:txBody>
      </p:sp>
      <p:grpSp>
        <p:nvGrpSpPr>
          <p:cNvPr id="8" name="object 8"/>
          <p:cNvGrpSpPr/>
          <p:nvPr/>
        </p:nvGrpSpPr>
        <p:grpSpPr>
          <a:xfrm>
            <a:off x="0" y="3348469"/>
            <a:ext cx="4608195" cy="107950"/>
            <a:chOff x="0" y="3348469"/>
            <a:chExt cx="4608195" cy="107950"/>
          </a:xfrm>
        </p:grpSpPr>
        <p:sp>
          <p:nvSpPr>
            <p:cNvPr id="9" name="object 9"/>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10" name="object 10"/>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1" name="object 11"/>
          <p:cNvSpPr txBox="1"/>
          <p:nvPr/>
        </p:nvSpPr>
        <p:spPr>
          <a:xfrm>
            <a:off x="53467" y="3349927"/>
            <a:ext cx="757555" cy="104139"/>
          </a:xfrm>
          <a:prstGeom prst="rect">
            <a:avLst/>
          </a:prstGeom>
        </p:spPr>
        <p:txBody>
          <a:bodyPr vert="horz" wrap="square" lIns="0" tIns="9525" rIns="0" bIns="0" rtlCol="0">
            <a:spAutoFit/>
          </a:bodyPr>
          <a:lstStyle/>
          <a:p>
            <a:pPr marL="12700">
              <a:lnSpc>
                <a:spcPct val="100000"/>
              </a:lnSpc>
              <a:spcBef>
                <a:spcPts val="75"/>
              </a:spcBef>
            </a:pPr>
            <a:r>
              <a:rPr sz="500" spc="-10" dirty="0">
                <a:latin typeface="Arial"/>
                <a:cs typeface="Arial"/>
                <a:hlinkClick r:id="rId3" action="ppaction://hlinksldjump"/>
              </a:rPr>
              <a:t>Networked</a:t>
            </a:r>
            <a:r>
              <a:rPr sz="500" spc="15" dirty="0">
                <a:latin typeface="Arial"/>
                <a:cs typeface="Arial"/>
                <a:hlinkClick r:id="rId3" action="ppaction://hlinksldjump"/>
              </a:rPr>
              <a:t> </a:t>
            </a:r>
            <a:r>
              <a:rPr sz="500" dirty="0">
                <a:latin typeface="Arial"/>
                <a:cs typeface="Arial"/>
                <a:hlinkClick r:id="rId3" action="ppaction://hlinksldjump"/>
              </a:rPr>
              <a:t>user</a:t>
            </a:r>
            <a:r>
              <a:rPr sz="500" spc="20" dirty="0">
                <a:latin typeface="Arial"/>
                <a:cs typeface="Arial"/>
                <a:hlinkClick r:id="rId3" action="ppaction://hlinksldjump"/>
              </a:rPr>
              <a:t> </a:t>
            </a:r>
            <a:r>
              <a:rPr sz="500" spc="-10" dirty="0">
                <a:latin typeface="Arial"/>
                <a:cs typeface="Arial"/>
                <a:hlinkClick r:id="rId3" action="ppaction://hlinksldjump"/>
              </a:rPr>
              <a:t>interfaces</a:t>
            </a:r>
            <a:endParaRPr sz="500">
              <a:latin typeface="Arial"/>
              <a:cs typeface="Arial"/>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35805" y="-1515"/>
            <a:ext cx="219075"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Clients</a:t>
            </a:r>
            <a:endParaRPr sz="500">
              <a:latin typeface="Arial"/>
              <a:cs typeface="Arial"/>
            </a:endParaRPr>
          </a:p>
        </p:txBody>
      </p:sp>
      <p:sp>
        <p:nvSpPr>
          <p:cNvPr id="5" name="object 5"/>
          <p:cNvSpPr txBox="1"/>
          <p:nvPr/>
        </p:nvSpPr>
        <p:spPr>
          <a:xfrm>
            <a:off x="57200" y="197711"/>
            <a:ext cx="4237990" cy="2198370"/>
          </a:xfrm>
          <a:prstGeom prst="rect">
            <a:avLst/>
          </a:prstGeom>
        </p:spPr>
        <p:txBody>
          <a:bodyPr vert="horz" wrap="square" lIns="0" tIns="12065" rIns="0" bIns="0" rtlCol="0">
            <a:spAutoFit/>
          </a:bodyPr>
          <a:lstStyle/>
          <a:p>
            <a:pPr marL="50800">
              <a:lnSpc>
                <a:spcPct val="100000"/>
              </a:lnSpc>
              <a:spcBef>
                <a:spcPts val="95"/>
              </a:spcBef>
            </a:pPr>
            <a:r>
              <a:rPr sz="1200" dirty="0">
                <a:solidFill>
                  <a:srgbClr val="3333B2"/>
                </a:solidFill>
                <a:latin typeface="Arial"/>
                <a:cs typeface="Arial"/>
              </a:rPr>
              <a:t>Improving</a:t>
            </a:r>
            <a:r>
              <a:rPr sz="1200" spc="-80" dirty="0">
                <a:solidFill>
                  <a:srgbClr val="3333B2"/>
                </a:solidFill>
                <a:latin typeface="Arial"/>
                <a:cs typeface="Arial"/>
              </a:rPr>
              <a:t> </a:t>
            </a:r>
            <a:r>
              <a:rPr sz="1200" spc="-50" dirty="0">
                <a:solidFill>
                  <a:srgbClr val="3333B2"/>
                </a:solidFill>
                <a:latin typeface="Arial"/>
                <a:cs typeface="Arial"/>
              </a:rPr>
              <a:t>X</a:t>
            </a:r>
            <a:endParaRPr sz="1200">
              <a:latin typeface="Arial"/>
              <a:cs typeface="Arial"/>
            </a:endParaRPr>
          </a:p>
          <a:p>
            <a:pPr marL="302260">
              <a:lnSpc>
                <a:spcPct val="100000"/>
              </a:lnSpc>
              <a:spcBef>
                <a:spcPts val="1055"/>
              </a:spcBef>
            </a:pPr>
            <a:r>
              <a:rPr sz="1000" dirty="0">
                <a:solidFill>
                  <a:srgbClr val="3333B2"/>
                </a:solidFill>
                <a:latin typeface="Arial"/>
                <a:cs typeface="Arial"/>
              </a:rPr>
              <a:t>Practical</a:t>
            </a:r>
            <a:r>
              <a:rPr sz="1000" spc="-55" dirty="0">
                <a:solidFill>
                  <a:srgbClr val="3333B2"/>
                </a:solidFill>
                <a:latin typeface="Arial"/>
                <a:cs typeface="Arial"/>
              </a:rPr>
              <a:t> </a:t>
            </a:r>
            <a:r>
              <a:rPr sz="1000" spc="-10" dirty="0">
                <a:solidFill>
                  <a:srgbClr val="3333B2"/>
                </a:solidFill>
                <a:latin typeface="Arial"/>
                <a:cs typeface="Arial"/>
              </a:rPr>
              <a:t>observations</a:t>
            </a:r>
            <a:endParaRPr sz="1000">
              <a:latin typeface="Arial"/>
              <a:cs typeface="Arial"/>
            </a:endParaRPr>
          </a:p>
          <a:p>
            <a:pPr marL="555625" marR="457834" indent="-120650">
              <a:lnSpc>
                <a:spcPct val="111600"/>
              </a:lnSpc>
              <a:spcBef>
                <a:spcPts val="380"/>
              </a:spcBef>
              <a:buClr>
                <a:srgbClr val="3333B2"/>
              </a:buClr>
              <a:buFont typeface="Menlo"/>
              <a:buChar char="•"/>
              <a:tabLst>
                <a:tab pos="552450" algn="l"/>
              </a:tabLst>
            </a:pPr>
            <a:r>
              <a:rPr sz="900" dirty="0">
                <a:latin typeface="Arial"/>
                <a:cs typeface="Arial"/>
              </a:rPr>
              <a:t>There</a:t>
            </a:r>
            <a:r>
              <a:rPr sz="900" spc="-35" dirty="0">
                <a:latin typeface="Arial"/>
                <a:cs typeface="Arial"/>
              </a:rPr>
              <a:t> </a:t>
            </a:r>
            <a:r>
              <a:rPr sz="900" dirty="0">
                <a:latin typeface="Arial"/>
                <a:cs typeface="Arial"/>
              </a:rPr>
              <a:t>is</a:t>
            </a:r>
            <a:r>
              <a:rPr sz="900" spc="-30" dirty="0">
                <a:latin typeface="Arial"/>
                <a:cs typeface="Arial"/>
              </a:rPr>
              <a:t> </a:t>
            </a:r>
            <a:r>
              <a:rPr sz="900" dirty="0">
                <a:latin typeface="Arial"/>
                <a:cs typeface="Arial"/>
              </a:rPr>
              <a:t>often</a:t>
            </a:r>
            <a:r>
              <a:rPr sz="900" spc="-30" dirty="0">
                <a:latin typeface="Arial"/>
                <a:cs typeface="Arial"/>
              </a:rPr>
              <a:t> </a:t>
            </a:r>
            <a:r>
              <a:rPr sz="900" dirty="0">
                <a:latin typeface="Arial"/>
                <a:cs typeface="Arial"/>
              </a:rPr>
              <a:t>no</a:t>
            </a:r>
            <a:r>
              <a:rPr sz="900" spc="-35" dirty="0">
                <a:latin typeface="Arial"/>
                <a:cs typeface="Arial"/>
              </a:rPr>
              <a:t> </a:t>
            </a:r>
            <a:r>
              <a:rPr sz="900" dirty="0">
                <a:latin typeface="Arial"/>
                <a:cs typeface="Arial"/>
              </a:rPr>
              <a:t>clear</a:t>
            </a:r>
            <a:r>
              <a:rPr sz="900" spc="-30" dirty="0">
                <a:latin typeface="Arial"/>
                <a:cs typeface="Arial"/>
              </a:rPr>
              <a:t> </a:t>
            </a:r>
            <a:r>
              <a:rPr sz="900" dirty="0">
                <a:latin typeface="Arial"/>
                <a:cs typeface="Arial"/>
              </a:rPr>
              <a:t>separation</a:t>
            </a:r>
            <a:r>
              <a:rPr sz="900" spc="-30" dirty="0">
                <a:latin typeface="Arial"/>
                <a:cs typeface="Arial"/>
              </a:rPr>
              <a:t> </a:t>
            </a:r>
            <a:r>
              <a:rPr sz="900" dirty="0">
                <a:latin typeface="Arial"/>
                <a:cs typeface="Arial"/>
              </a:rPr>
              <a:t>between</a:t>
            </a:r>
            <a:r>
              <a:rPr sz="900" spc="-30" dirty="0">
                <a:latin typeface="Arial"/>
                <a:cs typeface="Arial"/>
              </a:rPr>
              <a:t> </a:t>
            </a:r>
            <a:r>
              <a:rPr sz="900" dirty="0">
                <a:latin typeface="Arial"/>
                <a:cs typeface="Arial"/>
              </a:rPr>
              <a:t>application</a:t>
            </a:r>
            <a:r>
              <a:rPr sz="900" spc="-35" dirty="0">
                <a:latin typeface="Arial"/>
                <a:cs typeface="Arial"/>
              </a:rPr>
              <a:t> </a:t>
            </a:r>
            <a:r>
              <a:rPr sz="900" dirty="0">
                <a:latin typeface="Arial"/>
                <a:cs typeface="Arial"/>
              </a:rPr>
              <a:t>logic</a:t>
            </a:r>
            <a:r>
              <a:rPr sz="900" spc="-30" dirty="0">
                <a:latin typeface="Arial"/>
                <a:cs typeface="Arial"/>
              </a:rPr>
              <a:t> </a:t>
            </a:r>
            <a:r>
              <a:rPr sz="900" spc="-25" dirty="0">
                <a:latin typeface="Arial"/>
                <a:cs typeface="Arial"/>
              </a:rPr>
              <a:t>and </a:t>
            </a:r>
            <a:r>
              <a:rPr sz="900" spc="-10" dirty="0">
                <a:latin typeface="Arial"/>
                <a:cs typeface="Arial"/>
              </a:rPr>
              <a:t>user-interface</a:t>
            </a:r>
            <a:r>
              <a:rPr sz="900" spc="40" dirty="0">
                <a:latin typeface="Arial"/>
                <a:cs typeface="Arial"/>
              </a:rPr>
              <a:t> </a:t>
            </a:r>
            <a:r>
              <a:rPr sz="900" spc="-10" dirty="0">
                <a:latin typeface="Arial"/>
                <a:cs typeface="Arial"/>
              </a:rPr>
              <a:t>commands</a:t>
            </a:r>
            <a:endParaRPr sz="900">
              <a:latin typeface="Arial"/>
              <a:cs typeface="Arial"/>
            </a:endParaRPr>
          </a:p>
          <a:p>
            <a:pPr marL="555625" marR="127635" indent="-120650">
              <a:lnSpc>
                <a:spcPct val="111600"/>
              </a:lnSpc>
              <a:buClr>
                <a:srgbClr val="3333B2"/>
              </a:buClr>
              <a:buFont typeface="Menlo"/>
              <a:buChar char="•"/>
              <a:tabLst>
                <a:tab pos="552450" algn="l"/>
              </a:tabLst>
            </a:pPr>
            <a:r>
              <a:rPr sz="900" dirty="0">
                <a:latin typeface="Arial"/>
                <a:cs typeface="Arial"/>
              </a:rPr>
              <a:t>Applications</a:t>
            </a:r>
            <a:r>
              <a:rPr sz="900" spc="-30" dirty="0">
                <a:latin typeface="Arial"/>
                <a:cs typeface="Arial"/>
              </a:rPr>
              <a:t> </a:t>
            </a:r>
            <a:r>
              <a:rPr sz="900" dirty="0">
                <a:latin typeface="Arial"/>
                <a:cs typeface="Arial"/>
              </a:rPr>
              <a:t>tend</a:t>
            </a:r>
            <a:r>
              <a:rPr sz="900" spc="-30" dirty="0">
                <a:latin typeface="Arial"/>
                <a:cs typeface="Arial"/>
              </a:rPr>
              <a:t> </a:t>
            </a:r>
            <a:r>
              <a:rPr sz="900" dirty="0">
                <a:latin typeface="Arial"/>
                <a:cs typeface="Arial"/>
              </a:rPr>
              <a:t>to</a:t>
            </a:r>
            <a:r>
              <a:rPr sz="900" spc="-30" dirty="0">
                <a:latin typeface="Arial"/>
                <a:cs typeface="Arial"/>
              </a:rPr>
              <a:t> </a:t>
            </a:r>
            <a:r>
              <a:rPr sz="900" dirty="0">
                <a:latin typeface="Arial"/>
                <a:cs typeface="Arial"/>
              </a:rPr>
              <a:t>operate</a:t>
            </a:r>
            <a:r>
              <a:rPr sz="900" spc="-25" dirty="0">
                <a:latin typeface="Arial"/>
                <a:cs typeface="Arial"/>
              </a:rPr>
              <a:t> </a:t>
            </a:r>
            <a:r>
              <a:rPr sz="900" dirty="0">
                <a:latin typeface="Arial"/>
                <a:cs typeface="Arial"/>
              </a:rPr>
              <a:t>in</a:t>
            </a:r>
            <a:r>
              <a:rPr sz="900" spc="-30" dirty="0">
                <a:latin typeface="Arial"/>
                <a:cs typeface="Arial"/>
              </a:rPr>
              <a:t> </a:t>
            </a:r>
            <a:r>
              <a:rPr sz="900" dirty="0">
                <a:latin typeface="Arial"/>
                <a:cs typeface="Arial"/>
              </a:rPr>
              <a:t>a</a:t>
            </a:r>
            <a:r>
              <a:rPr sz="900" spc="-30" dirty="0">
                <a:latin typeface="Arial"/>
                <a:cs typeface="Arial"/>
              </a:rPr>
              <a:t> </a:t>
            </a:r>
            <a:r>
              <a:rPr sz="900" dirty="0">
                <a:latin typeface="Arial"/>
                <a:cs typeface="Arial"/>
              </a:rPr>
              <a:t>tightly</a:t>
            </a:r>
            <a:r>
              <a:rPr sz="900" spc="-25" dirty="0">
                <a:latin typeface="Arial"/>
                <a:cs typeface="Arial"/>
              </a:rPr>
              <a:t> </a:t>
            </a:r>
            <a:r>
              <a:rPr sz="900" dirty="0">
                <a:latin typeface="Arial"/>
                <a:cs typeface="Arial"/>
              </a:rPr>
              <a:t>synchronous</a:t>
            </a:r>
            <a:r>
              <a:rPr sz="900" spc="-30" dirty="0">
                <a:latin typeface="Arial"/>
                <a:cs typeface="Arial"/>
              </a:rPr>
              <a:t> </a:t>
            </a:r>
            <a:r>
              <a:rPr sz="900" dirty="0">
                <a:latin typeface="Arial"/>
                <a:cs typeface="Arial"/>
              </a:rPr>
              <a:t>manner</a:t>
            </a:r>
            <a:r>
              <a:rPr sz="900" spc="-30" dirty="0">
                <a:latin typeface="Arial"/>
                <a:cs typeface="Arial"/>
              </a:rPr>
              <a:t> </a:t>
            </a:r>
            <a:r>
              <a:rPr sz="900" dirty="0">
                <a:latin typeface="Arial"/>
                <a:cs typeface="Arial"/>
              </a:rPr>
              <a:t>with</a:t>
            </a:r>
            <a:r>
              <a:rPr sz="900" spc="-25" dirty="0">
                <a:latin typeface="Arial"/>
                <a:cs typeface="Arial"/>
              </a:rPr>
              <a:t> </a:t>
            </a:r>
            <a:r>
              <a:rPr sz="900" dirty="0">
                <a:latin typeface="Arial"/>
                <a:cs typeface="Arial"/>
              </a:rPr>
              <a:t>an</a:t>
            </a:r>
            <a:r>
              <a:rPr sz="900" spc="-30" dirty="0">
                <a:latin typeface="Arial"/>
                <a:cs typeface="Arial"/>
              </a:rPr>
              <a:t> </a:t>
            </a:r>
            <a:r>
              <a:rPr sz="900" spc="-50" dirty="0">
                <a:latin typeface="Arial"/>
                <a:cs typeface="Arial"/>
              </a:rPr>
              <a:t>X</a:t>
            </a:r>
            <a:r>
              <a:rPr sz="900" spc="-10" dirty="0">
                <a:latin typeface="Arial"/>
                <a:cs typeface="Arial"/>
              </a:rPr>
              <a:t> kernel</a:t>
            </a:r>
            <a:endParaRPr sz="900">
              <a:latin typeface="Arial"/>
              <a:cs typeface="Arial"/>
            </a:endParaRPr>
          </a:p>
          <a:p>
            <a:pPr>
              <a:lnSpc>
                <a:spcPct val="100000"/>
              </a:lnSpc>
              <a:spcBef>
                <a:spcPts val="15"/>
              </a:spcBef>
              <a:buClr>
                <a:srgbClr val="3333B2"/>
              </a:buClr>
              <a:buFont typeface="Menlo"/>
              <a:buChar char="•"/>
            </a:pPr>
            <a:endParaRPr sz="1050">
              <a:latin typeface="Arial"/>
              <a:cs typeface="Arial"/>
            </a:endParaRPr>
          </a:p>
          <a:p>
            <a:pPr marL="298450">
              <a:lnSpc>
                <a:spcPct val="100000"/>
              </a:lnSpc>
            </a:pPr>
            <a:r>
              <a:rPr sz="1000" dirty="0">
                <a:solidFill>
                  <a:srgbClr val="3333B2"/>
                </a:solidFill>
                <a:latin typeface="Arial"/>
                <a:cs typeface="Arial"/>
              </a:rPr>
              <a:t>Alternative</a:t>
            </a:r>
            <a:r>
              <a:rPr sz="1000" spc="-60" dirty="0">
                <a:solidFill>
                  <a:srgbClr val="3333B2"/>
                </a:solidFill>
                <a:latin typeface="Arial"/>
                <a:cs typeface="Arial"/>
              </a:rPr>
              <a:t> </a:t>
            </a:r>
            <a:r>
              <a:rPr sz="1000" spc="-10" dirty="0">
                <a:solidFill>
                  <a:srgbClr val="3333B2"/>
                </a:solidFill>
                <a:latin typeface="Arial"/>
                <a:cs typeface="Arial"/>
              </a:rPr>
              <a:t>approaches</a:t>
            </a:r>
            <a:endParaRPr sz="1000">
              <a:latin typeface="Arial"/>
              <a:cs typeface="Arial"/>
            </a:endParaRPr>
          </a:p>
          <a:p>
            <a:pPr marL="551815" marR="43180" indent="-116839">
              <a:lnSpc>
                <a:spcPct val="111600"/>
              </a:lnSpc>
              <a:spcBef>
                <a:spcPts val="570"/>
              </a:spcBef>
              <a:buClr>
                <a:srgbClr val="3333B2"/>
              </a:buClr>
              <a:buFont typeface="Menlo"/>
              <a:buChar char="•"/>
              <a:tabLst>
                <a:tab pos="556260" algn="l"/>
              </a:tabLst>
            </a:pPr>
            <a:r>
              <a:rPr sz="900" dirty="0">
                <a:latin typeface="Arial"/>
                <a:cs typeface="Arial"/>
              </a:rPr>
              <a:t>Let</a:t>
            </a:r>
            <a:r>
              <a:rPr sz="900" spc="-30" dirty="0">
                <a:latin typeface="Arial"/>
                <a:cs typeface="Arial"/>
              </a:rPr>
              <a:t> </a:t>
            </a:r>
            <a:r>
              <a:rPr sz="900" dirty="0">
                <a:latin typeface="Arial"/>
                <a:cs typeface="Arial"/>
              </a:rPr>
              <a:t>applications</a:t>
            </a:r>
            <a:r>
              <a:rPr sz="900" spc="-25" dirty="0">
                <a:latin typeface="Arial"/>
                <a:cs typeface="Arial"/>
              </a:rPr>
              <a:t> </a:t>
            </a:r>
            <a:r>
              <a:rPr sz="900" dirty="0">
                <a:latin typeface="Arial"/>
                <a:cs typeface="Arial"/>
              </a:rPr>
              <a:t>control</a:t>
            </a:r>
            <a:r>
              <a:rPr sz="900" spc="-25" dirty="0">
                <a:latin typeface="Arial"/>
                <a:cs typeface="Arial"/>
              </a:rPr>
              <a:t> </a:t>
            </a:r>
            <a:r>
              <a:rPr sz="900" dirty="0">
                <a:latin typeface="Arial"/>
                <a:cs typeface="Arial"/>
              </a:rPr>
              <a:t>the</a:t>
            </a:r>
            <a:r>
              <a:rPr sz="900" spc="-30" dirty="0">
                <a:latin typeface="Arial"/>
                <a:cs typeface="Arial"/>
              </a:rPr>
              <a:t> </a:t>
            </a:r>
            <a:r>
              <a:rPr sz="900" spc="-10" dirty="0">
                <a:latin typeface="Arial"/>
                <a:cs typeface="Arial"/>
              </a:rPr>
              <a:t>display</a:t>
            </a:r>
            <a:r>
              <a:rPr sz="900" spc="-25" dirty="0">
                <a:latin typeface="Arial"/>
                <a:cs typeface="Arial"/>
              </a:rPr>
              <a:t> </a:t>
            </a:r>
            <a:r>
              <a:rPr sz="900" dirty="0">
                <a:solidFill>
                  <a:srgbClr val="3333B2"/>
                </a:solidFill>
                <a:latin typeface="Arial"/>
                <a:cs typeface="Arial"/>
              </a:rPr>
              <a:t>completely</a:t>
            </a:r>
            <a:r>
              <a:rPr sz="900" dirty="0">
                <a:latin typeface="Arial"/>
                <a:cs typeface="Arial"/>
              </a:rPr>
              <a:t>,</a:t>
            </a:r>
            <a:r>
              <a:rPr sz="900" spc="-25" dirty="0">
                <a:latin typeface="Arial"/>
                <a:cs typeface="Arial"/>
              </a:rPr>
              <a:t> </a:t>
            </a:r>
            <a:r>
              <a:rPr sz="900" dirty="0">
                <a:latin typeface="Arial"/>
                <a:cs typeface="Arial"/>
              </a:rPr>
              <a:t>up</a:t>
            </a:r>
            <a:r>
              <a:rPr sz="900" spc="-25" dirty="0">
                <a:latin typeface="Arial"/>
                <a:cs typeface="Arial"/>
              </a:rPr>
              <a:t> </a:t>
            </a:r>
            <a:r>
              <a:rPr sz="900" dirty="0">
                <a:latin typeface="Arial"/>
                <a:cs typeface="Arial"/>
              </a:rPr>
              <a:t>to</a:t>
            </a:r>
            <a:r>
              <a:rPr sz="900" spc="-30"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pixel</a:t>
            </a:r>
            <a:r>
              <a:rPr sz="900" spc="-25" dirty="0">
                <a:latin typeface="Arial"/>
                <a:cs typeface="Arial"/>
              </a:rPr>
              <a:t> </a:t>
            </a:r>
            <a:r>
              <a:rPr sz="900" spc="-10" dirty="0">
                <a:latin typeface="Arial"/>
                <a:cs typeface="Arial"/>
              </a:rPr>
              <a:t>level</a:t>
            </a:r>
            <a:r>
              <a:rPr sz="900" spc="-30" dirty="0">
                <a:latin typeface="Arial"/>
                <a:cs typeface="Arial"/>
              </a:rPr>
              <a:t> </a:t>
            </a:r>
            <a:r>
              <a:rPr sz="900" spc="-10" dirty="0">
                <a:latin typeface="Arial"/>
                <a:cs typeface="Arial"/>
              </a:rPr>
              <a:t>(e.g., </a:t>
            </a:r>
            <a:r>
              <a:rPr sz="900" spc="-20" dirty="0">
                <a:solidFill>
                  <a:srgbClr val="C80000"/>
                </a:solidFill>
                <a:latin typeface="Arial"/>
                <a:cs typeface="Arial"/>
              </a:rPr>
              <a:t>VNC</a:t>
            </a:r>
            <a:r>
              <a:rPr sz="900" spc="-20" dirty="0">
                <a:latin typeface="Arial"/>
                <a:cs typeface="Arial"/>
              </a:rPr>
              <a:t>)</a:t>
            </a:r>
            <a:endParaRPr sz="900">
              <a:latin typeface="Arial"/>
              <a:cs typeface="Arial"/>
            </a:endParaRPr>
          </a:p>
          <a:p>
            <a:pPr marL="552450" marR="261620" indent="-117475">
              <a:lnSpc>
                <a:spcPct val="111600"/>
              </a:lnSpc>
              <a:spcBef>
                <a:spcPts val="400"/>
              </a:spcBef>
              <a:buClr>
                <a:srgbClr val="3333B2"/>
              </a:buClr>
              <a:buFont typeface="Menlo"/>
              <a:buChar char="•"/>
              <a:tabLst>
                <a:tab pos="556260" algn="l"/>
              </a:tabLst>
            </a:pPr>
            <a:r>
              <a:rPr sz="900" dirty="0">
                <a:latin typeface="Arial"/>
                <a:cs typeface="Arial"/>
              </a:rPr>
              <a:t>Provide</a:t>
            </a:r>
            <a:r>
              <a:rPr sz="900" spc="-30" dirty="0">
                <a:latin typeface="Arial"/>
                <a:cs typeface="Arial"/>
              </a:rPr>
              <a:t> </a:t>
            </a:r>
            <a:r>
              <a:rPr sz="900" dirty="0">
                <a:latin typeface="Arial"/>
                <a:cs typeface="Arial"/>
              </a:rPr>
              <a:t>only</a:t>
            </a:r>
            <a:r>
              <a:rPr sz="900" spc="-25" dirty="0">
                <a:latin typeface="Arial"/>
                <a:cs typeface="Arial"/>
              </a:rPr>
              <a:t> </a:t>
            </a:r>
            <a:r>
              <a:rPr sz="900" dirty="0">
                <a:latin typeface="Arial"/>
                <a:cs typeface="Arial"/>
              </a:rPr>
              <a:t>a</a:t>
            </a:r>
            <a:r>
              <a:rPr sz="900" spc="-25" dirty="0">
                <a:latin typeface="Arial"/>
                <a:cs typeface="Arial"/>
              </a:rPr>
              <a:t> </a:t>
            </a:r>
            <a:r>
              <a:rPr sz="900" spc="-10" dirty="0">
                <a:latin typeface="Arial"/>
                <a:cs typeface="Arial"/>
              </a:rPr>
              <a:t>few</a:t>
            </a:r>
            <a:r>
              <a:rPr sz="900" spc="-25" dirty="0">
                <a:latin typeface="Arial"/>
                <a:cs typeface="Arial"/>
              </a:rPr>
              <a:t> </a:t>
            </a:r>
            <a:r>
              <a:rPr sz="900" spc="-10" dirty="0">
                <a:latin typeface="Arial"/>
                <a:cs typeface="Arial"/>
              </a:rPr>
              <a:t>high-level</a:t>
            </a:r>
            <a:r>
              <a:rPr sz="900" spc="-30" dirty="0">
                <a:latin typeface="Arial"/>
                <a:cs typeface="Arial"/>
              </a:rPr>
              <a:t> </a:t>
            </a:r>
            <a:r>
              <a:rPr sz="900" spc="-10" dirty="0">
                <a:latin typeface="Arial"/>
                <a:cs typeface="Arial"/>
              </a:rPr>
              <a:t>display</a:t>
            </a:r>
            <a:r>
              <a:rPr sz="900" spc="-25" dirty="0">
                <a:latin typeface="Arial"/>
                <a:cs typeface="Arial"/>
              </a:rPr>
              <a:t> </a:t>
            </a:r>
            <a:r>
              <a:rPr sz="900" dirty="0">
                <a:latin typeface="Arial"/>
                <a:cs typeface="Arial"/>
              </a:rPr>
              <a:t>operations</a:t>
            </a:r>
            <a:r>
              <a:rPr sz="900" spc="-25" dirty="0">
                <a:latin typeface="Arial"/>
                <a:cs typeface="Arial"/>
              </a:rPr>
              <a:t> </a:t>
            </a:r>
            <a:r>
              <a:rPr sz="900" dirty="0">
                <a:latin typeface="Arial"/>
                <a:cs typeface="Arial"/>
              </a:rPr>
              <a:t>(dependent</a:t>
            </a:r>
            <a:r>
              <a:rPr sz="900" spc="-25" dirty="0">
                <a:latin typeface="Arial"/>
                <a:cs typeface="Arial"/>
              </a:rPr>
              <a:t> </a:t>
            </a:r>
            <a:r>
              <a:rPr sz="900" dirty="0">
                <a:latin typeface="Arial"/>
                <a:cs typeface="Arial"/>
              </a:rPr>
              <a:t>on</a:t>
            </a:r>
            <a:r>
              <a:rPr sz="900" spc="-30" dirty="0">
                <a:latin typeface="Arial"/>
                <a:cs typeface="Arial"/>
              </a:rPr>
              <a:t> </a:t>
            </a:r>
            <a:r>
              <a:rPr sz="900" spc="-10" dirty="0">
                <a:latin typeface="Arial"/>
                <a:cs typeface="Arial"/>
              </a:rPr>
              <a:t>local </a:t>
            </a:r>
            <a:r>
              <a:rPr sz="900" dirty="0">
                <a:latin typeface="Arial"/>
                <a:cs typeface="Arial"/>
              </a:rPr>
              <a:t>video</a:t>
            </a:r>
            <a:r>
              <a:rPr sz="900" spc="-35" dirty="0">
                <a:latin typeface="Arial"/>
                <a:cs typeface="Arial"/>
              </a:rPr>
              <a:t> </a:t>
            </a:r>
            <a:r>
              <a:rPr sz="900" dirty="0">
                <a:latin typeface="Arial"/>
                <a:cs typeface="Arial"/>
              </a:rPr>
              <a:t>drivers),</a:t>
            </a:r>
            <a:r>
              <a:rPr sz="900" spc="-30" dirty="0">
                <a:latin typeface="Arial"/>
                <a:cs typeface="Arial"/>
              </a:rPr>
              <a:t> </a:t>
            </a:r>
            <a:r>
              <a:rPr sz="900" dirty="0">
                <a:latin typeface="Arial"/>
                <a:cs typeface="Arial"/>
              </a:rPr>
              <a:t>allowing</a:t>
            </a:r>
            <a:r>
              <a:rPr sz="900" spc="-30" dirty="0">
                <a:latin typeface="Arial"/>
                <a:cs typeface="Arial"/>
              </a:rPr>
              <a:t> </a:t>
            </a:r>
            <a:r>
              <a:rPr sz="900" dirty="0">
                <a:latin typeface="Arial"/>
                <a:cs typeface="Arial"/>
              </a:rPr>
              <a:t>more</a:t>
            </a:r>
            <a:r>
              <a:rPr sz="900" spc="-30" dirty="0">
                <a:latin typeface="Arial"/>
                <a:cs typeface="Arial"/>
              </a:rPr>
              <a:t> </a:t>
            </a:r>
            <a:r>
              <a:rPr sz="900" dirty="0">
                <a:latin typeface="Arial"/>
                <a:cs typeface="Arial"/>
              </a:rPr>
              <a:t>efficient</a:t>
            </a:r>
            <a:r>
              <a:rPr sz="900" spc="-35" dirty="0">
                <a:latin typeface="Arial"/>
                <a:cs typeface="Arial"/>
              </a:rPr>
              <a:t> </a:t>
            </a:r>
            <a:r>
              <a:rPr sz="900" spc="-10" dirty="0">
                <a:latin typeface="Arial"/>
                <a:cs typeface="Arial"/>
              </a:rPr>
              <a:t>display</a:t>
            </a:r>
            <a:r>
              <a:rPr sz="900" spc="-30" dirty="0">
                <a:latin typeface="Arial"/>
                <a:cs typeface="Arial"/>
              </a:rPr>
              <a:t> </a:t>
            </a:r>
            <a:r>
              <a:rPr sz="900" spc="-10" dirty="0">
                <a:latin typeface="Arial"/>
                <a:cs typeface="Arial"/>
              </a:rPr>
              <a:t>operations.</a:t>
            </a:r>
            <a:endParaRPr sz="90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757555" cy="104139"/>
          </a:xfrm>
          <a:prstGeom prst="rect">
            <a:avLst/>
          </a:prstGeom>
        </p:spPr>
        <p:txBody>
          <a:bodyPr vert="horz" wrap="square" lIns="0" tIns="9525" rIns="0" bIns="0" rtlCol="0">
            <a:spAutoFit/>
          </a:bodyPr>
          <a:lstStyle/>
          <a:p>
            <a:pPr marL="12700">
              <a:lnSpc>
                <a:spcPct val="100000"/>
              </a:lnSpc>
              <a:spcBef>
                <a:spcPts val="75"/>
              </a:spcBef>
            </a:pPr>
            <a:r>
              <a:rPr sz="500" spc="-10" dirty="0">
                <a:latin typeface="Arial"/>
                <a:cs typeface="Arial"/>
                <a:hlinkClick r:id="rId3" action="ppaction://hlinksldjump"/>
              </a:rPr>
              <a:t>Networked</a:t>
            </a:r>
            <a:r>
              <a:rPr sz="500" spc="15" dirty="0">
                <a:latin typeface="Arial"/>
                <a:cs typeface="Arial"/>
                <a:hlinkClick r:id="rId3" action="ppaction://hlinksldjump"/>
              </a:rPr>
              <a:t> </a:t>
            </a:r>
            <a:r>
              <a:rPr sz="500" dirty="0">
                <a:latin typeface="Arial"/>
                <a:cs typeface="Arial"/>
                <a:hlinkClick r:id="rId3" action="ppaction://hlinksldjump"/>
              </a:rPr>
              <a:t>user</a:t>
            </a:r>
            <a:r>
              <a:rPr sz="500" spc="20" dirty="0">
                <a:latin typeface="Arial"/>
                <a:cs typeface="Arial"/>
                <a:hlinkClick r:id="rId3" action="ppaction://hlinksldjump"/>
              </a:rPr>
              <a:t> </a:t>
            </a:r>
            <a:r>
              <a:rPr sz="500" spc="-10" dirty="0">
                <a:latin typeface="Arial"/>
                <a:cs typeface="Arial"/>
                <a:hlinkClick r:id="rId3" action="ppaction://hlinksldjump"/>
              </a:rPr>
              <a:t>interfaces</a:t>
            </a:r>
            <a:endParaRPr sz="500">
              <a:latin typeface="Arial"/>
              <a:cs typeface="Aria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532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2" action="ppaction://hlinksldjump"/>
              </a:rPr>
              <a:t>Introduction</a:t>
            </a:r>
            <a:r>
              <a:rPr sz="500" spc="-25" dirty="0">
                <a:latin typeface="Arial"/>
                <a:cs typeface="Arial"/>
                <a:hlinkClick r:id="rId2" action="ppaction://hlinksldjump"/>
              </a:rPr>
              <a:t> </a:t>
            </a:r>
            <a:r>
              <a:rPr sz="500" dirty="0">
                <a:latin typeface="Arial"/>
                <a:cs typeface="Arial"/>
                <a:hlinkClick r:id="rId2" action="ppaction://hlinksldjump"/>
              </a:rPr>
              <a:t>to</a:t>
            </a:r>
            <a:r>
              <a:rPr sz="500" spc="-20" dirty="0">
                <a:latin typeface="Arial"/>
                <a:cs typeface="Arial"/>
                <a:hlinkClick r:id="rId2" action="ppaction://hlinksldjump"/>
              </a:rPr>
              <a:t> </a:t>
            </a:r>
            <a:r>
              <a:rPr sz="500" spc="-10" dirty="0">
                <a:latin typeface="Arial"/>
                <a:cs typeface="Arial"/>
                <a:hlinkClick r:id="rId2" action="ppaction://hlinksldjump"/>
              </a:rPr>
              <a:t>threads</a:t>
            </a:r>
            <a:endParaRPr sz="500">
              <a:latin typeface="Arial"/>
              <a:cs typeface="Arial"/>
            </a:endParaRPr>
          </a:p>
        </p:txBody>
      </p:sp>
      <p:sp>
        <p:nvSpPr>
          <p:cNvPr id="10" name="object 5"/>
          <p:cNvSpPr txBox="1"/>
          <p:nvPr/>
        </p:nvSpPr>
        <p:spPr>
          <a:xfrm>
            <a:off x="19050" y="206375"/>
            <a:ext cx="4218305" cy="1525033"/>
          </a:xfrm>
          <a:prstGeom prst="rect">
            <a:avLst/>
          </a:prstGeom>
        </p:spPr>
        <p:txBody>
          <a:bodyPr vert="horz" wrap="square" lIns="0" tIns="12065" rIns="0" bIns="0" rtlCol="0">
            <a:spAutoFit/>
          </a:bodyPr>
          <a:lstStyle/>
          <a:p>
            <a:pPr marL="38100">
              <a:lnSpc>
                <a:spcPct val="100000"/>
              </a:lnSpc>
              <a:spcBef>
                <a:spcPts val="95"/>
              </a:spcBef>
            </a:pPr>
            <a:r>
              <a:rPr lang="en-US" sz="1200" spc="-10" dirty="0" err="1">
                <a:solidFill>
                  <a:srgbClr val="3333B2"/>
                </a:solidFill>
                <a:latin typeface="Arial"/>
                <a:cs typeface="Arial"/>
              </a:rPr>
              <a:t>Chuyển</a:t>
            </a:r>
            <a:r>
              <a:rPr lang="en-US" sz="1200" spc="-10" dirty="0">
                <a:solidFill>
                  <a:srgbClr val="3333B2"/>
                </a:solidFill>
                <a:latin typeface="Arial"/>
                <a:cs typeface="Arial"/>
              </a:rPr>
              <a:t> </a:t>
            </a:r>
            <a:r>
              <a:rPr lang="en-US" sz="1200" spc="-10" dirty="0" err="1">
                <a:solidFill>
                  <a:srgbClr val="3333B2"/>
                </a:solidFill>
                <a:latin typeface="Arial"/>
                <a:cs typeface="Arial"/>
              </a:rPr>
              <a:t>đổi</a:t>
            </a:r>
            <a:r>
              <a:rPr lang="en-US" sz="1200" spc="-10" dirty="0">
                <a:solidFill>
                  <a:srgbClr val="3333B2"/>
                </a:solidFill>
                <a:latin typeface="Arial"/>
                <a:cs typeface="Arial"/>
              </a:rPr>
              <a:t> </a:t>
            </a:r>
            <a:r>
              <a:rPr lang="en-US" sz="1200" spc="-10" dirty="0" err="1">
                <a:solidFill>
                  <a:srgbClr val="3333B2"/>
                </a:solidFill>
                <a:latin typeface="Arial"/>
                <a:cs typeface="Arial"/>
              </a:rPr>
              <a:t>ngữ</a:t>
            </a:r>
            <a:r>
              <a:rPr lang="en-US" sz="1200" spc="-10" dirty="0">
                <a:solidFill>
                  <a:srgbClr val="3333B2"/>
                </a:solidFill>
                <a:latin typeface="Arial"/>
                <a:cs typeface="Arial"/>
              </a:rPr>
              <a:t> </a:t>
            </a:r>
            <a:r>
              <a:rPr lang="en-US" sz="1200" spc="-10" dirty="0" err="1">
                <a:solidFill>
                  <a:srgbClr val="3333B2"/>
                </a:solidFill>
                <a:latin typeface="Arial"/>
                <a:cs typeface="Arial"/>
              </a:rPr>
              <a:t>cảnh</a:t>
            </a:r>
            <a:endParaRPr sz="1200" dirty="0">
              <a:latin typeface="Arial"/>
              <a:cs typeface="Arial"/>
            </a:endParaRPr>
          </a:p>
          <a:p>
            <a:pPr marL="289560">
              <a:lnSpc>
                <a:spcPct val="100000"/>
              </a:lnSpc>
              <a:spcBef>
                <a:spcPts val="1055"/>
              </a:spcBef>
            </a:pPr>
            <a:r>
              <a:rPr sz="1000" spc="-10" dirty="0" err="1">
                <a:solidFill>
                  <a:srgbClr val="3333B2"/>
                </a:solidFill>
                <a:latin typeface="Arial"/>
                <a:cs typeface="Arial"/>
              </a:rPr>
              <a:t>C</a:t>
            </a:r>
            <a:r>
              <a:rPr lang="en-US" sz="1000" spc="-10" dirty="0" err="1">
                <a:solidFill>
                  <a:srgbClr val="3333B2"/>
                </a:solidFill>
                <a:latin typeface="Arial"/>
                <a:cs typeface="Arial"/>
              </a:rPr>
              <a:t>ác</a:t>
            </a:r>
            <a:r>
              <a:rPr lang="en-US" sz="1000" spc="-10" dirty="0">
                <a:solidFill>
                  <a:srgbClr val="3333B2"/>
                </a:solidFill>
                <a:latin typeface="Arial"/>
                <a:cs typeface="Arial"/>
              </a:rPr>
              <a:t> </a:t>
            </a:r>
            <a:r>
              <a:rPr lang="en-US" sz="1000" spc="-10" dirty="0" err="1">
                <a:solidFill>
                  <a:srgbClr val="3333B2"/>
                </a:solidFill>
                <a:latin typeface="Arial"/>
                <a:cs typeface="Arial"/>
              </a:rPr>
              <a:t>ngữ</a:t>
            </a:r>
            <a:r>
              <a:rPr lang="en-US" sz="1000" spc="-10" dirty="0">
                <a:solidFill>
                  <a:srgbClr val="3333B2"/>
                </a:solidFill>
                <a:latin typeface="Arial"/>
                <a:cs typeface="Arial"/>
              </a:rPr>
              <a:t> </a:t>
            </a:r>
            <a:r>
              <a:rPr lang="en-US" sz="1000" spc="-10" dirty="0" err="1">
                <a:solidFill>
                  <a:srgbClr val="3333B2"/>
                </a:solidFill>
                <a:latin typeface="Arial"/>
                <a:cs typeface="Arial"/>
              </a:rPr>
              <a:t>cảnh</a:t>
            </a:r>
            <a:endParaRPr sz="1000" dirty="0">
              <a:latin typeface="Arial"/>
              <a:cs typeface="Arial"/>
            </a:endParaRPr>
          </a:p>
          <a:p>
            <a:pPr marL="539115" marR="41275" indent="-116839">
              <a:lnSpc>
                <a:spcPct val="111600"/>
              </a:lnSpc>
              <a:spcBef>
                <a:spcPts val="380"/>
              </a:spcBef>
              <a:buClr>
                <a:srgbClr val="3333B2"/>
              </a:buClr>
              <a:buFont typeface="Menlo"/>
              <a:buChar char="•"/>
              <a:tabLst>
                <a:tab pos="543560" algn="l"/>
              </a:tabLst>
            </a:pPr>
            <a:r>
              <a:rPr lang="en-US" sz="900" dirty="0" err="1">
                <a:solidFill>
                  <a:srgbClr val="C80000"/>
                </a:solidFill>
                <a:latin typeface="Arial"/>
                <a:cs typeface="Arial"/>
              </a:rPr>
              <a:t>Ngữ</a:t>
            </a:r>
            <a:r>
              <a:rPr lang="en-US" sz="900" dirty="0">
                <a:solidFill>
                  <a:srgbClr val="C80000"/>
                </a:solidFill>
                <a:latin typeface="Arial"/>
                <a:cs typeface="Arial"/>
              </a:rPr>
              <a:t> </a:t>
            </a:r>
            <a:r>
              <a:rPr lang="en-US" sz="900" dirty="0" err="1">
                <a:solidFill>
                  <a:srgbClr val="C80000"/>
                </a:solidFill>
                <a:latin typeface="Arial"/>
                <a:cs typeface="Arial"/>
              </a:rPr>
              <a:t>cảnh</a:t>
            </a:r>
            <a:r>
              <a:rPr lang="en-US" sz="900" dirty="0">
                <a:solidFill>
                  <a:srgbClr val="C80000"/>
                </a:solidFill>
                <a:latin typeface="Arial"/>
                <a:cs typeface="Arial"/>
              </a:rPr>
              <a:t> </a:t>
            </a:r>
            <a:r>
              <a:rPr lang="en-US" sz="900" dirty="0" err="1">
                <a:solidFill>
                  <a:srgbClr val="C80000"/>
                </a:solidFill>
                <a:latin typeface="Arial"/>
                <a:cs typeface="Arial"/>
              </a:rPr>
              <a:t>bộ</a:t>
            </a:r>
            <a:r>
              <a:rPr lang="en-US" sz="900" dirty="0">
                <a:solidFill>
                  <a:srgbClr val="C80000"/>
                </a:solidFill>
                <a:latin typeface="Arial"/>
                <a:cs typeface="Arial"/>
              </a:rPr>
              <a:t> </a:t>
            </a:r>
            <a:r>
              <a:rPr lang="en-US" sz="900" dirty="0" err="1">
                <a:solidFill>
                  <a:srgbClr val="C80000"/>
                </a:solidFill>
                <a:latin typeface="Arial"/>
                <a:cs typeface="Arial"/>
              </a:rPr>
              <a:t>xử</a:t>
            </a:r>
            <a:r>
              <a:rPr lang="en-US" sz="900" dirty="0">
                <a:solidFill>
                  <a:srgbClr val="C80000"/>
                </a:solidFill>
                <a:latin typeface="Arial"/>
                <a:cs typeface="Arial"/>
              </a:rPr>
              <a:t> </a:t>
            </a:r>
            <a:r>
              <a:rPr lang="en-US" sz="900" dirty="0" err="1">
                <a:solidFill>
                  <a:srgbClr val="C80000"/>
                </a:solidFill>
                <a:latin typeface="Arial"/>
                <a:cs typeface="Arial"/>
              </a:rPr>
              <a:t>lý</a:t>
            </a:r>
            <a:r>
              <a:rPr sz="900" dirty="0">
                <a:latin typeface="Arial"/>
                <a:cs typeface="Arial"/>
              </a:rPr>
              <a:t>:</a:t>
            </a:r>
            <a:r>
              <a:rPr sz="900" spc="15" dirty="0">
                <a:latin typeface="Arial"/>
                <a:cs typeface="Arial"/>
              </a:rPr>
              <a:t> </a:t>
            </a:r>
            <a:r>
              <a:rPr lang="vi-VN" sz="900" dirty="0">
                <a:latin typeface="Arial"/>
                <a:cs typeface="Arial"/>
              </a:rPr>
              <a:t>Tập hợp tối thiểu các giá trị được lưu trong thanh ghi của bộ xử lý dùng để thực thi một chuỗi lệnh (VD: con trỏ ngăn xếp, thanh ghi địa chỉ, bộ đếm chương trình</a:t>
            </a:r>
            <a:r>
              <a:rPr lang="en-US" sz="900" dirty="0">
                <a:latin typeface="Arial"/>
                <a:cs typeface="Arial"/>
              </a:rPr>
              <a:t>).</a:t>
            </a:r>
            <a:endParaRPr sz="900" dirty="0">
              <a:latin typeface="Arial"/>
              <a:cs typeface="Arial"/>
            </a:endParaRPr>
          </a:p>
          <a:p>
            <a:pPr marL="542925" marR="30480" indent="-120650">
              <a:lnSpc>
                <a:spcPct val="111600"/>
              </a:lnSpc>
              <a:spcBef>
                <a:spcPts val="400"/>
              </a:spcBef>
              <a:buClr>
                <a:srgbClr val="3333B2"/>
              </a:buClr>
              <a:buFont typeface="Menlo"/>
              <a:buChar char="•"/>
              <a:tabLst>
                <a:tab pos="543560" algn="l"/>
              </a:tabLst>
            </a:pPr>
            <a:r>
              <a:rPr lang="en-US" sz="900" dirty="0" err="1">
                <a:solidFill>
                  <a:srgbClr val="C80000"/>
                </a:solidFill>
                <a:latin typeface="Arial"/>
                <a:cs typeface="Arial"/>
              </a:rPr>
              <a:t>Ngữ</a:t>
            </a:r>
            <a:r>
              <a:rPr lang="en-US" sz="900" dirty="0">
                <a:solidFill>
                  <a:srgbClr val="C80000"/>
                </a:solidFill>
                <a:latin typeface="Arial"/>
                <a:cs typeface="Arial"/>
              </a:rPr>
              <a:t> </a:t>
            </a:r>
            <a:r>
              <a:rPr lang="en-US" sz="900" dirty="0" err="1">
                <a:solidFill>
                  <a:srgbClr val="C80000"/>
                </a:solidFill>
                <a:latin typeface="Arial"/>
                <a:cs typeface="Arial"/>
              </a:rPr>
              <a:t>cảnh</a:t>
            </a:r>
            <a:r>
              <a:rPr lang="en-US" sz="900" dirty="0">
                <a:solidFill>
                  <a:srgbClr val="C80000"/>
                </a:solidFill>
                <a:latin typeface="Arial"/>
                <a:cs typeface="Arial"/>
              </a:rPr>
              <a:t> </a:t>
            </a:r>
            <a:r>
              <a:rPr lang="en-US" sz="900" dirty="0" err="1">
                <a:solidFill>
                  <a:srgbClr val="C80000"/>
                </a:solidFill>
                <a:latin typeface="Arial"/>
                <a:cs typeface="Arial"/>
              </a:rPr>
              <a:t>luồng</a:t>
            </a:r>
            <a:r>
              <a:rPr sz="900" dirty="0">
                <a:latin typeface="Arial"/>
                <a:cs typeface="Arial"/>
              </a:rPr>
              <a:t>:</a:t>
            </a:r>
            <a:r>
              <a:rPr sz="900" spc="15" dirty="0">
                <a:latin typeface="Arial"/>
                <a:cs typeface="Arial"/>
              </a:rPr>
              <a:t> </a:t>
            </a:r>
            <a:r>
              <a:rPr lang="en-US" sz="900" dirty="0" err="1">
                <a:latin typeface="Arial"/>
                <a:cs typeface="Arial"/>
              </a:rPr>
              <a:t>Tập</a:t>
            </a:r>
            <a:r>
              <a:rPr lang="en-US" sz="900" dirty="0">
                <a:latin typeface="Arial"/>
                <a:cs typeface="Arial"/>
              </a:rPr>
              <a:t> </a:t>
            </a:r>
            <a:r>
              <a:rPr lang="en-US" sz="900" dirty="0" err="1">
                <a:latin typeface="Arial"/>
                <a:cs typeface="Arial"/>
              </a:rPr>
              <a:t>hợp</a:t>
            </a:r>
            <a:r>
              <a:rPr lang="en-US" sz="900" dirty="0">
                <a:latin typeface="Arial"/>
                <a:cs typeface="Arial"/>
              </a:rPr>
              <a:t> </a:t>
            </a:r>
            <a:r>
              <a:rPr lang="en-US" sz="900" dirty="0" err="1">
                <a:latin typeface="Arial"/>
                <a:cs typeface="Arial"/>
              </a:rPr>
              <a:t>các</a:t>
            </a:r>
            <a:r>
              <a:rPr lang="en-US" sz="900" dirty="0">
                <a:latin typeface="Arial"/>
                <a:cs typeface="Arial"/>
              </a:rPr>
              <a:t> </a:t>
            </a:r>
            <a:r>
              <a:rPr lang="en-US" sz="900" dirty="0" err="1">
                <a:latin typeface="Arial"/>
                <a:cs typeface="Arial"/>
              </a:rPr>
              <a:t>giá</a:t>
            </a:r>
            <a:r>
              <a:rPr lang="en-US" sz="900" dirty="0">
                <a:latin typeface="Arial"/>
                <a:cs typeface="Arial"/>
              </a:rPr>
              <a:t> </a:t>
            </a:r>
            <a:r>
              <a:rPr lang="en-US" sz="900" dirty="0" err="1">
                <a:latin typeface="Arial"/>
                <a:cs typeface="Arial"/>
              </a:rPr>
              <a:t>trị</a:t>
            </a:r>
            <a:r>
              <a:rPr lang="en-US" sz="900" dirty="0">
                <a:latin typeface="Arial"/>
                <a:cs typeface="Arial"/>
              </a:rPr>
              <a:t> </a:t>
            </a:r>
            <a:r>
              <a:rPr lang="en-US" sz="900" dirty="0" err="1">
                <a:latin typeface="Arial"/>
                <a:cs typeface="Arial"/>
              </a:rPr>
              <a:t>tối</a:t>
            </a:r>
            <a:r>
              <a:rPr lang="en-US" sz="900" dirty="0">
                <a:latin typeface="Arial"/>
                <a:cs typeface="Arial"/>
              </a:rPr>
              <a:t> </a:t>
            </a:r>
            <a:r>
              <a:rPr lang="en-US" sz="900" dirty="0" err="1">
                <a:latin typeface="Arial"/>
                <a:cs typeface="Arial"/>
              </a:rPr>
              <a:t>thiểu</a:t>
            </a:r>
            <a:r>
              <a:rPr lang="en-US" sz="900" dirty="0">
                <a:latin typeface="Arial"/>
                <a:cs typeface="Arial"/>
              </a:rPr>
              <a:t> </a:t>
            </a:r>
            <a:r>
              <a:rPr lang="en-US" sz="900" dirty="0" err="1">
                <a:latin typeface="Arial"/>
                <a:cs typeface="Arial"/>
              </a:rPr>
              <a:t>trong</a:t>
            </a:r>
            <a:r>
              <a:rPr lang="en-US" sz="900" dirty="0">
                <a:latin typeface="Arial"/>
                <a:cs typeface="Arial"/>
              </a:rPr>
              <a:t> </a:t>
            </a:r>
            <a:r>
              <a:rPr lang="en-US" sz="900" dirty="0" err="1">
                <a:latin typeface="Arial"/>
                <a:cs typeface="Arial"/>
              </a:rPr>
              <a:t>thanh</a:t>
            </a:r>
            <a:r>
              <a:rPr lang="en-US" sz="900" dirty="0">
                <a:latin typeface="Arial"/>
                <a:cs typeface="Arial"/>
              </a:rPr>
              <a:t> </a:t>
            </a:r>
            <a:r>
              <a:rPr lang="en-US" sz="900" dirty="0" err="1">
                <a:latin typeface="Arial"/>
                <a:cs typeface="Arial"/>
              </a:rPr>
              <a:t>ghi</a:t>
            </a:r>
            <a:r>
              <a:rPr lang="en-US" sz="900" dirty="0">
                <a:latin typeface="Arial"/>
                <a:cs typeface="Arial"/>
              </a:rPr>
              <a:t> </a:t>
            </a:r>
            <a:r>
              <a:rPr lang="en-US" sz="900" dirty="0" err="1">
                <a:latin typeface="Arial"/>
                <a:cs typeface="Arial"/>
              </a:rPr>
              <a:t>và</a:t>
            </a:r>
            <a:r>
              <a:rPr lang="en-US" sz="900" dirty="0">
                <a:latin typeface="Arial"/>
                <a:cs typeface="Arial"/>
              </a:rPr>
              <a:t> </a:t>
            </a:r>
            <a:r>
              <a:rPr lang="en-US" sz="900" dirty="0" err="1">
                <a:latin typeface="Arial"/>
                <a:cs typeface="Arial"/>
              </a:rPr>
              <a:t>bộ</a:t>
            </a:r>
            <a:r>
              <a:rPr lang="en-US" sz="900" dirty="0">
                <a:latin typeface="Arial"/>
                <a:cs typeface="Arial"/>
              </a:rPr>
              <a:t> </a:t>
            </a:r>
            <a:r>
              <a:rPr lang="en-US" sz="900" dirty="0" err="1">
                <a:latin typeface="Arial"/>
                <a:cs typeface="Arial"/>
              </a:rPr>
              <a:t>nhớ</a:t>
            </a:r>
            <a:r>
              <a:rPr lang="en-US" sz="900" dirty="0">
                <a:latin typeface="Arial"/>
                <a:cs typeface="Arial"/>
              </a:rPr>
              <a:t>, </a:t>
            </a:r>
            <a:r>
              <a:rPr lang="en-US" sz="900" dirty="0" err="1">
                <a:latin typeface="Arial"/>
                <a:cs typeface="Arial"/>
              </a:rPr>
              <a:t>dùng</a:t>
            </a:r>
            <a:r>
              <a:rPr lang="en-US" sz="900" dirty="0">
                <a:latin typeface="Arial"/>
                <a:cs typeface="Arial"/>
              </a:rPr>
              <a:t> </a:t>
            </a:r>
            <a:r>
              <a:rPr lang="en-US" sz="900" dirty="0" err="1">
                <a:latin typeface="Arial"/>
                <a:cs typeface="Arial"/>
              </a:rPr>
              <a:t>để</a:t>
            </a:r>
            <a:r>
              <a:rPr lang="en-US" sz="900" dirty="0">
                <a:latin typeface="Arial"/>
                <a:cs typeface="Arial"/>
              </a:rPr>
              <a:t> </a:t>
            </a:r>
            <a:r>
              <a:rPr lang="en-US" sz="900" dirty="0" err="1">
                <a:latin typeface="Arial"/>
                <a:cs typeface="Arial"/>
              </a:rPr>
              <a:t>thực</a:t>
            </a:r>
            <a:r>
              <a:rPr lang="en-US" sz="900" dirty="0">
                <a:latin typeface="Arial"/>
                <a:cs typeface="Arial"/>
              </a:rPr>
              <a:t> </a:t>
            </a:r>
            <a:r>
              <a:rPr lang="en-US" sz="900" dirty="0" err="1">
                <a:latin typeface="Arial"/>
                <a:cs typeface="Arial"/>
              </a:rPr>
              <a:t>thi</a:t>
            </a:r>
            <a:r>
              <a:rPr lang="en-US" sz="900" dirty="0">
                <a:latin typeface="Arial"/>
                <a:cs typeface="Arial"/>
              </a:rPr>
              <a:t> </a:t>
            </a:r>
            <a:r>
              <a:rPr lang="en-US" sz="900" dirty="0" err="1">
                <a:latin typeface="Arial"/>
                <a:cs typeface="Arial"/>
              </a:rPr>
              <a:t>một</a:t>
            </a:r>
            <a:r>
              <a:rPr lang="en-US" sz="900" dirty="0">
                <a:latin typeface="Arial"/>
                <a:cs typeface="Arial"/>
              </a:rPr>
              <a:t> </a:t>
            </a:r>
            <a:r>
              <a:rPr lang="en-US" sz="900" dirty="0" err="1">
                <a:latin typeface="Arial"/>
                <a:cs typeface="Arial"/>
              </a:rPr>
              <a:t>chuỗi</a:t>
            </a:r>
            <a:r>
              <a:rPr lang="en-US" sz="900" dirty="0">
                <a:latin typeface="Arial"/>
                <a:cs typeface="Arial"/>
              </a:rPr>
              <a:t> </a:t>
            </a:r>
            <a:r>
              <a:rPr lang="en-US" sz="900" dirty="0" err="1">
                <a:latin typeface="Arial"/>
                <a:cs typeface="Arial"/>
              </a:rPr>
              <a:t>lệnh</a:t>
            </a:r>
            <a:r>
              <a:rPr lang="en-US" sz="900" dirty="0">
                <a:latin typeface="Arial"/>
                <a:cs typeface="Arial"/>
              </a:rPr>
              <a:t> (</a:t>
            </a:r>
            <a:r>
              <a:rPr lang="en-US" sz="900" dirty="0" err="1">
                <a:latin typeface="Arial"/>
                <a:cs typeface="Arial"/>
              </a:rPr>
              <a:t>bao</a:t>
            </a:r>
            <a:r>
              <a:rPr lang="en-US" sz="900" dirty="0">
                <a:latin typeface="Arial"/>
                <a:cs typeface="Arial"/>
              </a:rPr>
              <a:t> </a:t>
            </a:r>
            <a:r>
              <a:rPr lang="en-US" sz="900" dirty="0" err="1">
                <a:latin typeface="Arial"/>
                <a:cs typeface="Arial"/>
              </a:rPr>
              <a:t>gồm</a:t>
            </a:r>
            <a:r>
              <a:rPr lang="en-US" sz="900" dirty="0">
                <a:latin typeface="Arial"/>
                <a:cs typeface="Arial"/>
              </a:rPr>
              <a:t> </a:t>
            </a:r>
            <a:r>
              <a:rPr lang="en-US" sz="900" dirty="0" err="1">
                <a:latin typeface="Arial"/>
                <a:cs typeface="Arial"/>
              </a:rPr>
              <a:t>ngữ</a:t>
            </a:r>
            <a:r>
              <a:rPr lang="en-US" sz="900" dirty="0">
                <a:latin typeface="Arial"/>
                <a:cs typeface="Arial"/>
              </a:rPr>
              <a:t> </a:t>
            </a:r>
            <a:r>
              <a:rPr lang="en-US" sz="900" dirty="0" err="1">
                <a:latin typeface="Arial"/>
                <a:cs typeface="Arial"/>
              </a:rPr>
              <a:t>cảnh</a:t>
            </a:r>
            <a:r>
              <a:rPr lang="en-US" sz="900" dirty="0">
                <a:latin typeface="Arial"/>
                <a:cs typeface="Arial"/>
              </a:rPr>
              <a:t> </a:t>
            </a:r>
            <a:r>
              <a:rPr lang="en-US" sz="900" dirty="0" err="1">
                <a:latin typeface="Arial"/>
                <a:cs typeface="Arial"/>
              </a:rPr>
              <a:t>bộ</a:t>
            </a:r>
            <a:r>
              <a:rPr lang="en-US" sz="900" dirty="0">
                <a:latin typeface="Arial"/>
                <a:cs typeface="Arial"/>
              </a:rPr>
              <a:t> </a:t>
            </a:r>
            <a:r>
              <a:rPr lang="en-US" sz="900" dirty="0" err="1">
                <a:latin typeface="Arial"/>
                <a:cs typeface="Arial"/>
              </a:rPr>
              <a:t>xử</a:t>
            </a:r>
            <a:r>
              <a:rPr lang="en-US" sz="900" dirty="0">
                <a:latin typeface="Arial"/>
                <a:cs typeface="Arial"/>
              </a:rPr>
              <a:t> </a:t>
            </a:r>
            <a:r>
              <a:rPr lang="en-US" sz="900" dirty="0" err="1">
                <a:latin typeface="Arial"/>
                <a:cs typeface="Arial"/>
              </a:rPr>
              <a:t>lý</a:t>
            </a:r>
            <a:r>
              <a:rPr lang="en-US" sz="900" dirty="0">
                <a:latin typeface="Arial"/>
                <a:cs typeface="Arial"/>
              </a:rPr>
              <a:t> </a:t>
            </a:r>
            <a:r>
              <a:rPr lang="en-US" sz="900" dirty="0" err="1">
                <a:latin typeface="Arial"/>
                <a:cs typeface="Arial"/>
              </a:rPr>
              <a:t>và</a:t>
            </a:r>
            <a:r>
              <a:rPr lang="en-US" sz="900" dirty="0">
                <a:latin typeface="Arial"/>
                <a:cs typeface="Arial"/>
              </a:rPr>
              <a:t> </a:t>
            </a:r>
            <a:r>
              <a:rPr lang="en-US" sz="900" dirty="0" err="1">
                <a:latin typeface="Arial"/>
                <a:cs typeface="Arial"/>
              </a:rPr>
              <a:t>trạng</a:t>
            </a:r>
            <a:r>
              <a:rPr lang="en-US" sz="900" dirty="0">
                <a:latin typeface="Arial"/>
                <a:cs typeface="Arial"/>
              </a:rPr>
              <a:t> </a:t>
            </a:r>
            <a:r>
              <a:rPr lang="en-US" sz="900" dirty="0" err="1">
                <a:latin typeface="Arial"/>
                <a:cs typeface="Arial"/>
              </a:rPr>
              <a:t>thái</a:t>
            </a:r>
            <a:r>
              <a:rPr lang="en-US" sz="900" dirty="0">
                <a:latin typeface="Arial"/>
                <a:cs typeface="Arial"/>
              </a:rPr>
              <a:t>).</a:t>
            </a:r>
            <a:endParaRPr sz="900" dirty="0">
              <a:latin typeface="Arial"/>
              <a:cs typeface="Arial"/>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35805" y="-1515"/>
            <a:ext cx="219075"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Clients</a:t>
            </a:r>
            <a:endParaRPr sz="500">
              <a:latin typeface="Arial"/>
              <a:cs typeface="Arial"/>
            </a:endParaRPr>
          </a:p>
        </p:txBody>
      </p:sp>
      <p:sp>
        <p:nvSpPr>
          <p:cNvPr id="5" name="object 5"/>
          <p:cNvSpPr txBox="1"/>
          <p:nvPr/>
        </p:nvSpPr>
        <p:spPr>
          <a:xfrm>
            <a:off x="69900" y="197711"/>
            <a:ext cx="4216400" cy="1219200"/>
          </a:xfrm>
          <a:prstGeom prst="rect">
            <a:avLst/>
          </a:prstGeom>
        </p:spPr>
        <p:txBody>
          <a:bodyPr vert="horz" wrap="square" lIns="0" tIns="12065" rIns="0" bIns="0" rtlCol="0">
            <a:spAutoFit/>
          </a:bodyPr>
          <a:lstStyle/>
          <a:p>
            <a:pPr marL="38100">
              <a:lnSpc>
                <a:spcPct val="100000"/>
              </a:lnSpc>
              <a:spcBef>
                <a:spcPts val="95"/>
              </a:spcBef>
            </a:pPr>
            <a:r>
              <a:rPr sz="1200" dirty="0">
                <a:solidFill>
                  <a:srgbClr val="3333B2"/>
                </a:solidFill>
                <a:latin typeface="Arial"/>
                <a:cs typeface="Arial"/>
              </a:rPr>
              <a:t>Virtual</a:t>
            </a:r>
            <a:r>
              <a:rPr sz="1200" spc="-25" dirty="0">
                <a:solidFill>
                  <a:srgbClr val="3333B2"/>
                </a:solidFill>
                <a:latin typeface="Arial"/>
                <a:cs typeface="Arial"/>
              </a:rPr>
              <a:t> </a:t>
            </a:r>
            <a:r>
              <a:rPr sz="1200" dirty="0">
                <a:solidFill>
                  <a:srgbClr val="3333B2"/>
                </a:solidFill>
                <a:latin typeface="Arial"/>
                <a:cs typeface="Arial"/>
              </a:rPr>
              <a:t>desktop</a:t>
            </a:r>
            <a:r>
              <a:rPr sz="1200" spc="-20" dirty="0">
                <a:solidFill>
                  <a:srgbClr val="3333B2"/>
                </a:solidFill>
                <a:latin typeface="Arial"/>
                <a:cs typeface="Arial"/>
              </a:rPr>
              <a:t> </a:t>
            </a:r>
            <a:r>
              <a:rPr sz="1200" spc="-10" dirty="0">
                <a:solidFill>
                  <a:srgbClr val="3333B2"/>
                </a:solidFill>
                <a:latin typeface="Arial"/>
                <a:cs typeface="Arial"/>
              </a:rPr>
              <a:t>environment</a:t>
            </a:r>
            <a:endParaRPr sz="1200">
              <a:latin typeface="Arial"/>
              <a:cs typeface="Arial"/>
            </a:endParaRPr>
          </a:p>
          <a:p>
            <a:pPr marL="289560">
              <a:lnSpc>
                <a:spcPct val="100000"/>
              </a:lnSpc>
              <a:spcBef>
                <a:spcPts val="1055"/>
              </a:spcBef>
            </a:pPr>
            <a:r>
              <a:rPr sz="1000" dirty="0">
                <a:solidFill>
                  <a:srgbClr val="3333B2"/>
                </a:solidFill>
                <a:latin typeface="Arial"/>
                <a:cs typeface="Arial"/>
              </a:rPr>
              <a:t>Logical</a:t>
            </a:r>
            <a:r>
              <a:rPr sz="1000" spc="-40" dirty="0">
                <a:solidFill>
                  <a:srgbClr val="3333B2"/>
                </a:solidFill>
                <a:latin typeface="Arial"/>
                <a:cs typeface="Arial"/>
              </a:rPr>
              <a:t> </a:t>
            </a:r>
            <a:r>
              <a:rPr sz="1000" spc="-10" dirty="0">
                <a:solidFill>
                  <a:srgbClr val="3333B2"/>
                </a:solidFill>
                <a:latin typeface="Arial"/>
                <a:cs typeface="Arial"/>
              </a:rPr>
              <a:t>development</a:t>
            </a:r>
            <a:endParaRPr sz="1000">
              <a:latin typeface="Arial"/>
              <a:cs typeface="Arial"/>
            </a:endParaRPr>
          </a:p>
          <a:p>
            <a:pPr marL="289560" marR="30480" indent="-5715">
              <a:lnSpc>
                <a:spcPct val="111600"/>
              </a:lnSpc>
              <a:spcBef>
                <a:spcPts val="185"/>
              </a:spcBef>
            </a:pPr>
            <a:r>
              <a:rPr sz="900" dirty="0">
                <a:latin typeface="Arial"/>
                <a:cs typeface="Arial"/>
              </a:rPr>
              <a:t>With</a:t>
            </a:r>
            <a:r>
              <a:rPr sz="900" spc="-25" dirty="0">
                <a:latin typeface="Arial"/>
                <a:cs typeface="Arial"/>
              </a:rPr>
              <a:t> </a:t>
            </a:r>
            <a:r>
              <a:rPr sz="900" dirty="0">
                <a:latin typeface="Arial"/>
                <a:cs typeface="Arial"/>
              </a:rPr>
              <a:t>an</a:t>
            </a:r>
            <a:r>
              <a:rPr sz="900" spc="-20" dirty="0">
                <a:latin typeface="Arial"/>
                <a:cs typeface="Arial"/>
              </a:rPr>
              <a:t> </a:t>
            </a:r>
            <a:r>
              <a:rPr sz="900" spc="-10" dirty="0">
                <a:latin typeface="Arial"/>
                <a:cs typeface="Arial"/>
              </a:rPr>
              <a:t>increasing</a:t>
            </a:r>
            <a:r>
              <a:rPr sz="900" spc="-20" dirty="0">
                <a:latin typeface="Arial"/>
                <a:cs typeface="Arial"/>
              </a:rPr>
              <a:t> </a:t>
            </a:r>
            <a:r>
              <a:rPr sz="900" spc="-10" dirty="0">
                <a:latin typeface="Arial"/>
                <a:cs typeface="Arial"/>
              </a:rPr>
              <a:t>number</a:t>
            </a:r>
            <a:r>
              <a:rPr sz="900" spc="-20" dirty="0">
                <a:latin typeface="Arial"/>
                <a:cs typeface="Arial"/>
              </a:rPr>
              <a:t> </a:t>
            </a:r>
            <a:r>
              <a:rPr sz="900" dirty="0">
                <a:latin typeface="Arial"/>
                <a:cs typeface="Arial"/>
              </a:rPr>
              <a:t>of</a:t>
            </a:r>
            <a:r>
              <a:rPr sz="900" spc="-20" dirty="0">
                <a:latin typeface="Arial"/>
                <a:cs typeface="Arial"/>
              </a:rPr>
              <a:t> </a:t>
            </a:r>
            <a:r>
              <a:rPr sz="900" spc="-10" dirty="0">
                <a:latin typeface="Arial"/>
                <a:cs typeface="Arial"/>
              </a:rPr>
              <a:t>cloud-</a:t>
            </a:r>
            <a:r>
              <a:rPr sz="900" dirty="0">
                <a:latin typeface="Arial"/>
                <a:cs typeface="Arial"/>
              </a:rPr>
              <a:t>based</a:t>
            </a:r>
            <a:r>
              <a:rPr sz="900" spc="-20" dirty="0">
                <a:latin typeface="Arial"/>
                <a:cs typeface="Arial"/>
              </a:rPr>
              <a:t> </a:t>
            </a:r>
            <a:r>
              <a:rPr sz="900" spc="-10" dirty="0">
                <a:latin typeface="Arial"/>
                <a:cs typeface="Arial"/>
              </a:rPr>
              <a:t>applications,</a:t>
            </a:r>
            <a:r>
              <a:rPr sz="900" spc="-20" dirty="0">
                <a:latin typeface="Arial"/>
                <a:cs typeface="Arial"/>
              </a:rPr>
              <a:t> </a:t>
            </a:r>
            <a:r>
              <a:rPr sz="900" dirty="0">
                <a:latin typeface="Arial"/>
                <a:cs typeface="Arial"/>
              </a:rPr>
              <a:t>the</a:t>
            </a:r>
            <a:r>
              <a:rPr sz="900" spc="-20" dirty="0">
                <a:latin typeface="Arial"/>
                <a:cs typeface="Arial"/>
              </a:rPr>
              <a:t> </a:t>
            </a:r>
            <a:r>
              <a:rPr sz="900" spc="-10" dirty="0">
                <a:latin typeface="Arial"/>
                <a:cs typeface="Arial"/>
              </a:rPr>
              <a:t>question</a:t>
            </a:r>
            <a:r>
              <a:rPr sz="900" spc="-20" dirty="0">
                <a:latin typeface="Arial"/>
                <a:cs typeface="Arial"/>
              </a:rPr>
              <a:t> </a:t>
            </a:r>
            <a:r>
              <a:rPr sz="900" dirty="0">
                <a:latin typeface="Arial"/>
                <a:cs typeface="Arial"/>
              </a:rPr>
              <a:t>is</a:t>
            </a:r>
            <a:r>
              <a:rPr sz="900" spc="-20" dirty="0">
                <a:latin typeface="Arial"/>
                <a:cs typeface="Arial"/>
              </a:rPr>
              <a:t> </a:t>
            </a:r>
            <a:r>
              <a:rPr sz="900" dirty="0">
                <a:latin typeface="Arial"/>
                <a:cs typeface="Arial"/>
              </a:rPr>
              <a:t>how</a:t>
            </a:r>
            <a:r>
              <a:rPr sz="900" spc="-20" dirty="0">
                <a:latin typeface="Arial"/>
                <a:cs typeface="Arial"/>
              </a:rPr>
              <a:t> </a:t>
            </a:r>
            <a:r>
              <a:rPr sz="900" spc="-25" dirty="0">
                <a:latin typeface="Arial"/>
                <a:cs typeface="Arial"/>
              </a:rPr>
              <a:t>to </a:t>
            </a:r>
            <a:r>
              <a:rPr sz="900" dirty="0">
                <a:latin typeface="Arial"/>
                <a:cs typeface="Arial"/>
              </a:rPr>
              <a:t>use</a:t>
            </a:r>
            <a:r>
              <a:rPr sz="900" spc="-25" dirty="0">
                <a:latin typeface="Arial"/>
                <a:cs typeface="Arial"/>
              </a:rPr>
              <a:t> </a:t>
            </a:r>
            <a:r>
              <a:rPr sz="900" dirty="0">
                <a:latin typeface="Arial"/>
                <a:cs typeface="Arial"/>
              </a:rPr>
              <a:t>those</a:t>
            </a:r>
            <a:r>
              <a:rPr sz="900" spc="-25" dirty="0">
                <a:latin typeface="Arial"/>
                <a:cs typeface="Arial"/>
              </a:rPr>
              <a:t> </a:t>
            </a:r>
            <a:r>
              <a:rPr sz="900" dirty="0">
                <a:latin typeface="Arial"/>
                <a:cs typeface="Arial"/>
              </a:rPr>
              <a:t>applications</a:t>
            </a:r>
            <a:r>
              <a:rPr sz="900" spc="-25" dirty="0">
                <a:latin typeface="Arial"/>
                <a:cs typeface="Arial"/>
              </a:rPr>
              <a:t> </a:t>
            </a:r>
            <a:r>
              <a:rPr sz="900" dirty="0">
                <a:latin typeface="Arial"/>
                <a:cs typeface="Arial"/>
              </a:rPr>
              <a:t>from</a:t>
            </a:r>
            <a:r>
              <a:rPr sz="900" spc="-25" dirty="0">
                <a:latin typeface="Arial"/>
                <a:cs typeface="Arial"/>
              </a:rPr>
              <a:t> </a:t>
            </a:r>
            <a:r>
              <a:rPr sz="900" dirty="0">
                <a:latin typeface="Arial"/>
                <a:cs typeface="Arial"/>
              </a:rPr>
              <a:t>a</a:t>
            </a:r>
            <a:r>
              <a:rPr sz="900" spc="-25" dirty="0">
                <a:latin typeface="Arial"/>
                <a:cs typeface="Arial"/>
              </a:rPr>
              <a:t> </a:t>
            </a:r>
            <a:r>
              <a:rPr sz="900" spc="-10" dirty="0">
                <a:latin typeface="Arial"/>
                <a:cs typeface="Arial"/>
              </a:rPr>
              <a:t>user’s</a:t>
            </a:r>
            <a:r>
              <a:rPr sz="900" spc="-25" dirty="0">
                <a:latin typeface="Arial"/>
                <a:cs typeface="Arial"/>
              </a:rPr>
              <a:t> </a:t>
            </a:r>
            <a:r>
              <a:rPr sz="900" spc="-10" dirty="0">
                <a:latin typeface="Arial"/>
                <a:cs typeface="Arial"/>
              </a:rPr>
              <a:t>premise?</a:t>
            </a:r>
            <a:endParaRPr sz="900">
              <a:latin typeface="Arial"/>
              <a:cs typeface="Arial"/>
            </a:endParaRPr>
          </a:p>
          <a:p>
            <a:pPr marL="542925" indent="-120650">
              <a:lnSpc>
                <a:spcPct val="100000"/>
              </a:lnSpc>
              <a:spcBef>
                <a:spcPts val="525"/>
              </a:spcBef>
              <a:buClr>
                <a:srgbClr val="3333B2"/>
              </a:buClr>
              <a:buFont typeface="Menlo"/>
              <a:buChar char="•"/>
              <a:tabLst>
                <a:tab pos="543560" algn="l"/>
              </a:tabLst>
            </a:pPr>
            <a:r>
              <a:rPr sz="900" dirty="0">
                <a:solidFill>
                  <a:srgbClr val="C80000"/>
                </a:solidFill>
                <a:latin typeface="Arial"/>
                <a:cs typeface="Arial"/>
              </a:rPr>
              <a:t>Issue</a:t>
            </a:r>
            <a:r>
              <a:rPr sz="900" dirty="0">
                <a:latin typeface="Arial"/>
                <a:cs typeface="Arial"/>
              </a:rPr>
              <a:t>:</a:t>
            </a:r>
            <a:r>
              <a:rPr sz="900" spc="40" dirty="0">
                <a:latin typeface="Arial"/>
                <a:cs typeface="Arial"/>
              </a:rPr>
              <a:t> </a:t>
            </a:r>
            <a:r>
              <a:rPr sz="900" spc="-10" dirty="0">
                <a:latin typeface="Arial"/>
                <a:cs typeface="Arial"/>
              </a:rPr>
              <a:t>develop</a:t>
            </a:r>
            <a:r>
              <a:rPr sz="900" spc="-2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ultimate</a:t>
            </a:r>
            <a:r>
              <a:rPr sz="900" spc="-15" dirty="0">
                <a:latin typeface="Arial"/>
                <a:cs typeface="Arial"/>
              </a:rPr>
              <a:t> </a:t>
            </a:r>
            <a:r>
              <a:rPr sz="900" spc="-10" dirty="0">
                <a:latin typeface="Arial"/>
                <a:cs typeface="Arial"/>
              </a:rPr>
              <a:t>networked</a:t>
            </a:r>
            <a:r>
              <a:rPr sz="900" spc="-20" dirty="0">
                <a:latin typeface="Arial"/>
                <a:cs typeface="Arial"/>
              </a:rPr>
              <a:t> </a:t>
            </a:r>
            <a:r>
              <a:rPr sz="900" dirty="0">
                <a:latin typeface="Arial"/>
                <a:cs typeface="Arial"/>
              </a:rPr>
              <a:t>user</a:t>
            </a:r>
            <a:r>
              <a:rPr sz="900" spc="-15" dirty="0">
                <a:latin typeface="Arial"/>
                <a:cs typeface="Arial"/>
              </a:rPr>
              <a:t> </a:t>
            </a:r>
            <a:r>
              <a:rPr sz="900" spc="-10" dirty="0">
                <a:latin typeface="Arial"/>
                <a:cs typeface="Arial"/>
              </a:rPr>
              <a:t>interface</a:t>
            </a:r>
            <a:endParaRPr sz="900">
              <a:latin typeface="Arial"/>
              <a:cs typeface="Arial"/>
            </a:endParaRPr>
          </a:p>
          <a:p>
            <a:pPr marL="542925" indent="-120650">
              <a:lnSpc>
                <a:spcPct val="100000"/>
              </a:lnSpc>
              <a:spcBef>
                <a:spcPts val="425"/>
              </a:spcBef>
              <a:buClr>
                <a:srgbClr val="3333B2"/>
              </a:buClr>
              <a:buFont typeface="Menlo"/>
              <a:buChar char="•"/>
              <a:tabLst>
                <a:tab pos="543560" algn="l"/>
              </a:tabLst>
            </a:pPr>
            <a:r>
              <a:rPr sz="900" dirty="0">
                <a:solidFill>
                  <a:srgbClr val="C80000"/>
                </a:solidFill>
                <a:latin typeface="Arial"/>
                <a:cs typeface="Arial"/>
              </a:rPr>
              <a:t>Answer</a:t>
            </a:r>
            <a:r>
              <a:rPr sz="900" dirty="0">
                <a:latin typeface="Arial"/>
                <a:cs typeface="Arial"/>
              </a:rPr>
              <a:t>:</a:t>
            </a:r>
            <a:r>
              <a:rPr sz="900" spc="15" dirty="0">
                <a:latin typeface="Arial"/>
                <a:cs typeface="Arial"/>
              </a:rPr>
              <a:t> </a:t>
            </a:r>
            <a:r>
              <a:rPr sz="900" dirty="0">
                <a:latin typeface="Arial"/>
                <a:cs typeface="Arial"/>
              </a:rPr>
              <a:t>use</a:t>
            </a:r>
            <a:r>
              <a:rPr sz="900" spc="-40" dirty="0">
                <a:latin typeface="Arial"/>
                <a:cs typeface="Arial"/>
              </a:rPr>
              <a:t> </a:t>
            </a:r>
            <a:r>
              <a:rPr sz="900" dirty="0">
                <a:latin typeface="Arial"/>
                <a:cs typeface="Arial"/>
              </a:rPr>
              <a:t>a</a:t>
            </a:r>
            <a:r>
              <a:rPr sz="900" spc="-35" dirty="0">
                <a:latin typeface="Arial"/>
                <a:cs typeface="Arial"/>
              </a:rPr>
              <a:t> </a:t>
            </a:r>
            <a:r>
              <a:rPr sz="900" dirty="0">
                <a:latin typeface="Arial"/>
                <a:cs typeface="Arial"/>
              </a:rPr>
              <a:t>Web</a:t>
            </a:r>
            <a:r>
              <a:rPr sz="900" spc="-35" dirty="0">
                <a:latin typeface="Arial"/>
                <a:cs typeface="Arial"/>
              </a:rPr>
              <a:t> </a:t>
            </a:r>
            <a:r>
              <a:rPr sz="900" dirty="0">
                <a:latin typeface="Arial"/>
                <a:cs typeface="Arial"/>
              </a:rPr>
              <a:t>browser</a:t>
            </a:r>
            <a:r>
              <a:rPr sz="900" spc="-40" dirty="0">
                <a:latin typeface="Arial"/>
                <a:cs typeface="Arial"/>
              </a:rPr>
              <a:t> </a:t>
            </a:r>
            <a:r>
              <a:rPr sz="900" dirty="0">
                <a:latin typeface="Arial"/>
                <a:cs typeface="Arial"/>
              </a:rPr>
              <a:t>to</a:t>
            </a:r>
            <a:r>
              <a:rPr sz="900" spc="-35" dirty="0">
                <a:latin typeface="Arial"/>
                <a:cs typeface="Arial"/>
              </a:rPr>
              <a:t> </a:t>
            </a:r>
            <a:r>
              <a:rPr sz="900" dirty="0">
                <a:latin typeface="Arial"/>
                <a:cs typeface="Arial"/>
              </a:rPr>
              <a:t>establish</a:t>
            </a:r>
            <a:r>
              <a:rPr sz="900" spc="-40" dirty="0">
                <a:latin typeface="Arial"/>
                <a:cs typeface="Arial"/>
              </a:rPr>
              <a:t> </a:t>
            </a:r>
            <a:r>
              <a:rPr sz="900" dirty="0">
                <a:latin typeface="Arial"/>
                <a:cs typeface="Arial"/>
              </a:rPr>
              <a:t>a</a:t>
            </a:r>
            <a:r>
              <a:rPr sz="900" spc="-35" dirty="0">
                <a:latin typeface="Arial"/>
                <a:cs typeface="Arial"/>
              </a:rPr>
              <a:t> </a:t>
            </a:r>
            <a:r>
              <a:rPr sz="900" dirty="0">
                <a:latin typeface="Arial"/>
                <a:cs typeface="Arial"/>
              </a:rPr>
              <a:t>seamless</a:t>
            </a:r>
            <a:r>
              <a:rPr sz="900" spc="-35" dirty="0">
                <a:latin typeface="Arial"/>
                <a:cs typeface="Arial"/>
              </a:rPr>
              <a:t> </a:t>
            </a:r>
            <a:r>
              <a:rPr sz="900" spc="-10" dirty="0">
                <a:latin typeface="Arial"/>
                <a:cs typeface="Arial"/>
              </a:rPr>
              <a:t>experience</a:t>
            </a:r>
            <a:endParaRPr sz="900">
              <a:latin typeface="Arial"/>
              <a:cs typeface="Arial"/>
            </a:endParaRPr>
          </a:p>
        </p:txBody>
      </p:sp>
      <p:pic>
        <p:nvPicPr>
          <p:cNvPr id="6" name="object 6"/>
          <p:cNvPicPr/>
          <p:nvPr/>
        </p:nvPicPr>
        <p:blipFill>
          <a:blip r:embed="rId4" cstate="print"/>
          <a:stretch>
            <a:fillRect/>
          </a:stretch>
        </p:blipFill>
        <p:spPr>
          <a:xfrm>
            <a:off x="1047038" y="1569023"/>
            <a:ext cx="2514142" cy="1517559"/>
          </a:xfrm>
          <a:prstGeom prst="rect">
            <a:avLst/>
          </a:prstGeom>
        </p:spPr>
      </p:pic>
      <p:sp>
        <p:nvSpPr>
          <p:cNvPr id="7" name="object 7"/>
          <p:cNvSpPr txBox="1"/>
          <p:nvPr/>
        </p:nvSpPr>
        <p:spPr>
          <a:xfrm>
            <a:off x="1651736" y="3099188"/>
            <a:ext cx="1304290" cy="162560"/>
          </a:xfrm>
          <a:prstGeom prst="rect">
            <a:avLst/>
          </a:prstGeom>
        </p:spPr>
        <p:txBody>
          <a:bodyPr vert="horz" wrap="square" lIns="0" tIns="12065" rIns="0" bIns="0" rtlCol="0">
            <a:spAutoFit/>
          </a:bodyPr>
          <a:lstStyle/>
          <a:p>
            <a:pPr marL="12700">
              <a:lnSpc>
                <a:spcPct val="100000"/>
              </a:lnSpc>
              <a:spcBef>
                <a:spcPts val="95"/>
              </a:spcBef>
            </a:pPr>
            <a:r>
              <a:rPr sz="900" dirty="0">
                <a:latin typeface="Arial"/>
                <a:cs typeface="Arial"/>
              </a:rPr>
              <a:t>The</a:t>
            </a:r>
            <a:r>
              <a:rPr sz="900" spc="-30" dirty="0">
                <a:latin typeface="Arial"/>
                <a:cs typeface="Arial"/>
              </a:rPr>
              <a:t> </a:t>
            </a:r>
            <a:r>
              <a:rPr sz="900" dirty="0">
                <a:latin typeface="Arial"/>
                <a:cs typeface="Arial"/>
              </a:rPr>
              <a:t>Google</a:t>
            </a:r>
            <a:r>
              <a:rPr sz="900" spc="-25" dirty="0">
                <a:latin typeface="Arial"/>
                <a:cs typeface="Arial"/>
              </a:rPr>
              <a:t> </a:t>
            </a:r>
            <a:r>
              <a:rPr sz="900" spc="-10" dirty="0">
                <a:latin typeface="Arial"/>
                <a:cs typeface="Arial"/>
              </a:rPr>
              <a:t>Chromebook</a:t>
            </a:r>
            <a:endParaRPr sz="900">
              <a:latin typeface="Arial"/>
              <a:cs typeface="Arial"/>
            </a:endParaRPr>
          </a:p>
        </p:txBody>
      </p:sp>
      <p:grpSp>
        <p:nvGrpSpPr>
          <p:cNvPr id="8" name="object 8"/>
          <p:cNvGrpSpPr/>
          <p:nvPr/>
        </p:nvGrpSpPr>
        <p:grpSpPr>
          <a:xfrm>
            <a:off x="0" y="3348469"/>
            <a:ext cx="4608195" cy="107950"/>
            <a:chOff x="0" y="3348469"/>
            <a:chExt cx="4608195" cy="107950"/>
          </a:xfrm>
        </p:grpSpPr>
        <p:sp>
          <p:nvSpPr>
            <p:cNvPr id="9" name="object 9"/>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10" name="object 10"/>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1" name="object 11"/>
          <p:cNvSpPr txBox="1"/>
          <p:nvPr/>
        </p:nvSpPr>
        <p:spPr>
          <a:xfrm>
            <a:off x="53467" y="3349927"/>
            <a:ext cx="81089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5" action="ppaction://hlinksldjump"/>
              </a:rPr>
              <a:t>Virtual</a:t>
            </a:r>
            <a:r>
              <a:rPr sz="500" spc="-15" dirty="0">
                <a:latin typeface="Arial"/>
                <a:cs typeface="Arial"/>
                <a:hlinkClick r:id="rId5" action="ppaction://hlinksldjump"/>
              </a:rPr>
              <a:t> </a:t>
            </a:r>
            <a:r>
              <a:rPr sz="500" dirty="0">
                <a:latin typeface="Arial"/>
                <a:cs typeface="Arial"/>
                <a:hlinkClick r:id="rId5" action="ppaction://hlinksldjump"/>
              </a:rPr>
              <a:t>desktop</a:t>
            </a:r>
            <a:r>
              <a:rPr sz="500" spc="-15" dirty="0">
                <a:latin typeface="Arial"/>
                <a:cs typeface="Arial"/>
                <a:hlinkClick r:id="rId5" action="ppaction://hlinksldjump"/>
              </a:rPr>
              <a:t> </a:t>
            </a:r>
            <a:r>
              <a:rPr sz="500" spc="-10" dirty="0">
                <a:latin typeface="Arial"/>
                <a:cs typeface="Arial"/>
                <a:hlinkClick r:id="rId5" action="ppaction://hlinksldjump"/>
              </a:rPr>
              <a:t>environment</a:t>
            </a:r>
            <a:endParaRPr sz="500">
              <a:latin typeface="Arial"/>
              <a:cs typeface="Arial"/>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35805" y="-1515"/>
            <a:ext cx="219075"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Clients</a:t>
            </a:r>
            <a:endParaRPr sz="500">
              <a:latin typeface="Arial"/>
              <a:cs typeface="Arial"/>
            </a:endParaRPr>
          </a:p>
        </p:txBody>
      </p:sp>
      <p:sp>
        <p:nvSpPr>
          <p:cNvPr id="5" name="object 5"/>
          <p:cNvSpPr txBox="1"/>
          <p:nvPr/>
        </p:nvSpPr>
        <p:spPr>
          <a:xfrm>
            <a:off x="95300" y="197711"/>
            <a:ext cx="2134870" cy="207645"/>
          </a:xfrm>
          <a:prstGeom prst="rect">
            <a:avLst/>
          </a:prstGeom>
        </p:spPr>
        <p:txBody>
          <a:bodyPr vert="horz" wrap="square" lIns="0" tIns="12065" rIns="0" bIns="0" rtlCol="0">
            <a:spAutoFit/>
          </a:bodyPr>
          <a:lstStyle/>
          <a:p>
            <a:pPr marL="12700">
              <a:lnSpc>
                <a:spcPct val="100000"/>
              </a:lnSpc>
              <a:spcBef>
                <a:spcPts val="95"/>
              </a:spcBef>
            </a:pPr>
            <a:r>
              <a:rPr sz="1200" dirty="0">
                <a:solidFill>
                  <a:srgbClr val="3333B2"/>
                </a:solidFill>
                <a:latin typeface="Arial"/>
                <a:cs typeface="Arial"/>
              </a:rPr>
              <a:t>The</a:t>
            </a:r>
            <a:r>
              <a:rPr sz="1200" spc="-40" dirty="0">
                <a:solidFill>
                  <a:srgbClr val="3333B2"/>
                </a:solidFill>
                <a:latin typeface="Arial"/>
                <a:cs typeface="Arial"/>
              </a:rPr>
              <a:t> </a:t>
            </a:r>
            <a:r>
              <a:rPr sz="1200" dirty="0">
                <a:solidFill>
                  <a:srgbClr val="3333B2"/>
                </a:solidFill>
                <a:latin typeface="Arial"/>
                <a:cs typeface="Arial"/>
              </a:rPr>
              <a:t>anatomy</a:t>
            </a:r>
            <a:r>
              <a:rPr sz="1200" spc="-40" dirty="0">
                <a:solidFill>
                  <a:srgbClr val="3333B2"/>
                </a:solidFill>
                <a:latin typeface="Arial"/>
                <a:cs typeface="Arial"/>
              </a:rPr>
              <a:t> </a:t>
            </a:r>
            <a:r>
              <a:rPr sz="1200" dirty="0">
                <a:solidFill>
                  <a:srgbClr val="3333B2"/>
                </a:solidFill>
                <a:latin typeface="Arial"/>
                <a:cs typeface="Arial"/>
              </a:rPr>
              <a:t>of</a:t>
            </a:r>
            <a:r>
              <a:rPr sz="1200" spc="-40" dirty="0">
                <a:solidFill>
                  <a:srgbClr val="3333B2"/>
                </a:solidFill>
                <a:latin typeface="Arial"/>
                <a:cs typeface="Arial"/>
              </a:rPr>
              <a:t> </a:t>
            </a:r>
            <a:r>
              <a:rPr sz="1200" dirty="0">
                <a:solidFill>
                  <a:srgbClr val="3333B2"/>
                </a:solidFill>
                <a:latin typeface="Arial"/>
                <a:cs typeface="Arial"/>
              </a:rPr>
              <a:t>a</a:t>
            </a:r>
            <a:r>
              <a:rPr sz="1200" spc="-35" dirty="0">
                <a:solidFill>
                  <a:srgbClr val="3333B2"/>
                </a:solidFill>
                <a:latin typeface="Arial"/>
                <a:cs typeface="Arial"/>
              </a:rPr>
              <a:t> </a:t>
            </a:r>
            <a:r>
              <a:rPr sz="1200" dirty="0">
                <a:solidFill>
                  <a:srgbClr val="3333B2"/>
                </a:solidFill>
                <a:latin typeface="Arial"/>
                <a:cs typeface="Arial"/>
              </a:rPr>
              <a:t>Web</a:t>
            </a:r>
            <a:r>
              <a:rPr sz="1200" spc="-40" dirty="0">
                <a:solidFill>
                  <a:srgbClr val="3333B2"/>
                </a:solidFill>
                <a:latin typeface="Arial"/>
                <a:cs typeface="Arial"/>
              </a:rPr>
              <a:t> </a:t>
            </a:r>
            <a:r>
              <a:rPr sz="1200" spc="-10" dirty="0">
                <a:solidFill>
                  <a:srgbClr val="3333B2"/>
                </a:solidFill>
                <a:latin typeface="Arial"/>
                <a:cs typeface="Arial"/>
              </a:rPr>
              <a:t>browser</a:t>
            </a:r>
            <a:endParaRPr sz="1200">
              <a:latin typeface="Arial"/>
              <a:cs typeface="Arial"/>
            </a:endParaRPr>
          </a:p>
        </p:txBody>
      </p:sp>
      <p:pic>
        <p:nvPicPr>
          <p:cNvPr id="6" name="object 6"/>
          <p:cNvPicPr/>
          <p:nvPr/>
        </p:nvPicPr>
        <p:blipFill>
          <a:blip r:embed="rId4" cstate="print"/>
          <a:stretch>
            <a:fillRect/>
          </a:stretch>
        </p:blipFill>
        <p:spPr>
          <a:xfrm>
            <a:off x="504316" y="552665"/>
            <a:ext cx="3599362" cy="2719578"/>
          </a:xfrm>
          <a:prstGeom prst="rect">
            <a:avLst/>
          </a:prstGeom>
        </p:spPr>
      </p:pic>
      <p:grpSp>
        <p:nvGrpSpPr>
          <p:cNvPr id="7" name="object 7"/>
          <p:cNvGrpSpPr/>
          <p:nvPr/>
        </p:nvGrpSpPr>
        <p:grpSpPr>
          <a:xfrm>
            <a:off x="0" y="3348469"/>
            <a:ext cx="4608195" cy="107950"/>
            <a:chOff x="0" y="3348469"/>
            <a:chExt cx="4608195" cy="107950"/>
          </a:xfrm>
        </p:grpSpPr>
        <p:sp>
          <p:nvSpPr>
            <p:cNvPr id="8" name="object 8"/>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9" name="object 9"/>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0" name="object 10"/>
          <p:cNvSpPr txBox="1"/>
          <p:nvPr/>
        </p:nvSpPr>
        <p:spPr>
          <a:xfrm>
            <a:off x="53467" y="3349927"/>
            <a:ext cx="81089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5" action="ppaction://hlinksldjump"/>
              </a:rPr>
              <a:t>Virtual</a:t>
            </a:r>
            <a:r>
              <a:rPr sz="500" spc="-15" dirty="0">
                <a:latin typeface="Arial"/>
                <a:cs typeface="Arial"/>
                <a:hlinkClick r:id="rId5" action="ppaction://hlinksldjump"/>
              </a:rPr>
              <a:t> </a:t>
            </a:r>
            <a:r>
              <a:rPr sz="500" dirty="0">
                <a:latin typeface="Arial"/>
                <a:cs typeface="Arial"/>
                <a:hlinkClick r:id="rId5" action="ppaction://hlinksldjump"/>
              </a:rPr>
              <a:t>desktop</a:t>
            </a:r>
            <a:r>
              <a:rPr sz="500" spc="-15" dirty="0">
                <a:latin typeface="Arial"/>
                <a:cs typeface="Arial"/>
                <a:hlinkClick r:id="rId5" action="ppaction://hlinksldjump"/>
              </a:rPr>
              <a:t> </a:t>
            </a:r>
            <a:r>
              <a:rPr sz="500" spc="-10" dirty="0">
                <a:latin typeface="Arial"/>
                <a:cs typeface="Arial"/>
                <a:hlinkClick r:id="rId5" action="ppaction://hlinksldjump"/>
              </a:rPr>
              <a:t>environment</a:t>
            </a:r>
            <a:endParaRPr sz="500">
              <a:latin typeface="Arial"/>
              <a:cs typeface="Arial"/>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35805" y="-1515"/>
            <a:ext cx="219075"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Clients</a:t>
            </a:r>
            <a:endParaRPr sz="500">
              <a:latin typeface="Arial"/>
              <a:cs typeface="Arial"/>
            </a:endParaRPr>
          </a:p>
        </p:txBody>
      </p:sp>
      <p:sp>
        <p:nvSpPr>
          <p:cNvPr id="5" name="object 5"/>
          <p:cNvSpPr txBox="1"/>
          <p:nvPr/>
        </p:nvSpPr>
        <p:spPr>
          <a:xfrm>
            <a:off x="69900" y="197711"/>
            <a:ext cx="4071620" cy="1179830"/>
          </a:xfrm>
          <a:prstGeom prst="rect">
            <a:avLst/>
          </a:prstGeom>
        </p:spPr>
        <p:txBody>
          <a:bodyPr vert="horz" wrap="square" lIns="0" tIns="12065" rIns="0" bIns="0" rtlCol="0">
            <a:spAutoFit/>
          </a:bodyPr>
          <a:lstStyle/>
          <a:p>
            <a:pPr marL="38100">
              <a:lnSpc>
                <a:spcPct val="100000"/>
              </a:lnSpc>
              <a:spcBef>
                <a:spcPts val="95"/>
              </a:spcBef>
            </a:pPr>
            <a:r>
              <a:rPr sz="1200" spc="-10" dirty="0">
                <a:solidFill>
                  <a:srgbClr val="3333B2"/>
                </a:solidFill>
                <a:latin typeface="Arial"/>
                <a:cs typeface="Arial"/>
              </a:rPr>
              <a:t>Client-</a:t>
            </a:r>
            <a:r>
              <a:rPr sz="1200" dirty="0">
                <a:solidFill>
                  <a:srgbClr val="3333B2"/>
                </a:solidFill>
                <a:latin typeface="Arial"/>
                <a:cs typeface="Arial"/>
              </a:rPr>
              <a:t>side</a:t>
            </a:r>
            <a:r>
              <a:rPr sz="1200" spc="5" dirty="0">
                <a:solidFill>
                  <a:srgbClr val="3333B2"/>
                </a:solidFill>
                <a:latin typeface="Arial"/>
                <a:cs typeface="Arial"/>
              </a:rPr>
              <a:t> </a:t>
            </a:r>
            <a:r>
              <a:rPr sz="1200" spc="-10" dirty="0">
                <a:solidFill>
                  <a:srgbClr val="3333B2"/>
                </a:solidFill>
                <a:latin typeface="Arial"/>
                <a:cs typeface="Arial"/>
              </a:rPr>
              <a:t>software</a:t>
            </a:r>
            <a:endParaRPr sz="1200">
              <a:latin typeface="Arial"/>
              <a:cs typeface="Arial"/>
            </a:endParaRPr>
          </a:p>
          <a:p>
            <a:pPr marL="289560">
              <a:lnSpc>
                <a:spcPct val="100000"/>
              </a:lnSpc>
              <a:spcBef>
                <a:spcPts val="1055"/>
              </a:spcBef>
            </a:pPr>
            <a:r>
              <a:rPr sz="1000" dirty="0">
                <a:solidFill>
                  <a:srgbClr val="3333B2"/>
                </a:solidFill>
                <a:latin typeface="Arial"/>
                <a:cs typeface="Arial"/>
              </a:rPr>
              <a:t>Generally</a:t>
            </a:r>
            <a:r>
              <a:rPr sz="1000" spc="-55" dirty="0">
                <a:solidFill>
                  <a:srgbClr val="3333B2"/>
                </a:solidFill>
                <a:latin typeface="Arial"/>
                <a:cs typeface="Arial"/>
              </a:rPr>
              <a:t> </a:t>
            </a:r>
            <a:r>
              <a:rPr sz="1000" dirty="0">
                <a:solidFill>
                  <a:srgbClr val="3333B2"/>
                </a:solidFill>
                <a:latin typeface="Arial"/>
                <a:cs typeface="Arial"/>
              </a:rPr>
              <a:t>tailored</a:t>
            </a:r>
            <a:r>
              <a:rPr sz="1000" spc="-50" dirty="0">
                <a:solidFill>
                  <a:srgbClr val="3333B2"/>
                </a:solidFill>
                <a:latin typeface="Arial"/>
                <a:cs typeface="Arial"/>
              </a:rPr>
              <a:t> </a:t>
            </a:r>
            <a:r>
              <a:rPr sz="1000" dirty="0">
                <a:solidFill>
                  <a:srgbClr val="3333B2"/>
                </a:solidFill>
                <a:latin typeface="Arial"/>
                <a:cs typeface="Arial"/>
              </a:rPr>
              <a:t>for</a:t>
            </a:r>
            <a:r>
              <a:rPr sz="1000" spc="-50" dirty="0">
                <a:solidFill>
                  <a:srgbClr val="3333B2"/>
                </a:solidFill>
                <a:latin typeface="Arial"/>
                <a:cs typeface="Arial"/>
              </a:rPr>
              <a:t> </a:t>
            </a:r>
            <a:r>
              <a:rPr sz="1000" dirty="0">
                <a:solidFill>
                  <a:srgbClr val="3333B2"/>
                </a:solidFill>
                <a:latin typeface="Arial"/>
                <a:cs typeface="Arial"/>
              </a:rPr>
              <a:t>distribution</a:t>
            </a:r>
            <a:r>
              <a:rPr sz="1000" spc="-55" dirty="0">
                <a:solidFill>
                  <a:srgbClr val="3333B2"/>
                </a:solidFill>
                <a:latin typeface="Arial"/>
                <a:cs typeface="Arial"/>
              </a:rPr>
              <a:t> </a:t>
            </a:r>
            <a:r>
              <a:rPr sz="1000" spc="-10" dirty="0">
                <a:solidFill>
                  <a:srgbClr val="3333B2"/>
                </a:solidFill>
                <a:latin typeface="Arial"/>
                <a:cs typeface="Arial"/>
              </a:rPr>
              <a:t>transparency</a:t>
            </a:r>
            <a:endParaRPr sz="1000">
              <a:latin typeface="Arial"/>
              <a:cs typeface="Arial"/>
            </a:endParaRPr>
          </a:p>
          <a:p>
            <a:pPr marL="542925" indent="-120650">
              <a:lnSpc>
                <a:spcPct val="100000"/>
              </a:lnSpc>
              <a:spcBef>
                <a:spcPts val="700"/>
              </a:spcBef>
              <a:buFont typeface="Menlo"/>
              <a:buChar char="•"/>
              <a:tabLst>
                <a:tab pos="543560" algn="l"/>
              </a:tabLst>
            </a:pPr>
            <a:r>
              <a:rPr sz="900" dirty="0">
                <a:solidFill>
                  <a:srgbClr val="3333B2"/>
                </a:solidFill>
                <a:latin typeface="Arial"/>
                <a:cs typeface="Arial"/>
              </a:rPr>
              <a:t>Access</a:t>
            </a:r>
            <a:r>
              <a:rPr sz="900" spc="-30" dirty="0">
                <a:solidFill>
                  <a:srgbClr val="3333B2"/>
                </a:solidFill>
                <a:latin typeface="Arial"/>
                <a:cs typeface="Arial"/>
              </a:rPr>
              <a:t> </a:t>
            </a:r>
            <a:r>
              <a:rPr sz="900" dirty="0">
                <a:solidFill>
                  <a:srgbClr val="3333B2"/>
                </a:solidFill>
                <a:latin typeface="Arial"/>
                <a:cs typeface="Arial"/>
              </a:rPr>
              <a:t>transparency</a:t>
            </a:r>
            <a:r>
              <a:rPr sz="900" dirty="0">
                <a:latin typeface="Arial"/>
                <a:cs typeface="Arial"/>
              </a:rPr>
              <a:t>:</a:t>
            </a:r>
            <a:r>
              <a:rPr sz="900" spc="25" dirty="0">
                <a:latin typeface="Arial"/>
                <a:cs typeface="Arial"/>
              </a:rPr>
              <a:t> </a:t>
            </a:r>
            <a:r>
              <a:rPr sz="900" spc="-10" dirty="0">
                <a:latin typeface="Arial"/>
                <a:cs typeface="Arial"/>
              </a:rPr>
              <a:t>client-</a:t>
            </a:r>
            <a:r>
              <a:rPr sz="900" dirty="0">
                <a:latin typeface="Arial"/>
                <a:cs typeface="Arial"/>
              </a:rPr>
              <a:t>side</a:t>
            </a:r>
            <a:r>
              <a:rPr sz="900" spc="-30" dirty="0">
                <a:latin typeface="Arial"/>
                <a:cs typeface="Arial"/>
              </a:rPr>
              <a:t> </a:t>
            </a:r>
            <a:r>
              <a:rPr sz="900" dirty="0">
                <a:latin typeface="Arial"/>
                <a:cs typeface="Arial"/>
              </a:rPr>
              <a:t>stubs</a:t>
            </a:r>
            <a:r>
              <a:rPr sz="900" spc="-30" dirty="0">
                <a:latin typeface="Arial"/>
                <a:cs typeface="Arial"/>
              </a:rPr>
              <a:t> </a:t>
            </a:r>
            <a:r>
              <a:rPr sz="900" dirty="0">
                <a:latin typeface="Arial"/>
                <a:cs typeface="Arial"/>
              </a:rPr>
              <a:t>for</a:t>
            </a:r>
            <a:r>
              <a:rPr sz="900" spc="-30" dirty="0">
                <a:latin typeface="Arial"/>
                <a:cs typeface="Arial"/>
              </a:rPr>
              <a:t> </a:t>
            </a:r>
            <a:r>
              <a:rPr sz="900" spc="-20" dirty="0">
                <a:latin typeface="Arial"/>
                <a:cs typeface="Arial"/>
              </a:rPr>
              <a:t>RPCs</a:t>
            </a:r>
            <a:endParaRPr sz="900">
              <a:latin typeface="Arial"/>
              <a:cs typeface="Arial"/>
            </a:endParaRPr>
          </a:p>
          <a:p>
            <a:pPr marL="542925" marR="30480" indent="-120650">
              <a:lnSpc>
                <a:spcPct val="111600"/>
              </a:lnSpc>
              <a:buFont typeface="Menlo"/>
              <a:buChar char="•"/>
              <a:tabLst>
                <a:tab pos="543560" algn="l"/>
              </a:tabLst>
            </a:pPr>
            <a:r>
              <a:rPr sz="900" spc="-10" dirty="0">
                <a:solidFill>
                  <a:srgbClr val="3333B2"/>
                </a:solidFill>
                <a:latin typeface="Arial"/>
                <a:cs typeface="Arial"/>
              </a:rPr>
              <a:t>Location/migration</a:t>
            </a:r>
            <a:r>
              <a:rPr sz="900" spc="-20" dirty="0">
                <a:solidFill>
                  <a:srgbClr val="3333B2"/>
                </a:solidFill>
                <a:latin typeface="Arial"/>
                <a:cs typeface="Arial"/>
              </a:rPr>
              <a:t> </a:t>
            </a:r>
            <a:r>
              <a:rPr sz="900" dirty="0">
                <a:solidFill>
                  <a:srgbClr val="3333B2"/>
                </a:solidFill>
                <a:latin typeface="Arial"/>
                <a:cs typeface="Arial"/>
              </a:rPr>
              <a:t>transparency</a:t>
            </a:r>
            <a:r>
              <a:rPr sz="900" dirty="0">
                <a:latin typeface="Arial"/>
                <a:cs typeface="Arial"/>
              </a:rPr>
              <a:t>:</a:t>
            </a:r>
            <a:r>
              <a:rPr sz="900" spc="40" dirty="0">
                <a:latin typeface="Arial"/>
                <a:cs typeface="Arial"/>
              </a:rPr>
              <a:t> </a:t>
            </a:r>
            <a:r>
              <a:rPr sz="900" dirty="0">
                <a:latin typeface="Arial"/>
                <a:cs typeface="Arial"/>
              </a:rPr>
              <a:t>let</a:t>
            </a:r>
            <a:r>
              <a:rPr sz="900" spc="-20" dirty="0">
                <a:latin typeface="Arial"/>
                <a:cs typeface="Arial"/>
              </a:rPr>
              <a:t> </a:t>
            </a:r>
            <a:r>
              <a:rPr sz="900" spc="-10" dirty="0">
                <a:latin typeface="Arial"/>
                <a:cs typeface="Arial"/>
              </a:rPr>
              <a:t>client-</a:t>
            </a:r>
            <a:r>
              <a:rPr sz="900" dirty="0">
                <a:latin typeface="Arial"/>
                <a:cs typeface="Arial"/>
              </a:rPr>
              <a:t>side</a:t>
            </a:r>
            <a:r>
              <a:rPr sz="900" spc="-20" dirty="0">
                <a:latin typeface="Arial"/>
                <a:cs typeface="Arial"/>
              </a:rPr>
              <a:t> </a:t>
            </a:r>
            <a:r>
              <a:rPr sz="900" dirty="0">
                <a:latin typeface="Arial"/>
                <a:cs typeface="Arial"/>
              </a:rPr>
              <a:t>software</a:t>
            </a:r>
            <a:r>
              <a:rPr sz="900" spc="-15" dirty="0">
                <a:latin typeface="Arial"/>
                <a:cs typeface="Arial"/>
              </a:rPr>
              <a:t> </a:t>
            </a:r>
            <a:r>
              <a:rPr sz="900" dirty="0">
                <a:latin typeface="Arial"/>
                <a:cs typeface="Arial"/>
              </a:rPr>
              <a:t>keep</a:t>
            </a:r>
            <a:r>
              <a:rPr sz="900" spc="-20" dirty="0">
                <a:latin typeface="Arial"/>
                <a:cs typeface="Arial"/>
              </a:rPr>
              <a:t> </a:t>
            </a:r>
            <a:r>
              <a:rPr sz="900" dirty="0">
                <a:latin typeface="Arial"/>
                <a:cs typeface="Arial"/>
              </a:rPr>
              <a:t>track</a:t>
            </a:r>
            <a:r>
              <a:rPr sz="900" spc="-20" dirty="0">
                <a:latin typeface="Arial"/>
                <a:cs typeface="Arial"/>
              </a:rPr>
              <a:t> </a:t>
            </a:r>
            <a:r>
              <a:rPr sz="900" spc="-25" dirty="0">
                <a:latin typeface="Arial"/>
                <a:cs typeface="Arial"/>
              </a:rPr>
              <a:t>of </a:t>
            </a:r>
            <a:r>
              <a:rPr sz="900" dirty="0">
                <a:latin typeface="Arial"/>
                <a:cs typeface="Arial"/>
              </a:rPr>
              <a:t>actual</a:t>
            </a:r>
            <a:r>
              <a:rPr sz="900" spc="-30" dirty="0">
                <a:latin typeface="Arial"/>
                <a:cs typeface="Arial"/>
              </a:rPr>
              <a:t> </a:t>
            </a:r>
            <a:r>
              <a:rPr sz="900" spc="-10" dirty="0">
                <a:latin typeface="Arial"/>
                <a:cs typeface="Arial"/>
              </a:rPr>
              <a:t>location</a:t>
            </a:r>
            <a:endParaRPr sz="900">
              <a:latin typeface="Arial"/>
              <a:cs typeface="Arial"/>
            </a:endParaRPr>
          </a:p>
          <a:p>
            <a:pPr marL="542925" indent="-120650">
              <a:lnSpc>
                <a:spcPct val="100000"/>
              </a:lnSpc>
              <a:spcBef>
                <a:spcPts val="125"/>
              </a:spcBef>
              <a:buFont typeface="Menlo"/>
              <a:buChar char="•"/>
              <a:tabLst>
                <a:tab pos="543560" algn="l"/>
              </a:tabLst>
            </a:pPr>
            <a:r>
              <a:rPr sz="900" dirty="0">
                <a:solidFill>
                  <a:srgbClr val="3333B2"/>
                </a:solidFill>
                <a:latin typeface="Arial"/>
                <a:cs typeface="Arial"/>
              </a:rPr>
              <a:t>Replication</a:t>
            </a:r>
            <a:r>
              <a:rPr sz="900" spc="-35" dirty="0">
                <a:solidFill>
                  <a:srgbClr val="3333B2"/>
                </a:solidFill>
                <a:latin typeface="Arial"/>
                <a:cs typeface="Arial"/>
              </a:rPr>
              <a:t> </a:t>
            </a:r>
            <a:r>
              <a:rPr sz="900" dirty="0">
                <a:solidFill>
                  <a:srgbClr val="3333B2"/>
                </a:solidFill>
                <a:latin typeface="Arial"/>
                <a:cs typeface="Arial"/>
              </a:rPr>
              <a:t>transparency</a:t>
            </a:r>
            <a:r>
              <a:rPr sz="900" dirty="0">
                <a:latin typeface="Arial"/>
                <a:cs typeface="Arial"/>
              </a:rPr>
              <a:t>:</a:t>
            </a:r>
            <a:r>
              <a:rPr sz="900" spc="15" dirty="0">
                <a:latin typeface="Arial"/>
                <a:cs typeface="Arial"/>
              </a:rPr>
              <a:t> </a:t>
            </a:r>
            <a:r>
              <a:rPr sz="900" dirty="0">
                <a:latin typeface="Arial"/>
                <a:cs typeface="Arial"/>
              </a:rPr>
              <a:t>multiple</a:t>
            </a:r>
            <a:r>
              <a:rPr sz="900" spc="-35" dirty="0">
                <a:latin typeface="Arial"/>
                <a:cs typeface="Arial"/>
              </a:rPr>
              <a:t> </a:t>
            </a:r>
            <a:r>
              <a:rPr sz="900" spc="-10" dirty="0">
                <a:latin typeface="Arial"/>
                <a:cs typeface="Arial"/>
              </a:rPr>
              <a:t>invocations</a:t>
            </a:r>
            <a:r>
              <a:rPr sz="900" spc="-30" dirty="0">
                <a:latin typeface="Arial"/>
                <a:cs typeface="Arial"/>
              </a:rPr>
              <a:t> </a:t>
            </a:r>
            <a:r>
              <a:rPr sz="900" dirty="0">
                <a:latin typeface="Arial"/>
                <a:cs typeface="Arial"/>
              </a:rPr>
              <a:t>handled</a:t>
            </a:r>
            <a:r>
              <a:rPr sz="900" spc="-35" dirty="0">
                <a:latin typeface="Arial"/>
                <a:cs typeface="Arial"/>
              </a:rPr>
              <a:t> </a:t>
            </a:r>
            <a:r>
              <a:rPr sz="900" dirty="0">
                <a:latin typeface="Arial"/>
                <a:cs typeface="Arial"/>
              </a:rPr>
              <a:t>by</a:t>
            </a:r>
            <a:r>
              <a:rPr sz="900" spc="-35" dirty="0">
                <a:latin typeface="Arial"/>
                <a:cs typeface="Arial"/>
              </a:rPr>
              <a:t> </a:t>
            </a:r>
            <a:r>
              <a:rPr sz="900" dirty="0">
                <a:latin typeface="Arial"/>
                <a:cs typeface="Arial"/>
              </a:rPr>
              <a:t>client</a:t>
            </a:r>
            <a:r>
              <a:rPr sz="900" spc="-35" dirty="0">
                <a:latin typeface="Arial"/>
                <a:cs typeface="Arial"/>
              </a:rPr>
              <a:t> </a:t>
            </a:r>
            <a:r>
              <a:rPr sz="900" spc="-20" dirty="0">
                <a:latin typeface="Arial"/>
                <a:cs typeface="Arial"/>
              </a:rPr>
              <a:t>stub:</a:t>
            </a:r>
            <a:endParaRPr sz="900">
              <a:latin typeface="Arial"/>
              <a:cs typeface="Arial"/>
            </a:endParaRPr>
          </a:p>
        </p:txBody>
      </p:sp>
      <p:pic>
        <p:nvPicPr>
          <p:cNvPr id="6" name="object 6"/>
          <p:cNvPicPr/>
          <p:nvPr/>
        </p:nvPicPr>
        <p:blipFill>
          <a:blip r:embed="rId4" cstate="print"/>
          <a:stretch>
            <a:fillRect/>
          </a:stretch>
        </p:blipFill>
        <p:spPr>
          <a:xfrm>
            <a:off x="838885" y="1429459"/>
            <a:ext cx="3182008" cy="1149333"/>
          </a:xfrm>
          <a:prstGeom prst="rect">
            <a:avLst/>
          </a:prstGeom>
        </p:spPr>
      </p:pic>
      <p:sp>
        <p:nvSpPr>
          <p:cNvPr id="7" name="object 7"/>
          <p:cNvSpPr txBox="1"/>
          <p:nvPr/>
        </p:nvSpPr>
        <p:spPr>
          <a:xfrm>
            <a:off x="480148" y="2649591"/>
            <a:ext cx="3681095" cy="332105"/>
          </a:xfrm>
          <a:prstGeom prst="rect">
            <a:avLst/>
          </a:prstGeom>
        </p:spPr>
        <p:txBody>
          <a:bodyPr vert="horz" wrap="square" lIns="0" tIns="12700" rIns="0" bIns="0" rtlCol="0">
            <a:spAutoFit/>
          </a:bodyPr>
          <a:lstStyle/>
          <a:p>
            <a:pPr marL="132715" marR="5080" indent="-120650">
              <a:lnSpc>
                <a:spcPct val="111600"/>
              </a:lnSpc>
              <a:spcBef>
                <a:spcPts val="100"/>
              </a:spcBef>
              <a:buFont typeface="Menlo"/>
              <a:buChar char="•"/>
              <a:tabLst>
                <a:tab pos="133350" algn="l"/>
              </a:tabLst>
            </a:pPr>
            <a:r>
              <a:rPr sz="900" spc="-10" dirty="0">
                <a:solidFill>
                  <a:srgbClr val="3333B2"/>
                </a:solidFill>
                <a:latin typeface="Arial"/>
                <a:cs typeface="Arial"/>
              </a:rPr>
              <a:t>Failure</a:t>
            </a:r>
            <a:r>
              <a:rPr sz="900" spc="-25" dirty="0">
                <a:solidFill>
                  <a:srgbClr val="3333B2"/>
                </a:solidFill>
                <a:latin typeface="Arial"/>
                <a:cs typeface="Arial"/>
              </a:rPr>
              <a:t> </a:t>
            </a:r>
            <a:r>
              <a:rPr sz="900" dirty="0">
                <a:solidFill>
                  <a:srgbClr val="3333B2"/>
                </a:solidFill>
                <a:latin typeface="Arial"/>
                <a:cs typeface="Arial"/>
              </a:rPr>
              <a:t>transparency</a:t>
            </a:r>
            <a:r>
              <a:rPr sz="900" dirty="0">
                <a:latin typeface="Arial"/>
                <a:cs typeface="Arial"/>
              </a:rPr>
              <a:t>:</a:t>
            </a:r>
            <a:r>
              <a:rPr sz="900" spc="35" dirty="0">
                <a:latin typeface="Arial"/>
                <a:cs typeface="Arial"/>
              </a:rPr>
              <a:t> </a:t>
            </a:r>
            <a:r>
              <a:rPr sz="900" dirty="0">
                <a:latin typeface="Arial"/>
                <a:cs typeface="Arial"/>
              </a:rPr>
              <a:t>can</a:t>
            </a:r>
            <a:r>
              <a:rPr sz="900" spc="-25" dirty="0">
                <a:latin typeface="Arial"/>
                <a:cs typeface="Arial"/>
              </a:rPr>
              <a:t> </a:t>
            </a:r>
            <a:r>
              <a:rPr sz="900" dirty="0">
                <a:latin typeface="Arial"/>
                <a:cs typeface="Arial"/>
              </a:rPr>
              <a:t>often</a:t>
            </a:r>
            <a:r>
              <a:rPr sz="900" spc="-25" dirty="0">
                <a:latin typeface="Arial"/>
                <a:cs typeface="Arial"/>
              </a:rPr>
              <a:t> </a:t>
            </a:r>
            <a:r>
              <a:rPr sz="900" dirty="0">
                <a:latin typeface="Arial"/>
                <a:cs typeface="Arial"/>
              </a:rPr>
              <a:t>be</a:t>
            </a:r>
            <a:r>
              <a:rPr sz="900" spc="-20" dirty="0">
                <a:latin typeface="Arial"/>
                <a:cs typeface="Arial"/>
              </a:rPr>
              <a:t> </a:t>
            </a:r>
            <a:r>
              <a:rPr sz="900" dirty="0">
                <a:latin typeface="Arial"/>
                <a:cs typeface="Arial"/>
              </a:rPr>
              <a:t>placed</a:t>
            </a:r>
            <a:r>
              <a:rPr sz="900" spc="-25" dirty="0">
                <a:latin typeface="Arial"/>
                <a:cs typeface="Arial"/>
              </a:rPr>
              <a:t> </a:t>
            </a:r>
            <a:r>
              <a:rPr sz="900" dirty="0">
                <a:latin typeface="Arial"/>
                <a:cs typeface="Arial"/>
              </a:rPr>
              <a:t>only</a:t>
            </a:r>
            <a:r>
              <a:rPr sz="900" spc="-20" dirty="0">
                <a:latin typeface="Arial"/>
                <a:cs typeface="Arial"/>
              </a:rPr>
              <a:t> </a:t>
            </a:r>
            <a:r>
              <a:rPr sz="900" dirty="0">
                <a:latin typeface="Arial"/>
                <a:cs typeface="Arial"/>
              </a:rPr>
              <a:t>at</a:t>
            </a:r>
            <a:r>
              <a:rPr sz="900" spc="-25" dirty="0">
                <a:latin typeface="Arial"/>
                <a:cs typeface="Arial"/>
              </a:rPr>
              <a:t> </a:t>
            </a:r>
            <a:r>
              <a:rPr sz="900" dirty="0">
                <a:latin typeface="Arial"/>
                <a:cs typeface="Arial"/>
              </a:rPr>
              <a:t>client</a:t>
            </a:r>
            <a:r>
              <a:rPr sz="900" spc="-20" dirty="0">
                <a:latin typeface="Arial"/>
                <a:cs typeface="Arial"/>
              </a:rPr>
              <a:t> </a:t>
            </a:r>
            <a:r>
              <a:rPr sz="900" spc="-10" dirty="0">
                <a:latin typeface="Arial"/>
                <a:cs typeface="Arial"/>
              </a:rPr>
              <a:t>(we’re</a:t>
            </a:r>
            <a:r>
              <a:rPr sz="900" spc="-25" dirty="0">
                <a:latin typeface="Arial"/>
                <a:cs typeface="Arial"/>
              </a:rPr>
              <a:t> </a:t>
            </a:r>
            <a:r>
              <a:rPr sz="900" dirty="0">
                <a:latin typeface="Arial"/>
                <a:cs typeface="Arial"/>
              </a:rPr>
              <a:t>trying</a:t>
            </a:r>
            <a:r>
              <a:rPr sz="900" spc="-20" dirty="0">
                <a:latin typeface="Arial"/>
                <a:cs typeface="Arial"/>
              </a:rPr>
              <a:t> </a:t>
            </a:r>
            <a:r>
              <a:rPr sz="900" spc="-25" dirty="0">
                <a:latin typeface="Arial"/>
                <a:cs typeface="Arial"/>
              </a:rPr>
              <a:t>to </a:t>
            </a:r>
            <a:r>
              <a:rPr sz="900" dirty="0">
                <a:latin typeface="Arial"/>
                <a:cs typeface="Arial"/>
              </a:rPr>
              <a:t>mask</a:t>
            </a:r>
            <a:r>
              <a:rPr sz="900" spc="-10" dirty="0">
                <a:latin typeface="Arial"/>
                <a:cs typeface="Arial"/>
              </a:rPr>
              <a:t> </a:t>
            </a:r>
            <a:r>
              <a:rPr sz="900" dirty="0">
                <a:latin typeface="Arial"/>
                <a:cs typeface="Arial"/>
              </a:rPr>
              <a:t>server</a:t>
            </a:r>
            <a:r>
              <a:rPr sz="900" spc="-5" dirty="0">
                <a:latin typeface="Arial"/>
                <a:cs typeface="Arial"/>
              </a:rPr>
              <a:t> </a:t>
            </a:r>
            <a:r>
              <a:rPr sz="900" dirty="0">
                <a:latin typeface="Arial"/>
                <a:cs typeface="Arial"/>
              </a:rPr>
              <a:t>and</a:t>
            </a:r>
            <a:r>
              <a:rPr sz="900" spc="-5" dirty="0">
                <a:latin typeface="Arial"/>
                <a:cs typeface="Arial"/>
              </a:rPr>
              <a:t> </a:t>
            </a:r>
            <a:r>
              <a:rPr sz="900" spc="-10" dirty="0">
                <a:latin typeface="Arial"/>
                <a:cs typeface="Arial"/>
              </a:rPr>
              <a:t>communication</a:t>
            </a:r>
            <a:r>
              <a:rPr sz="900" spc="-5" dirty="0">
                <a:latin typeface="Arial"/>
                <a:cs typeface="Arial"/>
              </a:rPr>
              <a:t> </a:t>
            </a:r>
            <a:r>
              <a:rPr sz="900" spc="-10" dirty="0">
                <a:latin typeface="Arial"/>
                <a:cs typeface="Arial"/>
              </a:rPr>
              <a:t>failures).</a:t>
            </a:r>
            <a:endParaRPr sz="900">
              <a:latin typeface="Arial"/>
              <a:cs typeface="Arial"/>
            </a:endParaRPr>
          </a:p>
        </p:txBody>
      </p:sp>
      <p:sp>
        <p:nvSpPr>
          <p:cNvPr id="8" name="object 8"/>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9" name="object 9"/>
          <p:cNvSpPr txBox="1"/>
          <p:nvPr/>
        </p:nvSpPr>
        <p:spPr>
          <a:xfrm>
            <a:off x="53467" y="3346954"/>
            <a:ext cx="13754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5" action="ppaction://hlinksldjump"/>
              </a:rPr>
              <a:t>Client-</a:t>
            </a:r>
            <a:r>
              <a:rPr sz="500" dirty="0">
                <a:latin typeface="Arial"/>
                <a:cs typeface="Arial"/>
                <a:hlinkClick r:id="rId5" action="ppaction://hlinksldjump"/>
              </a:rPr>
              <a:t>side</a:t>
            </a:r>
            <a:r>
              <a:rPr sz="500" spc="-15" dirty="0">
                <a:latin typeface="Arial"/>
                <a:cs typeface="Arial"/>
                <a:hlinkClick r:id="rId5" action="ppaction://hlinksldjump"/>
              </a:rPr>
              <a:t> </a:t>
            </a:r>
            <a:r>
              <a:rPr sz="500" dirty="0">
                <a:latin typeface="Arial"/>
                <a:cs typeface="Arial"/>
                <a:hlinkClick r:id="rId5" action="ppaction://hlinksldjump"/>
              </a:rPr>
              <a:t>software</a:t>
            </a:r>
            <a:r>
              <a:rPr sz="500" spc="-15" dirty="0">
                <a:latin typeface="Arial"/>
                <a:cs typeface="Arial"/>
                <a:hlinkClick r:id="rId5" action="ppaction://hlinksldjump"/>
              </a:rPr>
              <a:t> </a:t>
            </a:r>
            <a:r>
              <a:rPr sz="500" dirty="0">
                <a:latin typeface="Arial"/>
                <a:cs typeface="Arial"/>
                <a:hlinkClick r:id="rId5" action="ppaction://hlinksldjump"/>
              </a:rPr>
              <a:t>for</a:t>
            </a:r>
            <a:r>
              <a:rPr sz="500" spc="-10" dirty="0">
                <a:latin typeface="Arial"/>
                <a:cs typeface="Arial"/>
                <a:hlinkClick r:id="rId5" action="ppaction://hlinksldjump"/>
              </a:rPr>
              <a:t> </a:t>
            </a:r>
            <a:r>
              <a:rPr sz="500" dirty="0">
                <a:latin typeface="Arial"/>
                <a:cs typeface="Arial"/>
                <a:hlinkClick r:id="rId5" action="ppaction://hlinksldjump"/>
              </a:rPr>
              <a:t>distribution</a:t>
            </a:r>
            <a:r>
              <a:rPr sz="500" spc="-15" dirty="0">
                <a:latin typeface="Arial"/>
                <a:cs typeface="Arial"/>
                <a:hlinkClick r:id="rId5" action="ppaction://hlinksldjump"/>
              </a:rPr>
              <a:t> </a:t>
            </a:r>
            <a:r>
              <a:rPr sz="500" spc="-10" dirty="0">
                <a:latin typeface="Arial"/>
                <a:cs typeface="Arial"/>
                <a:hlinkClick r:id="rId5" action="ppaction://hlinksldjump"/>
              </a:rPr>
              <a:t>transparency</a:t>
            </a:r>
            <a:endParaRPr sz="500">
              <a:latin typeface="Arial"/>
              <a:cs typeface="Arial"/>
            </a:endParaRPr>
          </a:p>
        </p:txBody>
      </p:sp>
      <p:sp>
        <p:nvSpPr>
          <p:cNvPr id="10" name="object 10"/>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10875" y="-1515"/>
            <a:ext cx="24384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Servers</a:t>
            </a:r>
            <a:endParaRPr sz="500">
              <a:latin typeface="Arial"/>
              <a:cs typeface="Arial"/>
            </a:endParaRPr>
          </a:p>
        </p:txBody>
      </p:sp>
      <p:sp>
        <p:nvSpPr>
          <p:cNvPr id="5" name="object 5"/>
          <p:cNvSpPr txBox="1"/>
          <p:nvPr/>
        </p:nvSpPr>
        <p:spPr>
          <a:xfrm>
            <a:off x="95300" y="197711"/>
            <a:ext cx="4165600" cy="951230"/>
          </a:xfrm>
          <a:prstGeom prst="rect">
            <a:avLst/>
          </a:prstGeom>
        </p:spPr>
        <p:txBody>
          <a:bodyPr vert="horz" wrap="square" lIns="0" tIns="12065" rIns="0" bIns="0" rtlCol="0">
            <a:spAutoFit/>
          </a:bodyPr>
          <a:lstStyle/>
          <a:p>
            <a:pPr marL="12700">
              <a:lnSpc>
                <a:spcPct val="100000"/>
              </a:lnSpc>
              <a:spcBef>
                <a:spcPts val="95"/>
              </a:spcBef>
            </a:pPr>
            <a:r>
              <a:rPr sz="1200" dirty="0">
                <a:solidFill>
                  <a:srgbClr val="3333B2"/>
                </a:solidFill>
                <a:latin typeface="Arial"/>
                <a:cs typeface="Arial"/>
              </a:rPr>
              <a:t>Servers:</a:t>
            </a:r>
            <a:r>
              <a:rPr sz="1200" spc="20" dirty="0">
                <a:solidFill>
                  <a:srgbClr val="3333B2"/>
                </a:solidFill>
                <a:latin typeface="Arial"/>
                <a:cs typeface="Arial"/>
              </a:rPr>
              <a:t> </a:t>
            </a:r>
            <a:r>
              <a:rPr sz="1200" dirty="0">
                <a:solidFill>
                  <a:srgbClr val="3333B2"/>
                </a:solidFill>
                <a:latin typeface="Arial"/>
                <a:cs typeface="Arial"/>
              </a:rPr>
              <a:t>General</a:t>
            </a:r>
            <a:r>
              <a:rPr sz="1200" spc="-50" dirty="0">
                <a:solidFill>
                  <a:srgbClr val="3333B2"/>
                </a:solidFill>
                <a:latin typeface="Arial"/>
                <a:cs typeface="Arial"/>
              </a:rPr>
              <a:t> </a:t>
            </a:r>
            <a:r>
              <a:rPr sz="1200" spc="-10" dirty="0">
                <a:solidFill>
                  <a:srgbClr val="3333B2"/>
                </a:solidFill>
                <a:latin typeface="Arial"/>
                <a:cs typeface="Arial"/>
              </a:rPr>
              <a:t>organization</a:t>
            </a:r>
            <a:endParaRPr sz="1200">
              <a:latin typeface="Arial"/>
              <a:cs typeface="Arial"/>
            </a:endParaRPr>
          </a:p>
          <a:p>
            <a:pPr marL="264160" algn="just">
              <a:lnSpc>
                <a:spcPct val="100000"/>
              </a:lnSpc>
              <a:spcBef>
                <a:spcPts val="1055"/>
              </a:spcBef>
            </a:pPr>
            <a:r>
              <a:rPr sz="1000" dirty="0">
                <a:solidFill>
                  <a:srgbClr val="3333B2"/>
                </a:solidFill>
                <a:latin typeface="Arial"/>
                <a:cs typeface="Arial"/>
              </a:rPr>
              <a:t>Basic</a:t>
            </a:r>
            <a:r>
              <a:rPr sz="1000" spc="-30" dirty="0">
                <a:solidFill>
                  <a:srgbClr val="3333B2"/>
                </a:solidFill>
                <a:latin typeface="Arial"/>
                <a:cs typeface="Arial"/>
              </a:rPr>
              <a:t> </a:t>
            </a:r>
            <a:r>
              <a:rPr sz="1000" spc="-10" dirty="0">
                <a:solidFill>
                  <a:srgbClr val="3333B2"/>
                </a:solidFill>
                <a:latin typeface="Arial"/>
                <a:cs typeface="Arial"/>
              </a:rPr>
              <a:t>model</a:t>
            </a:r>
            <a:endParaRPr sz="1000">
              <a:latin typeface="Arial"/>
              <a:cs typeface="Arial"/>
            </a:endParaRPr>
          </a:p>
          <a:p>
            <a:pPr marL="260350" marR="5080" algn="just">
              <a:lnSpc>
                <a:spcPts val="1210"/>
              </a:lnSpc>
              <a:spcBef>
                <a:spcPts val="40"/>
              </a:spcBef>
            </a:pPr>
            <a:r>
              <a:rPr sz="900" dirty="0">
                <a:latin typeface="Arial"/>
                <a:cs typeface="Arial"/>
              </a:rPr>
              <a:t>A</a:t>
            </a:r>
            <a:r>
              <a:rPr sz="900" spc="-30" dirty="0">
                <a:latin typeface="Arial"/>
                <a:cs typeface="Arial"/>
              </a:rPr>
              <a:t> </a:t>
            </a:r>
            <a:r>
              <a:rPr sz="900" spc="-10" dirty="0">
                <a:latin typeface="Arial"/>
                <a:cs typeface="Arial"/>
              </a:rPr>
              <a:t>process</a:t>
            </a:r>
            <a:r>
              <a:rPr sz="900" spc="-30" dirty="0">
                <a:latin typeface="Arial"/>
                <a:cs typeface="Arial"/>
              </a:rPr>
              <a:t> </a:t>
            </a:r>
            <a:r>
              <a:rPr sz="900" spc="-10" dirty="0">
                <a:latin typeface="Arial"/>
                <a:cs typeface="Arial"/>
              </a:rPr>
              <a:t>implementing</a:t>
            </a:r>
            <a:r>
              <a:rPr sz="900" spc="-30" dirty="0">
                <a:latin typeface="Arial"/>
                <a:cs typeface="Arial"/>
              </a:rPr>
              <a:t> </a:t>
            </a:r>
            <a:r>
              <a:rPr sz="900" dirty="0">
                <a:latin typeface="Arial"/>
                <a:cs typeface="Arial"/>
              </a:rPr>
              <a:t>a</a:t>
            </a:r>
            <a:r>
              <a:rPr sz="900" spc="-25" dirty="0">
                <a:latin typeface="Arial"/>
                <a:cs typeface="Arial"/>
              </a:rPr>
              <a:t> </a:t>
            </a:r>
            <a:r>
              <a:rPr sz="900" spc="-10" dirty="0">
                <a:latin typeface="Arial"/>
                <a:cs typeface="Arial"/>
              </a:rPr>
              <a:t>specific</a:t>
            </a:r>
            <a:r>
              <a:rPr sz="900" spc="-30" dirty="0">
                <a:latin typeface="Arial"/>
                <a:cs typeface="Arial"/>
              </a:rPr>
              <a:t> </a:t>
            </a:r>
            <a:r>
              <a:rPr sz="900" spc="-10" dirty="0">
                <a:latin typeface="Arial"/>
                <a:cs typeface="Arial"/>
              </a:rPr>
              <a:t>service</a:t>
            </a:r>
            <a:r>
              <a:rPr sz="900" spc="-30" dirty="0">
                <a:latin typeface="Arial"/>
                <a:cs typeface="Arial"/>
              </a:rPr>
              <a:t> </a:t>
            </a:r>
            <a:r>
              <a:rPr sz="900" dirty="0">
                <a:latin typeface="Arial"/>
                <a:cs typeface="Arial"/>
              </a:rPr>
              <a:t>on</a:t>
            </a:r>
            <a:r>
              <a:rPr sz="900" spc="-30" dirty="0">
                <a:latin typeface="Arial"/>
                <a:cs typeface="Arial"/>
              </a:rPr>
              <a:t> </a:t>
            </a:r>
            <a:r>
              <a:rPr sz="900" spc="-10" dirty="0">
                <a:latin typeface="Arial"/>
                <a:cs typeface="Arial"/>
              </a:rPr>
              <a:t>behalf</a:t>
            </a:r>
            <a:r>
              <a:rPr sz="900" spc="-25" dirty="0">
                <a:latin typeface="Arial"/>
                <a:cs typeface="Arial"/>
              </a:rPr>
              <a:t> </a:t>
            </a:r>
            <a:r>
              <a:rPr sz="900" dirty="0">
                <a:latin typeface="Arial"/>
                <a:cs typeface="Arial"/>
              </a:rPr>
              <a:t>of</a:t>
            </a:r>
            <a:r>
              <a:rPr sz="900" spc="-30" dirty="0">
                <a:latin typeface="Arial"/>
                <a:cs typeface="Arial"/>
              </a:rPr>
              <a:t> </a:t>
            </a:r>
            <a:r>
              <a:rPr sz="900" dirty="0">
                <a:latin typeface="Arial"/>
                <a:cs typeface="Arial"/>
              </a:rPr>
              <a:t>a</a:t>
            </a:r>
            <a:r>
              <a:rPr sz="900" spc="-30" dirty="0">
                <a:latin typeface="Arial"/>
                <a:cs typeface="Arial"/>
              </a:rPr>
              <a:t> </a:t>
            </a:r>
            <a:r>
              <a:rPr sz="900" spc="-10" dirty="0">
                <a:latin typeface="Arial"/>
                <a:cs typeface="Arial"/>
              </a:rPr>
              <a:t>collection</a:t>
            </a:r>
            <a:r>
              <a:rPr sz="900" spc="-30" dirty="0">
                <a:latin typeface="Arial"/>
                <a:cs typeface="Arial"/>
              </a:rPr>
              <a:t> </a:t>
            </a:r>
            <a:r>
              <a:rPr sz="900" dirty="0">
                <a:latin typeface="Arial"/>
                <a:cs typeface="Arial"/>
              </a:rPr>
              <a:t>of</a:t>
            </a:r>
            <a:r>
              <a:rPr sz="900" spc="-25" dirty="0">
                <a:latin typeface="Arial"/>
                <a:cs typeface="Arial"/>
              </a:rPr>
              <a:t> </a:t>
            </a:r>
            <a:r>
              <a:rPr sz="900" dirty="0">
                <a:latin typeface="Arial"/>
                <a:cs typeface="Arial"/>
              </a:rPr>
              <a:t>clients.</a:t>
            </a:r>
            <a:r>
              <a:rPr sz="900" spc="25" dirty="0">
                <a:latin typeface="Arial"/>
                <a:cs typeface="Arial"/>
              </a:rPr>
              <a:t> </a:t>
            </a:r>
            <a:r>
              <a:rPr sz="900" spc="-25" dirty="0">
                <a:latin typeface="Arial"/>
                <a:cs typeface="Arial"/>
              </a:rPr>
              <a:t>It </a:t>
            </a:r>
            <a:r>
              <a:rPr sz="900" dirty="0">
                <a:latin typeface="Arial"/>
                <a:cs typeface="Arial"/>
              </a:rPr>
              <a:t>waits</a:t>
            </a:r>
            <a:r>
              <a:rPr sz="900" spc="-35" dirty="0">
                <a:latin typeface="Arial"/>
                <a:cs typeface="Arial"/>
              </a:rPr>
              <a:t> </a:t>
            </a:r>
            <a:r>
              <a:rPr sz="900" dirty="0">
                <a:latin typeface="Arial"/>
                <a:cs typeface="Arial"/>
              </a:rPr>
              <a:t>for</a:t>
            </a:r>
            <a:r>
              <a:rPr sz="900" spc="-30" dirty="0">
                <a:latin typeface="Arial"/>
                <a:cs typeface="Arial"/>
              </a:rPr>
              <a:t> </a:t>
            </a:r>
            <a:r>
              <a:rPr sz="900" dirty="0">
                <a:latin typeface="Arial"/>
                <a:cs typeface="Arial"/>
              </a:rPr>
              <a:t>an</a:t>
            </a:r>
            <a:r>
              <a:rPr sz="900" spc="-30" dirty="0">
                <a:latin typeface="Arial"/>
                <a:cs typeface="Arial"/>
              </a:rPr>
              <a:t> </a:t>
            </a:r>
            <a:r>
              <a:rPr sz="900" dirty="0">
                <a:latin typeface="Arial"/>
                <a:cs typeface="Arial"/>
              </a:rPr>
              <a:t>incoming</a:t>
            </a:r>
            <a:r>
              <a:rPr sz="900" spc="-35" dirty="0">
                <a:latin typeface="Arial"/>
                <a:cs typeface="Arial"/>
              </a:rPr>
              <a:t> </a:t>
            </a:r>
            <a:r>
              <a:rPr sz="900" dirty="0">
                <a:latin typeface="Arial"/>
                <a:cs typeface="Arial"/>
              </a:rPr>
              <a:t>request</a:t>
            </a:r>
            <a:r>
              <a:rPr sz="900" spc="-30" dirty="0">
                <a:latin typeface="Arial"/>
                <a:cs typeface="Arial"/>
              </a:rPr>
              <a:t> </a:t>
            </a:r>
            <a:r>
              <a:rPr sz="900" dirty="0">
                <a:latin typeface="Arial"/>
                <a:cs typeface="Arial"/>
              </a:rPr>
              <a:t>from</a:t>
            </a:r>
            <a:r>
              <a:rPr sz="900" spc="-30" dirty="0">
                <a:latin typeface="Arial"/>
                <a:cs typeface="Arial"/>
              </a:rPr>
              <a:t> </a:t>
            </a:r>
            <a:r>
              <a:rPr sz="900" dirty="0">
                <a:latin typeface="Arial"/>
                <a:cs typeface="Arial"/>
              </a:rPr>
              <a:t>a</a:t>
            </a:r>
            <a:r>
              <a:rPr sz="900" spc="-30" dirty="0">
                <a:latin typeface="Arial"/>
                <a:cs typeface="Arial"/>
              </a:rPr>
              <a:t> </a:t>
            </a:r>
            <a:r>
              <a:rPr sz="900" dirty="0">
                <a:latin typeface="Arial"/>
                <a:cs typeface="Arial"/>
              </a:rPr>
              <a:t>client</a:t>
            </a:r>
            <a:r>
              <a:rPr sz="900" spc="-35" dirty="0">
                <a:latin typeface="Arial"/>
                <a:cs typeface="Arial"/>
              </a:rPr>
              <a:t> </a:t>
            </a:r>
            <a:r>
              <a:rPr sz="900" dirty="0">
                <a:latin typeface="Arial"/>
                <a:cs typeface="Arial"/>
              </a:rPr>
              <a:t>and</a:t>
            </a:r>
            <a:r>
              <a:rPr sz="900" spc="-30" dirty="0">
                <a:latin typeface="Arial"/>
                <a:cs typeface="Arial"/>
              </a:rPr>
              <a:t> </a:t>
            </a:r>
            <a:r>
              <a:rPr sz="900" dirty="0">
                <a:latin typeface="Arial"/>
                <a:cs typeface="Arial"/>
              </a:rPr>
              <a:t>subsequently</a:t>
            </a:r>
            <a:r>
              <a:rPr sz="900" spc="-30" dirty="0">
                <a:latin typeface="Arial"/>
                <a:cs typeface="Arial"/>
              </a:rPr>
              <a:t> </a:t>
            </a:r>
            <a:r>
              <a:rPr sz="900" dirty="0">
                <a:latin typeface="Arial"/>
                <a:cs typeface="Arial"/>
              </a:rPr>
              <a:t>ensures</a:t>
            </a:r>
            <a:r>
              <a:rPr sz="900" spc="-30" dirty="0">
                <a:latin typeface="Arial"/>
                <a:cs typeface="Arial"/>
              </a:rPr>
              <a:t> </a:t>
            </a:r>
            <a:r>
              <a:rPr sz="900" dirty="0">
                <a:latin typeface="Arial"/>
                <a:cs typeface="Arial"/>
              </a:rPr>
              <a:t>that</a:t>
            </a:r>
            <a:r>
              <a:rPr sz="900" spc="-35" dirty="0">
                <a:latin typeface="Arial"/>
                <a:cs typeface="Arial"/>
              </a:rPr>
              <a:t> </a:t>
            </a:r>
            <a:r>
              <a:rPr sz="900" spc="-25" dirty="0">
                <a:latin typeface="Arial"/>
                <a:cs typeface="Arial"/>
              </a:rPr>
              <a:t>the </a:t>
            </a:r>
            <a:r>
              <a:rPr sz="900" dirty="0">
                <a:latin typeface="Arial"/>
                <a:cs typeface="Arial"/>
              </a:rPr>
              <a:t>request</a:t>
            </a:r>
            <a:r>
              <a:rPr sz="900" spc="-35" dirty="0">
                <a:latin typeface="Arial"/>
                <a:cs typeface="Arial"/>
              </a:rPr>
              <a:t> </a:t>
            </a:r>
            <a:r>
              <a:rPr sz="900" dirty="0">
                <a:latin typeface="Arial"/>
                <a:cs typeface="Arial"/>
              </a:rPr>
              <a:t>is</a:t>
            </a:r>
            <a:r>
              <a:rPr sz="900" spc="-30" dirty="0">
                <a:latin typeface="Arial"/>
                <a:cs typeface="Arial"/>
              </a:rPr>
              <a:t> </a:t>
            </a:r>
            <a:r>
              <a:rPr sz="900" dirty="0">
                <a:latin typeface="Arial"/>
                <a:cs typeface="Arial"/>
              </a:rPr>
              <a:t>taken</a:t>
            </a:r>
            <a:r>
              <a:rPr sz="900" spc="-35" dirty="0">
                <a:latin typeface="Arial"/>
                <a:cs typeface="Arial"/>
              </a:rPr>
              <a:t> </a:t>
            </a:r>
            <a:r>
              <a:rPr sz="900" dirty="0">
                <a:latin typeface="Arial"/>
                <a:cs typeface="Arial"/>
              </a:rPr>
              <a:t>care</a:t>
            </a:r>
            <a:r>
              <a:rPr sz="900" spc="-30" dirty="0">
                <a:latin typeface="Arial"/>
                <a:cs typeface="Arial"/>
              </a:rPr>
              <a:t> </a:t>
            </a:r>
            <a:r>
              <a:rPr sz="900" dirty="0">
                <a:latin typeface="Arial"/>
                <a:cs typeface="Arial"/>
              </a:rPr>
              <a:t>of,</a:t>
            </a:r>
            <a:r>
              <a:rPr sz="900" spc="-35" dirty="0">
                <a:latin typeface="Arial"/>
                <a:cs typeface="Arial"/>
              </a:rPr>
              <a:t> </a:t>
            </a:r>
            <a:r>
              <a:rPr sz="900" dirty="0">
                <a:latin typeface="Arial"/>
                <a:cs typeface="Arial"/>
              </a:rPr>
              <a:t>after</a:t>
            </a:r>
            <a:r>
              <a:rPr sz="900" spc="-30" dirty="0">
                <a:latin typeface="Arial"/>
                <a:cs typeface="Arial"/>
              </a:rPr>
              <a:t> </a:t>
            </a:r>
            <a:r>
              <a:rPr sz="900" dirty="0">
                <a:latin typeface="Arial"/>
                <a:cs typeface="Arial"/>
              </a:rPr>
              <a:t>which</a:t>
            </a:r>
            <a:r>
              <a:rPr sz="900" spc="-35" dirty="0">
                <a:latin typeface="Arial"/>
                <a:cs typeface="Arial"/>
              </a:rPr>
              <a:t> </a:t>
            </a:r>
            <a:r>
              <a:rPr sz="900" dirty="0">
                <a:latin typeface="Arial"/>
                <a:cs typeface="Arial"/>
              </a:rPr>
              <a:t>it</a:t>
            </a:r>
            <a:r>
              <a:rPr sz="900" spc="-30" dirty="0">
                <a:latin typeface="Arial"/>
                <a:cs typeface="Arial"/>
              </a:rPr>
              <a:t> </a:t>
            </a:r>
            <a:r>
              <a:rPr sz="900" dirty="0">
                <a:latin typeface="Arial"/>
                <a:cs typeface="Arial"/>
              </a:rPr>
              <a:t>waits</a:t>
            </a:r>
            <a:r>
              <a:rPr sz="900" spc="-30" dirty="0">
                <a:latin typeface="Arial"/>
                <a:cs typeface="Arial"/>
              </a:rPr>
              <a:t> </a:t>
            </a:r>
            <a:r>
              <a:rPr sz="900" dirty="0">
                <a:latin typeface="Arial"/>
                <a:cs typeface="Arial"/>
              </a:rPr>
              <a:t>for</a:t>
            </a:r>
            <a:r>
              <a:rPr sz="900" spc="-35" dirty="0">
                <a:latin typeface="Arial"/>
                <a:cs typeface="Arial"/>
              </a:rPr>
              <a:t> </a:t>
            </a:r>
            <a:r>
              <a:rPr sz="900" dirty="0">
                <a:latin typeface="Arial"/>
                <a:cs typeface="Arial"/>
              </a:rPr>
              <a:t>the</a:t>
            </a:r>
            <a:r>
              <a:rPr sz="900" spc="-30" dirty="0">
                <a:latin typeface="Arial"/>
                <a:cs typeface="Arial"/>
              </a:rPr>
              <a:t> </a:t>
            </a:r>
            <a:r>
              <a:rPr sz="900" dirty="0">
                <a:latin typeface="Arial"/>
                <a:cs typeface="Arial"/>
              </a:rPr>
              <a:t>next</a:t>
            </a:r>
            <a:r>
              <a:rPr sz="900" spc="-35" dirty="0">
                <a:latin typeface="Arial"/>
                <a:cs typeface="Arial"/>
              </a:rPr>
              <a:t> </a:t>
            </a:r>
            <a:r>
              <a:rPr sz="900" dirty="0">
                <a:latin typeface="Arial"/>
                <a:cs typeface="Arial"/>
              </a:rPr>
              <a:t>incoming</a:t>
            </a:r>
            <a:r>
              <a:rPr sz="900" spc="-30" dirty="0">
                <a:latin typeface="Arial"/>
                <a:cs typeface="Arial"/>
              </a:rPr>
              <a:t> </a:t>
            </a:r>
            <a:r>
              <a:rPr sz="900" spc="-10" dirty="0">
                <a:latin typeface="Arial"/>
                <a:cs typeface="Arial"/>
              </a:rPr>
              <a:t>request.</a:t>
            </a:r>
            <a:endParaRPr sz="90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087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3" action="ppaction://hlinksldjump"/>
              </a:rPr>
              <a:t>General</a:t>
            </a:r>
            <a:r>
              <a:rPr sz="500" spc="-25" dirty="0">
                <a:latin typeface="Arial"/>
                <a:cs typeface="Arial"/>
                <a:hlinkClick r:id="rId3" action="ppaction://hlinksldjump"/>
              </a:rPr>
              <a:t> </a:t>
            </a:r>
            <a:r>
              <a:rPr sz="500" dirty="0">
                <a:latin typeface="Arial"/>
                <a:cs typeface="Arial"/>
                <a:hlinkClick r:id="rId3" action="ppaction://hlinksldjump"/>
              </a:rPr>
              <a:t>design</a:t>
            </a:r>
            <a:r>
              <a:rPr sz="500" spc="-25" dirty="0">
                <a:latin typeface="Arial"/>
                <a:cs typeface="Arial"/>
                <a:hlinkClick r:id="rId3" action="ppaction://hlinksldjump"/>
              </a:rPr>
              <a:t> </a:t>
            </a:r>
            <a:r>
              <a:rPr sz="500" spc="-10" dirty="0">
                <a:latin typeface="Arial"/>
                <a:cs typeface="Arial"/>
                <a:hlinkClick r:id="rId3" action="ppaction://hlinksldjump"/>
              </a:rPr>
              <a:t>issues</a:t>
            </a:r>
            <a:endParaRPr sz="500">
              <a:latin typeface="Arial"/>
              <a:cs typeface="Arial"/>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10875" y="-1515"/>
            <a:ext cx="24384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Servers</a:t>
            </a:r>
            <a:endParaRPr sz="500">
              <a:latin typeface="Arial"/>
              <a:cs typeface="Arial"/>
            </a:endParaRPr>
          </a:p>
        </p:txBody>
      </p:sp>
      <p:sp>
        <p:nvSpPr>
          <p:cNvPr id="5" name="object 5"/>
          <p:cNvSpPr txBox="1"/>
          <p:nvPr/>
        </p:nvSpPr>
        <p:spPr>
          <a:xfrm>
            <a:off x="57200" y="197711"/>
            <a:ext cx="4241800" cy="2576195"/>
          </a:xfrm>
          <a:prstGeom prst="rect">
            <a:avLst/>
          </a:prstGeom>
        </p:spPr>
        <p:txBody>
          <a:bodyPr vert="horz" wrap="square" lIns="0" tIns="12065" rIns="0" bIns="0" rtlCol="0">
            <a:spAutoFit/>
          </a:bodyPr>
          <a:lstStyle/>
          <a:p>
            <a:pPr marL="50800">
              <a:lnSpc>
                <a:spcPct val="100000"/>
              </a:lnSpc>
              <a:spcBef>
                <a:spcPts val="95"/>
              </a:spcBef>
            </a:pPr>
            <a:r>
              <a:rPr sz="1200" dirty="0">
                <a:solidFill>
                  <a:srgbClr val="3333B2"/>
                </a:solidFill>
                <a:latin typeface="Arial"/>
                <a:cs typeface="Arial"/>
              </a:rPr>
              <a:t>Servers:</a:t>
            </a:r>
            <a:r>
              <a:rPr sz="1200" spc="20" dirty="0">
                <a:solidFill>
                  <a:srgbClr val="3333B2"/>
                </a:solidFill>
                <a:latin typeface="Arial"/>
                <a:cs typeface="Arial"/>
              </a:rPr>
              <a:t> </a:t>
            </a:r>
            <a:r>
              <a:rPr sz="1200" dirty="0">
                <a:solidFill>
                  <a:srgbClr val="3333B2"/>
                </a:solidFill>
                <a:latin typeface="Arial"/>
                <a:cs typeface="Arial"/>
              </a:rPr>
              <a:t>General</a:t>
            </a:r>
            <a:r>
              <a:rPr sz="1200" spc="-50" dirty="0">
                <a:solidFill>
                  <a:srgbClr val="3333B2"/>
                </a:solidFill>
                <a:latin typeface="Arial"/>
                <a:cs typeface="Arial"/>
              </a:rPr>
              <a:t> </a:t>
            </a:r>
            <a:r>
              <a:rPr sz="1200" spc="-10" dirty="0">
                <a:solidFill>
                  <a:srgbClr val="3333B2"/>
                </a:solidFill>
                <a:latin typeface="Arial"/>
                <a:cs typeface="Arial"/>
              </a:rPr>
              <a:t>organization</a:t>
            </a:r>
            <a:endParaRPr sz="1200">
              <a:latin typeface="Arial"/>
              <a:cs typeface="Arial"/>
            </a:endParaRPr>
          </a:p>
          <a:p>
            <a:pPr marL="302260" algn="just">
              <a:lnSpc>
                <a:spcPct val="100000"/>
              </a:lnSpc>
              <a:spcBef>
                <a:spcPts val="1055"/>
              </a:spcBef>
            </a:pPr>
            <a:r>
              <a:rPr sz="1000" dirty="0">
                <a:solidFill>
                  <a:srgbClr val="3333B2"/>
                </a:solidFill>
                <a:latin typeface="Arial"/>
                <a:cs typeface="Arial"/>
              </a:rPr>
              <a:t>Basic</a:t>
            </a:r>
            <a:r>
              <a:rPr sz="1000" spc="-30" dirty="0">
                <a:solidFill>
                  <a:srgbClr val="3333B2"/>
                </a:solidFill>
                <a:latin typeface="Arial"/>
                <a:cs typeface="Arial"/>
              </a:rPr>
              <a:t> </a:t>
            </a:r>
            <a:r>
              <a:rPr sz="1000" spc="-10" dirty="0">
                <a:solidFill>
                  <a:srgbClr val="3333B2"/>
                </a:solidFill>
                <a:latin typeface="Arial"/>
                <a:cs typeface="Arial"/>
              </a:rPr>
              <a:t>model</a:t>
            </a:r>
            <a:endParaRPr sz="1000">
              <a:latin typeface="Arial"/>
              <a:cs typeface="Arial"/>
            </a:endParaRPr>
          </a:p>
          <a:p>
            <a:pPr marL="298450" marR="43180" algn="just">
              <a:lnSpc>
                <a:spcPts val="1210"/>
              </a:lnSpc>
              <a:spcBef>
                <a:spcPts val="40"/>
              </a:spcBef>
            </a:pPr>
            <a:r>
              <a:rPr sz="900" dirty="0">
                <a:latin typeface="Arial"/>
                <a:cs typeface="Arial"/>
              </a:rPr>
              <a:t>A</a:t>
            </a:r>
            <a:r>
              <a:rPr sz="900" spc="-30" dirty="0">
                <a:latin typeface="Arial"/>
                <a:cs typeface="Arial"/>
              </a:rPr>
              <a:t> </a:t>
            </a:r>
            <a:r>
              <a:rPr sz="900" spc="-10" dirty="0">
                <a:latin typeface="Arial"/>
                <a:cs typeface="Arial"/>
              </a:rPr>
              <a:t>process</a:t>
            </a:r>
            <a:r>
              <a:rPr sz="900" spc="-30" dirty="0">
                <a:latin typeface="Arial"/>
                <a:cs typeface="Arial"/>
              </a:rPr>
              <a:t> </a:t>
            </a:r>
            <a:r>
              <a:rPr sz="900" spc="-10" dirty="0">
                <a:latin typeface="Arial"/>
                <a:cs typeface="Arial"/>
              </a:rPr>
              <a:t>implementing</a:t>
            </a:r>
            <a:r>
              <a:rPr sz="900" spc="-30" dirty="0">
                <a:latin typeface="Arial"/>
                <a:cs typeface="Arial"/>
              </a:rPr>
              <a:t> </a:t>
            </a:r>
            <a:r>
              <a:rPr sz="900" dirty="0">
                <a:latin typeface="Arial"/>
                <a:cs typeface="Arial"/>
              </a:rPr>
              <a:t>a</a:t>
            </a:r>
            <a:r>
              <a:rPr sz="900" spc="-25" dirty="0">
                <a:latin typeface="Arial"/>
                <a:cs typeface="Arial"/>
              </a:rPr>
              <a:t> </a:t>
            </a:r>
            <a:r>
              <a:rPr sz="900" spc="-10" dirty="0">
                <a:latin typeface="Arial"/>
                <a:cs typeface="Arial"/>
              </a:rPr>
              <a:t>specific</a:t>
            </a:r>
            <a:r>
              <a:rPr sz="900" spc="-30" dirty="0">
                <a:latin typeface="Arial"/>
                <a:cs typeface="Arial"/>
              </a:rPr>
              <a:t> </a:t>
            </a:r>
            <a:r>
              <a:rPr sz="900" spc="-10" dirty="0">
                <a:latin typeface="Arial"/>
                <a:cs typeface="Arial"/>
              </a:rPr>
              <a:t>service</a:t>
            </a:r>
            <a:r>
              <a:rPr sz="900" spc="-30" dirty="0">
                <a:latin typeface="Arial"/>
                <a:cs typeface="Arial"/>
              </a:rPr>
              <a:t> </a:t>
            </a:r>
            <a:r>
              <a:rPr sz="900" dirty="0">
                <a:latin typeface="Arial"/>
                <a:cs typeface="Arial"/>
              </a:rPr>
              <a:t>on</a:t>
            </a:r>
            <a:r>
              <a:rPr sz="900" spc="-30" dirty="0">
                <a:latin typeface="Arial"/>
                <a:cs typeface="Arial"/>
              </a:rPr>
              <a:t> </a:t>
            </a:r>
            <a:r>
              <a:rPr sz="900" spc="-10" dirty="0">
                <a:latin typeface="Arial"/>
                <a:cs typeface="Arial"/>
              </a:rPr>
              <a:t>behalf</a:t>
            </a:r>
            <a:r>
              <a:rPr sz="900" spc="-25" dirty="0">
                <a:latin typeface="Arial"/>
                <a:cs typeface="Arial"/>
              </a:rPr>
              <a:t> </a:t>
            </a:r>
            <a:r>
              <a:rPr sz="900" dirty="0">
                <a:latin typeface="Arial"/>
                <a:cs typeface="Arial"/>
              </a:rPr>
              <a:t>of</a:t>
            </a:r>
            <a:r>
              <a:rPr sz="900" spc="-30" dirty="0">
                <a:latin typeface="Arial"/>
                <a:cs typeface="Arial"/>
              </a:rPr>
              <a:t> </a:t>
            </a:r>
            <a:r>
              <a:rPr sz="900" dirty="0">
                <a:latin typeface="Arial"/>
                <a:cs typeface="Arial"/>
              </a:rPr>
              <a:t>a</a:t>
            </a:r>
            <a:r>
              <a:rPr sz="900" spc="-30" dirty="0">
                <a:latin typeface="Arial"/>
                <a:cs typeface="Arial"/>
              </a:rPr>
              <a:t> </a:t>
            </a:r>
            <a:r>
              <a:rPr sz="900" spc="-10" dirty="0">
                <a:latin typeface="Arial"/>
                <a:cs typeface="Arial"/>
              </a:rPr>
              <a:t>collection</a:t>
            </a:r>
            <a:r>
              <a:rPr sz="900" spc="-30" dirty="0">
                <a:latin typeface="Arial"/>
                <a:cs typeface="Arial"/>
              </a:rPr>
              <a:t> </a:t>
            </a:r>
            <a:r>
              <a:rPr sz="900" dirty="0">
                <a:latin typeface="Arial"/>
                <a:cs typeface="Arial"/>
              </a:rPr>
              <a:t>of</a:t>
            </a:r>
            <a:r>
              <a:rPr sz="900" spc="-25" dirty="0">
                <a:latin typeface="Arial"/>
                <a:cs typeface="Arial"/>
              </a:rPr>
              <a:t> </a:t>
            </a:r>
            <a:r>
              <a:rPr sz="900" dirty="0">
                <a:latin typeface="Arial"/>
                <a:cs typeface="Arial"/>
              </a:rPr>
              <a:t>clients.</a:t>
            </a:r>
            <a:r>
              <a:rPr sz="900" spc="25" dirty="0">
                <a:latin typeface="Arial"/>
                <a:cs typeface="Arial"/>
              </a:rPr>
              <a:t> </a:t>
            </a:r>
            <a:r>
              <a:rPr sz="900" spc="-25" dirty="0">
                <a:latin typeface="Arial"/>
                <a:cs typeface="Arial"/>
              </a:rPr>
              <a:t>It </a:t>
            </a:r>
            <a:r>
              <a:rPr sz="900" dirty="0">
                <a:latin typeface="Arial"/>
                <a:cs typeface="Arial"/>
              </a:rPr>
              <a:t>waits</a:t>
            </a:r>
            <a:r>
              <a:rPr sz="900" spc="-35" dirty="0">
                <a:latin typeface="Arial"/>
                <a:cs typeface="Arial"/>
              </a:rPr>
              <a:t> </a:t>
            </a:r>
            <a:r>
              <a:rPr sz="900" dirty="0">
                <a:latin typeface="Arial"/>
                <a:cs typeface="Arial"/>
              </a:rPr>
              <a:t>for</a:t>
            </a:r>
            <a:r>
              <a:rPr sz="900" spc="-30" dirty="0">
                <a:latin typeface="Arial"/>
                <a:cs typeface="Arial"/>
              </a:rPr>
              <a:t> </a:t>
            </a:r>
            <a:r>
              <a:rPr sz="900" dirty="0">
                <a:latin typeface="Arial"/>
                <a:cs typeface="Arial"/>
              </a:rPr>
              <a:t>an</a:t>
            </a:r>
            <a:r>
              <a:rPr sz="900" spc="-30" dirty="0">
                <a:latin typeface="Arial"/>
                <a:cs typeface="Arial"/>
              </a:rPr>
              <a:t> </a:t>
            </a:r>
            <a:r>
              <a:rPr sz="900" dirty="0">
                <a:latin typeface="Arial"/>
                <a:cs typeface="Arial"/>
              </a:rPr>
              <a:t>incoming</a:t>
            </a:r>
            <a:r>
              <a:rPr sz="900" spc="-35" dirty="0">
                <a:latin typeface="Arial"/>
                <a:cs typeface="Arial"/>
              </a:rPr>
              <a:t> </a:t>
            </a:r>
            <a:r>
              <a:rPr sz="900" dirty="0">
                <a:latin typeface="Arial"/>
                <a:cs typeface="Arial"/>
              </a:rPr>
              <a:t>request</a:t>
            </a:r>
            <a:r>
              <a:rPr sz="900" spc="-30" dirty="0">
                <a:latin typeface="Arial"/>
                <a:cs typeface="Arial"/>
              </a:rPr>
              <a:t> </a:t>
            </a:r>
            <a:r>
              <a:rPr sz="900" dirty="0">
                <a:latin typeface="Arial"/>
                <a:cs typeface="Arial"/>
              </a:rPr>
              <a:t>from</a:t>
            </a:r>
            <a:r>
              <a:rPr sz="900" spc="-30" dirty="0">
                <a:latin typeface="Arial"/>
                <a:cs typeface="Arial"/>
              </a:rPr>
              <a:t> </a:t>
            </a:r>
            <a:r>
              <a:rPr sz="900" dirty="0">
                <a:latin typeface="Arial"/>
                <a:cs typeface="Arial"/>
              </a:rPr>
              <a:t>a</a:t>
            </a:r>
            <a:r>
              <a:rPr sz="900" spc="-30" dirty="0">
                <a:latin typeface="Arial"/>
                <a:cs typeface="Arial"/>
              </a:rPr>
              <a:t> </a:t>
            </a:r>
            <a:r>
              <a:rPr sz="900" dirty="0">
                <a:latin typeface="Arial"/>
                <a:cs typeface="Arial"/>
              </a:rPr>
              <a:t>client</a:t>
            </a:r>
            <a:r>
              <a:rPr sz="900" spc="-35" dirty="0">
                <a:latin typeface="Arial"/>
                <a:cs typeface="Arial"/>
              </a:rPr>
              <a:t> </a:t>
            </a:r>
            <a:r>
              <a:rPr sz="900" dirty="0">
                <a:latin typeface="Arial"/>
                <a:cs typeface="Arial"/>
              </a:rPr>
              <a:t>and</a:t>
            </a:r>
            <a:r>
              <a:rPr sz="900" spc="-30" dirty="0">
                <a:latin typeface="Arial"/>
                <a:cs typeface="Arial"/>
              </a:rPr>
              <a:t> </a:t>
            </a:r>
            <a:r>
              <a:rPr sz="900" dirty="0">
                <a:latin typeface="Arial"/>
                <a:cs typeface="Arial"/>
              </a:rPr>
              <a:t>subsequently</a:t>
            </a:r>
            <a:r>
              <a:rPr sz="900" spc="-30" dirty="0">
                <a:latin typeface="Arial"/>
                <a:cs typeface="Arial"/>
              </a:rPr>
              <a:t> </a:t>
            </a:r>
            <a:r>
              <a:rPr sz="900" dirty="0">
                <a:latin typeface="Arial"/>
                <a:cs typeface="Arial"/>
              </a:rPr>
              <a:t>ensures</a:t>
            </a:r>
            <a:r>
              <a:rPr sz="900" spc="-30" dirty="0">
                <a:latin typeface="Arial"/>
                <a:cs typeface="Arial"/>
              </a:rPr>
              <a:t> </a:t>
            </a:r>
            <a:r>
              <a:rPr sz="900" dirty="0">
                <a:latin typeface="Arial"/>
                <a:cs typeface="Arial"/>
              </a:rPr>
              <a:t>that</a:t>
            </a:r>
            <a:r>
              <a:rPr sz="900" spc="-35" dirty="0">
                <a:latin typeface="Arial"/>
                <a:cs typeface="Arial"/>
              </a:rPr>
              <a:t> </a:t>
            </a:r>
            <a:r>
              <a:rPr sz="900" spc="-25" dirty="0">
                <a:latin typeface="Arial"/>
                <a:cs typeface="Arial"/>
              </a:rPr>
              <a:t>the </a:t>
            </a:r>
            <a:r>
              <a:rPr sz="900" dirty="0">
                <a:latin typeface="Arial"/>
                <a:cs typeface="Arial"/>
              </a:rPr>
              <a:t>request</a:t>
            </a:r>
            <a:r>
              <a:rPr sz="900" spc="-35" dirty="0">
                <a:latin typeface="Arial"/>
                <a:cs typeface="Arial"/>
              </a:rPr>
              <a:t> </a:t>
            </a:r>
            <a:r>
              <a:rPr sz="900" dirty="0">
                <a:latin typeface="Arial"/>
                <a:cs typeface="Arial"/>
              </a:rPr>
              <a:t>is</a:t>
            </a:r>
            <a:r>
              <a:rPr sz="900" spc="-30" dirty="0">
                <a:latin typeface="Arial"/>
                <a:cs typeface="Arial"/>
              </a:rPr>
              <a:t> </a:t>
            </a:r>
            <a:r>
              <a:rPr sz="900" dirty="0">
                <a:latin typeface="Arial"/>
                <a:cs typeface="Arial"/>
              </a:rPr>
              <a:t>taken</a:t>
            </a:r>
            <a:r>
              <a:rPr sz="900" spc="-35" dirty="0">
                <a:latin typeface="Arial"/>
                <a:cs typeface="Arial"/>
              </a:rPr>
              <a:t> </a:t>
            </a:r>
            <a:r>
              <a:rPr sz="900" dirty="0">
                <a:latin typeface="Arial"/>
                <a:cs typeface="Arial"/>
              </a:rPr>
              <a:t>care</a:t>
            </a:r>
            <a:r>
              <a:rPr sz="900" spc="-30" dirty="0">
                <a:latin typeface="Arial"/>
                <a:cs typeface="Arial"/>
              </a:rPr>
              <a:t> </a:t>
            </a:r>
            <a:r>
              <a:rPr sz="900" dirty="0">
                <a:latin typeface="Arial"/>
                <a:cs typeface="Arial"/>
              </a:rPr>
              <a:t>of,</a:t>
            </a:r>
            <a:r>
              <a:rPr sz="900" spc="-35" dirty="0">
                <a:latin typeface="Arial"/>
                <a:cs typeface="Arial"/>
              </a:rPr>
              <a:t> </a:t>
            </a:r>
            <a:r>
              <a:rPr sz="900" dirty="0">
                <a:latin typeface="Arial"/>
                <a:cs typeface="Arial"/>
              </a:rPr>
              <a:t>after</a:t>
            </a:r>
            <a:r>
              <a:rPr sz="900" spc="-30" dirty="0">
                <a:latin typeface="Arial"/>
                <a:cs typeface="Arial"/>
              </a:rPr>
              <a:t> </a:t>
            </a:r>
            <a:r>
              <a:rPr sz="900" dirty="0">
                <a:latin typeface="Arial"/>
                <a:cs typeface="Arial"/>
              </a:rPr>
              <a:t>which</a:t>
            </a:r>
            <a:r>
              <a:rPr sz="900" spc="-35" dirty="0">
                <a:latin typeface="Arial"/>
                <a:cs typeface="Arial"/>
              </a:rPr>
              <a:t> </a:t>
            </a:r>
            <a:r>
              <a:rPr sz="900" dirty="0">
                <a:latin typeface="Arial"/>
                <a:cs typeface="Arial"/>
              </a:rPr>
              <a:t>it</a:t>
            </a:r>
            <a:r>
              <a:rPr sz="900" spc="-30" dirty="0">
                <a:latin typeface="Arial"/>
                <a:cs typeface="Arial"/>
              </a:rPr>
              <a:t> </a:t>
            </a:r>
            <a:r>
              <a:rPr sz="900" dirty="0">
                <a:latin typeface="Arial"/>
                <a:cs typeface="Arial"/>
              </a:rPr>
              <a:t>waits</a:t>
            </a:r>
            <a:r>
              <a:rPr sz="900" spc="-30" dirty="0">
                <a:latin typeface="Arial"/>
                <a:cs typeface="Arial"/>
              </a:rPr>
              <a:t> </a:t>
            </a:r>
            <a:r>
              <a:rPr sz="900" dirty="0">
                <a:latin typeface="Arial"/>
                <a:cs typeface="Arial"/>
              </a:rPr>
              <a:t>for</a:t>
            </a:r>
            <a:r>
              <a:rPr sz="900" spc="-35" dirty="0">
                <a:latin typeface="Arial"/>
                <a:cs typeface="Arial"/>
              </a:rPr>
              <a:t> </a:t>
            </a:r>
            <a:r>
              <a:rPr sz="900" dirty="0">
                <a:latin typeface="Arial"/>
                <a:cs typeface="Arial"/>
              </a:rPr>
              <a:t>the</a:t>
            </a:r>
            <a:r>
              <a:rPr sz="900" spc="-30" dirty="0">
                <a:latin typeface="Arial"/>
                <a:cs typeface="Arial"/>
              </a:rPr>
              <a:t> </a:t>
            </a:r>
            <a:r>
              <a:rPr sz="900" dirty="0">
                <a:latin typeface="Arial"/>
                <a:cs typeface="Arial"/>
              </a:rPr>
              <a:t>next</a:t>
            </a:r>
            <a:r>
              <a:rPr sz="900" spc="-35" dirty="0">
                <a:latin typeface="Arial"/>
                <a:cs typeface="Arial"/>
              </a:rPr>
              <a:t> </a:t>
            </a:r>
            <a:r>
              <a:rPr sz="900" dirty="0">
                <a:latin typeface="Arial"/>
                <a:cs typeface="Arial"/>
              </a:rPr>
              <a:t>incoming</a:t>
            </a:r>
            <a:r>
              <a:rPr sz="900" spc="-30" dirty="0">
                <a:latin typeface="Arial"/>
                <a:cs typeface="Arial"/>
              </a:rPr>
              <a:t> </a:t>
            </a:r>
            <a:r>
              <a:rPr sz="900" spc="-10" dirty="0">
                <a:latin typeface="Arial"/>
                <a:cs typeface="Arial"/>
              </a:rPr>
              <a:t>request.</a:t>
            </a:r>
            <a:endParaRPr sz="900">
              <a:latin typeface="Arial"/>
              <a:cs typeface="Arial"/>
            </a:endParaRPr>
          </a:p>
          <a:p>
            <a:pPr marL="298450">
              <a:lnSpc>
                <a:spcPct val="100000"/>
              </a:lnSpc>
              <a:spcBef>
                <a:spcPts val="740"/>
              </a:spcBef>
            </a:pPr>
            <a:r>
              <a:rPr sz="1000" spc="-45" dirty="0">
                <a:solidFill>
                  <a:srgbClr val="3333B2"/>
                </a:solidFill>
                <a:latin typeface="Arial"/>
                <a:cs typeface="Arial"/>
              </a:rPr>
              <a:t>Two</a:t>
            </a:r>
            <a:r>
              <a:rPr sz="1000" spc="-25" dirty="0">
                <a:solidFill>
                  <a:srgbClr val="3333B2"/>
                </a:solidFill>
                <a:latin typeface="Arial"/>
                <a:cs typeface="Arial"/>
              </a:rPr>
              <a:t> </a:t>
            </a:r>
            <a:r>
              <a:rPr sz="1000" dirty="0">
                <a:solidFill>
                  <a:srgbClr val="3333B2"/>
                </a:solidFill>
                <a:latin typeface="Arial"/>
                <a:cs typeface="Arial"/>
              </a:rPr>
              <a:t>basic</a:t>
            </a:r>
            <a:r>
              <a:rPr sz="1000" spc="-25" dirty="0">
                <a:solidFill>
                  <a:srgbClr val="3333B2"/>
                </a:solidFill>
                <a:latin typeface="Arial"/>
                <a:cs typeface="Arial"/>
              </a:rPr>
              <a:t> </a:t>
            </a:r>
            <a:r>
              <a:rPr sz="1000" spc="-10" dirty="0">
                <a:solidFill>
                  <a:srgbClr val="3333B2"/>
                </a:solidFill>
                <a:latin typeface="Arial"/>
                <a:cs typeface="Arial"/>
              </a:rPr>
              <a:t>types</a:t>
            </a:r>
            <a:endParaRPr sz="1000">
              <a:latin typeface="Arial"/>
              <a:cs typeface="Arial"/>
            </a:endParaRPr>
          </a:p>
          <a:p>
            <a:pPr marL="555625" marR="299720" indent="-120650">
              <a:lnSpc>
                <a:spcPct val="111600"/>
              </a:lnSpc>
              <a:spcBef>
                <a:spcPts val="575"/>
              </a:spcBef>
              <a:buClr>
                <a:srgbClr val="3333B2"/>
              </a:buClr>
              <a:buFont typeface="Menlo"/>
              <a:buChar char="•"/>
              <a:tabLst>
                <a:tab pos="556260" algn="l"/>
              </a:tabLst>
            </a:pPr>
            <a:r>
              <a:rPr sz="900" spc="-10" dirty="0">
                <a:solidFill>
                  <a:srgbClr val="C80000"/>
                </a:solidFill>
                <a:latin typeface="Arial"/>
                <a:cs typeface="Arial"/>
              </a:rPr>
              <a:t>Iterative</a:t>
            </a:r>
            <a:r>
              <a:rPr sz="900" spc="-30" dirty="0">
                <a:solidFill>
                  <a:srgbClr val="C80000"/>
                </a:solidFill>
                <a:latin typeface="Arial"/>
                <a:cs typeface="Arial"/>
              </a:rPr>
              <a:t> </a:t>
            </a:r>
            <a:r>
              <a:rPr sz="900" dirty="0">
                <a:solidFill>
                  <a:srgbClr val="C80000"/>
                </a:solidFill>
                <a:latin typeface="Arial"/>
                <a:cs typeface="Arial"/>
              </a:rPr>
              <a:t>server</a:t>
            </a:r>
            <a:r>
              <a:rPr sz="900" dirty="0">
                <a:latin typeface="Arial"/>
                <a:cs typeface="Arial"/>
              </a:rPr>
              <a:t>:</a:t>
            </a:r>
            <a:r>
              <a:rPr sz="900" spc="30" dirty="0">
                <a:latin typeface="Arial"/>
                <a:cs typeface="Arial"/>
              </a:rPr>
              <a:t> </a:t>
            </a:r>
            <a:r>
              <a:rPr sz="900" dirty="0">
                <a:latin typeface="Arial"/>
                <a:cs typeface="Arial"/>
              </a:rPr>
              <a:t>Server</a:t>
            </a:r>
            <a:r>
              <a:rPr sz="900" spc="-30" dirty="0">
                <a:latin typeface="Arial"/>
                <a:cs typeface="Arial"/>
              </a:rPr>
              <a:t> </a:t>
            </a:r>
            <a:r>
              <a:rPr sz="900" dirty="0">
                <a:latin typeface="Arial"/>
                <a:cs typeface="Arial"/>
              </a:rPr>
              <a:t>handles</a:t>
            </a:r>
            <a:r>
              <a:rPr sz="900" spc="-25"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request</a:t>
            </a:r>
            <a:r>
              <a:rPr sz="900" spc="-30" dirty="0">
                <a:latin typeface="Arial"/>
                <a:cs typeface="Arial"/>
              </a:rPr>
              <a:t> </a:t>
            </a:r>
            <a:r>
              <a:rPr sz="900" dirty="0">
                <a:latin typeface="Arial"/>
                <a:cs typeface="Arial"/>
              </a:rPr>
              <a:t>before</a:t>
            </a:r>
            <a:r>
              <a:rPr sz="900" spc="-25" dirty="0">
                <a:latin typeface="Arial"/>
                <a:cs typeface="Arial"/>
              </a:rPr>
              <a:t> </a:t>
            </a:r>
            <a:r>
              <a:rPr sz="900" dirty="0">
                <a:latin typeface="Arial"/>
                <a:cs typeface="Arial"/>
              </a:rPr>
              <a:t>attending</a:t>
            </a:r>
            <a:r>
              <a:rPr sz="900" spc="-30" dirty="0">
                <a:latin typeface="Arial"/>
                <a:cs typeface="Arial"/>
              </a:rPr>
              <a:t> </a:t>
            </a:r>
            <a:r>
              <a:rPr sz="900" dirty="0">
                <a:latin typeface="Arial"/>
                <a:cs typeface="Arial"/>
              </a:rPr>
              <a:t>a</a:t>
            </a:r>
            <a:r>
              <a:rPr sz="900" spc="-25" dirty="0">
                <a:latin typeface="Arial"/>
                <a:cs typeface="Arial"/>
              </a:rPr>
              <a:t> </a:t>
            </a:r>
            <a:r>
              <a:rPr sz="900" spc="-20" dirty="0">
                <a:latin typeface="Arial"/>
                <a:cs typeface="Arial"/>
              </a:rPr>
              <a:t>next </a:t>
            </a:r>
            <a:r>
              <a:rPr sz="900" spc="-10" dirty="0">
                <a:latin typeface="Arial"/>
                <a:cs typeface="Arial"/>
              </a:rPr>
              <a:t>request.</a:t>
            </a:r>
            <a:endParaRPr sz="900">
              <a:latin typeface="Arial"/>
              <a:cs typeface="Arial"/>
            </a:endParaRPr>
          </a:p>
          <a:p>
            <a:pPr marL="555625" marR="337185" indent="-120650">
              <a:lnSpc>
                <a:spcPct val="111600"/>
              </a:lnSpc>
              <a:spcBef>
                <a:spcPts val="395"/>
              </a:spcBef>
              <a:buClr>
                <a:srgbClr val="3333B2"/>
              </a:buClr>
              <a:buFont typeface="Menlo"/>
              <a:buChar char="•"/>
              <a:tabLst>
                <a:tab pos="556260" algn="l"/>
              </a:tabLst>
            </a:pPr>
            <a:r>
              <a:rPr sz="900" dirty="0">
                <a:solidFill>
                  <a:srgbClr val="C80000"/>
                </a:solidFill>
                <a:latin typeface="Arial"/>
                <a:cs typeface="Arial"/>
              </a:rPr>
              <a:t>Concurrent</a:t>
            </a:r>
            <a:r>
              <a:rPr sz="900" spc="-30" dirty="0">
                <a:solidFill>
                  <a:srgbClr val="C80000"/>
                </a:solidFill>
                <a:latin typeface="Arial"/>
                <a:cs typeface="Arial"/>
              </a:rPr>
              <a:t> </a:t>
            </a:r>
            <a:r>
              <a:rPr sz="900" dirty="0">
                <a:solidFill>
                  <a:srgbClr val="C80000"/>
                </a:solidFill>
                <a:latin typeface="Arial"/>
                <a:cs typeface="Arial"/>
              </a:rPr>
              <a:t>server</a:t>
            </a:r>
            <a:r>
              <a:rPr sz="900" dirty="0">
                <a:latin typeface="Arial"/>
                <a:cs typeface="Arial"/>
              </a:rPr>
              <a:t>:</a:t>
            </a:r>
            <a:r>
              <a:rPr sz="900" spc="25" dirty="0">
                <a:latin typeface="Arial"/>
                <a:cs typeface="Arial"/>
              </a:rPr>
              <a:t> </a:t>
            </a:r>
            <a:r>
              <a:rPr sz="900" dirty="0">
                <a:latin typeface="Arial"/>
                <a:cs typeface="Arial"/>
              </a:rPr>
              <a:t>Uses</a:t>
            </a:r>
            <a:r>
              <a:rPr sz="900" spc="-30" dirty="0">
                <a:latin typeface="Arial"/>
                <a:cs typeface="Arial"/>
              </a:rPr>
              <a:t> </a:t>
            </a:r>
            <a:r>
              <a:rPr sz="900" dirty="0">
                <a:latin typeface="Arial"/>
                <a:cs typeface="Arial"/>
              </a:rPr>
              <a:t>a</a:t>
            </a:r>
            <a:r>
              <a:rPr sz="900" spc="-30" dirty="0">
                <a:latin typeface="Arial"/>
                <a:cs typeface="Arial"/>
              </a:rPr>
              <a:t> </a:t>
            </a:r>
            <a:r>
              <a:rPr sz="900" dirty="0">
                <a:solidFill>
                  <a:srgbClr val="3333B2"/>
                </a:solidFill>
                <a:latin typeface="Arial"/>
                <a:cs typeface="Arial"/>
              </a:rPr>
              <a:t>dispatcher</a:t>
            </a:r>
            <a:r>
              <a:rPr sz="900" dirty="0">
                <a:latin typeface="Arial"/>
                <a:cs typeface="Arial"/>
              </a:rPr>
              <a:t>,</a:t>
            </a:r>
            <a:r>
              <a:rPr sz="900" spc="-30" dirty="0">
                <a:latin typeface="Arial"/>
                <a:cs typeface="Arial"/>
              </a:rPr>
              <a:t> </a:t>
            </a:r>
            <a:r>
              <a:rPr sz="900" dirty="0">
                <a:latin typeface="Arial"/>
                <a:cs typeface="Arial"/>
              </a:rPr>
              <a:t>which</a:t>
            </a:r>
            <a:r>
              <a:rPr sz="900" spc="-30" dirty="0">
                <a:latin typeface="Arial"/>
                <a:cs typeface="Arial"/>
              </a:rPr>
              <a:t> </a:t>
            </a:r>
            <a:r>
              <a:rPr sz="900" dirty="0">
                <a:latin typeface="Arial"/>
                <a:cs typeface="Arial"/>
              </a:rPr>
              <a:t>picks</a:t>
            </a:r>
            <a:r>
              <a:rPr sz="900" spc="-30" dirty="0">
                <a:latin typeface="Arial"/>
                <a:cs typeface="Arial"/>
              </a:rPr>
              <a:t> </a:t>
            </a:r>
            <a:r>
              <a:rPr sz="900" dirty="0">
                <a:latin typeface="Arial"/>
                <a:cs typeface="Arial"/>
              </a:rPr>
              <a:t>up</a:t>
            </a:r>
            <a:r>
              <a:rPr sz="900" spc="-30" dirty="0">
                <a:latin typeface="Arial"/>
                <a:cs typeface="Arial"/>
              </a:rPr>
              <a:t> </a:t>
            </a:r>
            <a:r>
              <a:rPr sz="900" dirty="0">
                <a:latin typeface="Arial"/>
                <a:cs typeface="Arial"/>
              </a:rPr>
              <a:t>an</a:t>
            </a:r>
            <a:r>
              <a:rPr sz="900" spc="-30" dirty="0">
                <a:latin typeface="Arial"/>
                <a:cs typeface="Arial"/>
              </a:rPr>
              <a:t> </a:t>
            </a:r>
            <a:r>
              <a:rPr sz="900" spc="-10" dirty="0">
                <a:latin typeface="Arial"/>
                <a:cs typeface="Arial"/>
              </a:rPr>
              <a:t>incoming </a:t>
            </a:r>
            <a:r>
              <a:rPr sz="900" dirty="0">
                <a:latin typeface="Arial"/>
                <a:cs typeface="Arial"/>
              </a:rPr>
              <a:t>request</a:t>
            </a:r>
            <a:r>
              <a:rPr sz="900" spc="-25" dirty="0">
                <a:latin typeface="Arial"/>
                <a:cs typeface="Arial"/>
              </a:rPr>
              <a:t> </a:t>
            </a:r>
            <a:r>
              <a:rPr sz="900" dirty="0">
                <a:latin typeface="Arial"/>
                <a:cs typeface="Arial"/>
              </a:rPr>
              <a:t>that</a:t>
            </a:r>
            <a:r>
              <a:rPr sz="900" spc="-25" dirty="0">
                <a:latin typeface="Arial"/>
                <a:cs typeface="Arial"/>
              </a:rPr>
              <a:t> </a:t>
            </a:r>
            <a:r>
              <a:rPr sz="900" dirty="0">
                <a:latin typeface="Arial"/>
                <a:cs typeface="Arial"/>
              </a:rPr>
              <a:t>is</a:t>
            </a:r>
            <a:r>
              <a:rPr sz="900" spc="-25" dirty="0">
                <a:latin typeface="Arial"/>
                <a:cs typeface="Arial"/>
              </a:rPr>
              <a:t> </a:t>
            </a:r>
            <a:r>
              <a:rPr sz="900" dirty="0">
                <a:latin typeface="Arial"/>
                <a:cs typeface="Arial"/>
              </a:rPr>
              <a:t>then</a:t>
            </a:r>
            <a:r>
              <a:rPr sz="900" spc="-20" dirty="0">
                <a:latin typeface="Arial"/>
                <a:cs typeface="Arial"/>
              </a:rPr>
              <a:t> </a:t>
            </a:r>
            <a:r>
              <a:rPr sz="900" dirty="0">
                <a:latin typeface="Arial"/>
                <a:cs typeface="Arial"/>
              </a:rPr>
              <a:t>passed</a:t>
            </a:r>
            <a:r>
              <a:rPr sz="900" spc="-25" dirty="0">
                <a:latin typeface="Arial"/>
                <a:cs typeface="Arial"/>
              </a:rPr>
              <a:t> </a:t>
            </a:r>
            <a:r>
              <a:rPr sz="900" dirty="0">
                <a:latin typeface="Arial"/>
                <a:cs typeface="Arial"/>
              </a:rPr>
              <a:t>on</a:t>
            </a:r>
            <a:r>
              <a:rPr sz="900" spc="-25" dirty="0">
                <a:latin typeface="Arial"/>
                <a:cs typeface="Arial"/>
              </a:rPr>
              <a:t> </a:t>
            </a:r>
            <a:r>
              <a:rPr sz="900" dirty="0">
                <a:latin typeface="Arial"/>
                <a:cs typeface="Arial"/>
              </a:rPr>
              <a:t>to</a:t>
            </a:r>
            <a:r>
              <a:rPr sz="900" spc="-20" dirty="0">
                <a:latin typeface="Arial"/>
                <a:cs typeface="Arial"/>
              </a:rPr>
              <a:t> </a:t>
            </a:r>
            <a:r>
              <a:rPr sz="900" dirty="0">
                <a:latin typeface="Arial"/>
                <a:cs typeface="Arial"/>
              </a:rPr>
              <a:t>a</a:t>
            </a:r>
            <a:r>
              <a:rPr sz="900" spc="-25" dirty="0">
                <a:latin typeface="Arial"/>
                <a:cs typeface="Arial"/>
              </a:rPr>
              <a:t> </a:t>
            </a:r>
            <a:r>
              <a:rPr sz="900" dirty="0">
                <a:latin typeface="Arial"/>
                <a:cs typeface="Arial"/>
              </a:rPr>
              <a:t>separate</a:t>
            </a:r>
            <a:r>
              <a:rPr sz="900" spc="-25" dirty="0">
                <a:latin typeface="Arial"/>
                <a:cs typeface="Arial"/>
              </a:rPr>
              <a:t> </a:t>
            </a:r>
            <a:r>
              <a:rPr sz="900" spc="-10" dirty="0">
                <a:latin typeface="Arial"/>
                <a:cs typeface="Arial"/>
              </a:rPr>
              <a:t>thread/process.</a:t>
            </a:r>
            <a:endParaRPr sz="900">
              <a:latin typeface="Arial"/>
              <a:cs typeface="Arial"/>
            </a:endParaRPr>
          </a:p>
          <a:p>
            <a:pPr>
              <a:lnSpc>
                <a:spcPct val="100000"/>
              </a:lnSpc>
              <a:spcBef>
                <a:spcPts val="20"/>
              </a:spcBef>
            </a:pPr>
            <a:endParaRPr sz="1200">
              <a:latin typeface="Arial"/>
              <a:cs typeface="Arial"/>
            </a:endParaRPr>
          </a:p>
          <a:p>
            <a:pPr marL="302260">
              <a:lnSpc>
                <a:spcPct val="100000"/>
              </a:lnSpc>
            </a:pPr>
            <a:r>
              <a:rPr sz="1000" spc="-10" dirty="0">
                <a:solidFill>
                  <a:srgbClr val="C80000"/>
                </a:solidFill>
                <a:latin typeface="Arial"/>
                <a:cs typeface="Arial"/>
              </a:rPr>
              <a:t>Observation</a:t>
            </a:r>
            <a:endParaRPr sz="1000">
              <a:latin typeface="Arial"/>
              <a:cs typeface="Arial"/>
            </a:endParaRPr>
          </a:p>
          <a:p>
            <a:pPr marL="302260" marR="165735">
              <a:lnSpc>
                <a:spcPts val="1210"/>
              </a:lnSpc>
              <a:spcBef>
                <a:spcPts val="35"/>
              </a:spcBef>
            </a:pPr>
            <a:r>
              <a:rPr sz="900" dirty="0">
                <a:latin typeface="Arial"/>
                <a:cs typeface="Arial"/>
              </a:rPr>
              <a:t>Concurrent</a:t>
            </a:r>
            <a:r>
              <a:rPr sz="900" spc="-30" dirty="0">
                <a:latin typeface="Arial"/>
                <a:cs typeface="Arial"/>
              </a:rPr>
              <a:t> </a:t>
            </a:r>
            <a:r>
              <a:rPr sz="900" dirty="0">
                <a:latin typeface="Arial"/>
                <a:cs typeface="Arial"/>
              </a:rPr>
              <a:t>servers</a:t>
            </a:r>
            <a:r>
              <a:rPr sz="900" spc="-30" dirty="0">
                <a:latin typeface="Arial"/>
                <a:cs typeface="Arial"/>
              </a:rPr>
              <a:t> </a:t>
            </a:r>
            <a:r>
              <a:rPr sz="900" dirty="0">
                <a:latin typeface="Arial"/>
                <a:cs typeface="Arial"/>
              </a:rPr>
              <a:t>are</a:t>
            </a:r>
            <a:r>
              <a:rPr sz="900" spc="-30" dirty="0">
                <a:latin typeface="Arial"/>
                <a:cs typeface="Arial"/>
              </a:rPr>
              <a:t> </a:t>
            </a:r>
            <a:r>
              <a:rPr sz="900" dirty="0">
                <a:latin typeface="Arial"/>
                <a:cs typeface="Arial"/>
              </a:rPr>
              <a:t>the</a:t>
            </a:r>
            <a:r>
              <a:rPr sz="900" spc="-30" dirty="0">
                <a:latin typeface="Arial"/>
                <a:cs typeface="Arial"/>
              </a:rPr>
              <a:t> </a:t>
            </a:r>
            <a:r>
              <a:rPr sz="900" dirty="0">
                <a:latin typeface="Arial"/>
                <a:cs typeface="Arial"/>
              </a:rPr>
              <a:t>norm:</a:t>
            </a:r>
            <a:r>
              <a:rPr sz="900" spc="25" dirty="0">
                <a:latin typeface="Arial"/>
                <a:cs typeface="Arial"/>
              </a:rPr>
              <a:t> </a:t>
            </a:r>
            <a:r>
              <a:rPr sz="900" dirty="0">
                <a:latin typeface="Arial"/>
                <a:cs typeface="Arial"/>
              </a:rPr>
              <a:t>they</a:t>
            </a:r>
            <a:r>
              <a:rPr sz="900" spc="-25" dirty="0">
                <a:latin typeface="Arial"/>
                <a:cs typeface="Arial"/>
              </a:rPr>
              <a:t> </a:t>
            </a:r>
            <a:r>
              <a:rPr sz="900" dirty="0">
                <a:latin typeface="Arial"/>
                <a:cs typeface="Arial"/>
              </a:rPr>
              <a:t>can</a:t>
            </a:r>
            <a:r>
              <a:rPr sz="900" spc="-30" dirty="0">
                <a:latin typeface="Arial"/>
                <a:cs typeface="Arial"/>
              </a:rPr>
              <a:t> </a:t>
            </a:r>
            <a:r>
              <a:rPr sz="900" dirty="0">
                <a:latin typeface="Arial"/>
                <a:cs typeface="Arial"/>
              </a:rPr>
              <a:t>easily</a:t>
            </a:r>
            <a:r>
              <a:rPr sz="900" spc="-30" dirty="0">
                <a:latin typeface="Arial"/>
                <a:cs typeface="Arial"/>
              </a:rPr>
              <a:t> </a:t>
            </a:r>
            <a:r>
              <a:rPr sz="900" dirty="0">
                <a:latin typeface="Arial"/>
                <a:cs typeface="Arial"/>
              </a:rPr>
              <a:t>handle</a:t>
            </a:r>
            <a:r>
              <a:rPr sz="900" spc="-30" dirty="0">
                <a:latin typeface="Arial"/>
                <a:cs typeface="Arial"/>
              </a:rPr>
              <a:t> </a:t>
            </a:r>
            <a:r>
              <a:rPr sz="900" dirty="0">
                <a:latin typeface="Arial"/>
                <a:cs typeface="Arial"/>
              </a:rPr>
              <a:t>multiple</a:t>
            </a:r>
            <a:r>
              <a:rPr sz="900" spc="-30" dirty="0">
                <a:latin typeface="Arial"/>
                <a:cs typeface="Arial"/>
              </a:rPr>
              <a:t> </a:t>
            </a:r>
            <a:r>
              <a:rPr sz="900" spc="-10" dirty="0">
                <a:latin typeface="Arial"/>
                <a:cs typeface="Arial"/>
              </a:rPr>
              <a:t>requests, </a:t>
            </a:r>
            <a:r>
              <a:rPr sz="900" dirty="0">
                <a:latin typeface="Arial"/>
                <a:cs typeface="Arial"/>
              </a:rPr>
              <a:t>notably</a:t>
            </a:r>
            <a:r>
              <a:rPr sz="900" spc="-25" dirty="0">
                <a:latin typeface="Arial"/>
                <a:cs typeface="Arial"/>
              </a:rPr>
              <a:t> </a:t>
            </a:r>
            <a:r>
              <a:rPr sz="900" dirty="0">
                <a:latin typeface="Arial"/>
                <a:cs typeface="Arial"/>
              </a:rPr>
              <a:t>in</a:t>
            </a:r>
            <a:r>
              <a:rPr sz="900" spc="-25"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presence</a:t>
            </a:r>
            <a:r>
              <a:rPr sz="900" spc="-25" dirty="0">
                <a:latin typeface="Arial"/>
                <a:cs typeface="Arial"/>
              </a:rPr>
              <a:t> </a:t>
            </a:r>
            <a:r>
              <a:rPr sz="900" dirty="0">
                <a:latin typeface="Arial"/>
                <a:cs typeface="Arial"/>
              </a:rPr>
              <a:t>of</a:t>
            </a:r>
            <a:r>
              <a:rPr sz="900" spc="-25" dirty="0">
                <a:latin typeface="Arial"/>
                <a:cs typeface="Arial"/>
              </a:rPr>
              <a:t> </a:t>
            </a:r>
            <a:r>
              <a:rPr sz="900" spc="-10" dirty="0">
                <a:latin typeface="Arial"/>
                <a:cs typeface="Arial"/>
              </a:rPr>
              <a:t>blocking</a:t>
            </a:r>
            <a:r>
              <a:rPr sz="900" spc="-25" dirty="0">
                <a:latin typeface="Arial"/>
                <a:cs typeface="Arial"/>
              </a:rPr>
              <a:t> </a:t>
            </a:r>
            <a:r>
              <a:rPr sz="900" dirty="0">
                <a:latin typeface="Arial"/>
                <a:cs typeface="Arial"/>
              </a:rPr>
              <a:t>operations</a:t>
            </a:r>
            <a:r>
              <a:rPr sz="900" spc="-25" dirty="0">
                <a:latin typeface="Arial"/>
                <a:cs typeface="Arial"/>
              </a:rPr>
              <a:t> </a:t>
            </a:r>
            <a:r>
              <a:rPr sz="900" dirty="0">
                <a:latin typeface="Arial"/>
                <a:cs typeface="Arial"/>
              </a:rPr>
              <a:t>(to</a:t>
            </a:r>
            <a:r>
              <a:rPr sz="900" spc="-25" dirty="0">
                <a:latin typeface="Arial"/>
                <a:cs typeface="Arial"/>
              </a:rPr>
              <a:t> </a:t>
            </a:r>
            <a:r>
              <a:rPr sz="900" dirty="0">
                <a:latin typeface="Arial"/>
                <a:cs typeface="Arial"/>
              </a:rPr>
              <a:t>disks</a:t>
            </a:r>
            <a:r>
              <a:rPr sz="900" spc="-25" dirty="0">
                <a:latin typeface="Arial"/>
                <a:cs typeface="Arial"/>
              </a:rPr>
              <a:t> </a:t>
            </a:r>
            <a:r>
              <a:rPr sz="900" dirty="0">
                <a:latin typeface="Arial"/>
                <a:cs typeface="Arial"/>
              </a:rPr>
              <a:t>or</a:t>
            </a:r>
            <a:r>
              <a:rPr sz="900" spc="-25" dirty="0">
                <a:latin typeface="Arial"/>
                <a:cs typeface="Arial"/>
              </a:rPr>
              <a:t> </a:t>
            </a:r>
            <a:r>
              <a:rPr sz="900" dirty="0">
                <a:latin typeface="Arial"/>
                <a:cs typeface="Arial"/>
              </a:rPr>
              <a:t>other</a:t>
            </a:r>
            <a:r>
              <a:rPr sz="900" spc="-25" dirty="0">
                <a:latin typeface="Arial"/>
                <a:cs typeface="Arial"/>
              </a:rPr>
              <a:t> </a:t>
            </a:r>
            <a:r>
              <a:rPr sz="900" spc="-10" dirty="0">
                <a:latin typeface="Arial"/>
                <a:cs typeface="Arial"/>
              </a:rPr>
              <a:t>servers).</a:t>
            </a:r>
            <a:endParaRPr sz="90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087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3" action="ppaction://hlinksldjump"/>
              </a:rPr>
              <a:t>General</a:t>
            </a:r>
            <a:r>
              <a:rPr sz="500" spc="-25" dirty="0">
                <a:latin typeface="Arial"/>
                <a:cs typeface="Arial"/>
                <a:hlinkClick r:id="rId3" action="ppaction://hlinksldjump"/>
              </a:rPr>
              <a:t> </a:t>
            </a:r>
            <a:r>
              <a:rPr sz="500" dirty="0">
                <a:latin typeface="Arial"/>
                <a:cs typeface="Arial"/>
                <a:hlinkClick r:id="rId3" action="ppaction://hlinksldjump"/>
              </a:rPr>
              <a:t>design</a:t>
            </a:r>
            <a:r>
              <a:rPr sz="500" spc="-25" dirty="0">
                <a:latin typeface="Arial"/>
                <a:cs typeface="Arial"/>
                <a:hlinkClick r:id="rId3" action="ppaction://hlinksldjump"/>
              </a:rPr>
              <a:t> </a:t>
            </a:r>
            <a:r>
              <a:rPr sz="500" spc="-10" dirty="0">
                <a:latin typeface="Arial"/>
                <a:cs typeface="Arial"/>
                <a:hlinkClick r:id="rId3" action="ppaction://hlinksldjump"/>
              </a:rPr>
              <a:t>issues</a:t>
            </a:r>
            <a:endParaRPr sz="500">
              <a:latin typeface="Arial"/>
              <a:cs typeface="Arial"/>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10875" y="-1515"/>
            <a:ext cx="24384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Servers</a:t>
            </a:r>
            <a:endParaRPr sz="500">
              <a:latin typeface="Arial"/>
              <a:cs typeface="Arial"/>
            </a:endParaRPr>
          </a:p>
        </p:txBody>
      </p:sp>
      <p:sp>
        <p:nvSpPr>
          <p:cNvPr id="5" name="object 5"/>
          <p:cNvSpPr txBox="1"/>
          <p:nvPr/>
        </p:nvSpPr>
        <p:spPr>
          <a:xfrm>
            <a:off x="95300" y="197711"/>
            <a:ext cx="3234690" cy="494665"/>
          </a:xfrm>
          <a:prstGeom prst="rect">
            <a:avLst/>
          </a:prstGeom>
        </p:spPr>
        <p:txBody>
          <a:bodyPr vert="horz" wrap="square" lIns="0" tIns="12065" rIns="0" bIns="0" rtlCol="0">
            <a:spAutoFit/>
          </a:bodyPr>
          <a:lstStyle/>
          <a:p>
            <a:pPr marL="12700">
              <a:lnSpc>
                <a:spcPct val="100000"/>
              </a:lnSpc>
              <a:spcBef>
                <a:spcPts val="95"/>
              </a:spcBef>
            </a:pPr>
            <a:r>
              <a:rPr sz="1200" dirty="0">
                <a:solidFill>
                  <a:srgbClr val="3333B2"/>
                </a:solidFill>
                <a:latin typeface="Arial"/>
                <a:cs typeface="Arial"/>
              </a:rPr>
              <a:t>Contacting</a:t>
            </a:r>
            <a:r>
              <a:rPr sz="1200" spc="-40" dirty="0">
                <a:solidFill>
                  <a:srgbClr val="3333B2"/>
                </a:solidFill>
                <a:latin typeface="Arial"/>
                <a:cs typeface="Arial"/>
              </a:rPr>
              <a:t> </a:t>
            </a:r>
            <a:r>
              <a:rPr sz="1200" dirty="0">
                <a:solidFill>
                  <a:srgbClr val="3333B2"/>
                </a:solidFill>
                <a:latin typeface="Arial"/>
                <a:cs typeface="Arial"/>
              </a:rPr>
              <a:t>a</a:t>
            </a:r>
            <a:r>
              <a:rPr sz="1200" spc="-35" dirty="0">
                <a:solidFill>
                  <a:srgbClr val="3333B2"/>
                </a:solidFill>
                <a:latin typeface="Arial"/>
                <a:cs typeface="Arial"/>
              </a:rPr>
              <a:t> </a:t>
            </a:r>
            <a:r>
              <a:rPr sz="1200" spc="-10" dirty="0">
                <a:solidFill>
                  <a:srgbClr val="3333B2"/>
                </a:solidFill>
                <a:latin typeface="Arial"/>
                <a:cs typeface="Arial"/>
              </a:rPr>
              <a:t>server</a:t>
            </a:r>
            <a:endParaRPr sz="1200">
              <a:latin typeface="Arial"/>
              <a:cs typeface="Arial"/>
            </a:endParaRPr>
          </a:p>
          <a:p>
            <a:pPr marL="264160">
              <a:lnSpc>
                <a:spcPct val="100000"/>
              </a:lnSpc>
              <a:spcBef>
                <a:spcPts val="1055"/>
              </a:spcBef>
            </a:pPr>
            <a:r>
              <a:rPr sz="1000" dirty="0">
                <a:solidFill>
                  <a:srgbClr val="3333B2"/>
                </a:solidFill>
                <a:latin typeface="Arial"/>
                <a:cs typeface="Arial"/>
              </a:rPr>
              <a:t>Observation:</a:t>
            </a:r>
            <a:r>
              <a:rPr sz="1000" spc="30" dirty="0">
                <a:solidFill>
                  <a:srgbClr val="3333B2"/>
                </a:solidFill>
                <a:latin typeface="Arial"/>
                <a:cs typeface="Arial"/>
              </a:rPr>
              <a:t> </a:t>
            </a:r>
            <a:r>
              <a:rPr sz="1000" dirty="0">
                <a:solidFill>
                  <a:srgbClr val="3333B2"/>
                </a:solidFill>
                <a:latin typeface="Arial"/>
                <a:cs typeface="Arial"/>
              </a:rPr>
              <a:t>most</a:t>
            </a:r>
            <a:r>
              <a:rPr sz="1000" spc="-25" dirty="0">
                <a:solidFill>
                  <a:srgbClr val="3333B2"/>
                </a:solidFill>
                <a:latin typeface="Arial"/>
                <a:cs typeface="Arial"/>
              </a:rPr>
              <a:t> </a:t>
            </a:r>
            <a:r>
              <a:rPr sz="1000" dirty="0">
                <a:solidFill>
                  <a:srgbClr val="3333B2"/>
                </a:solidFill>
                <a:latin typeface="Arial"/>
                <a:cs typeface="Arial"/>
              </a:rPr>
              <a:t>services</a:t>
            </a:r>
            <a:r>
              <a:rPr sz="1000" spc="-25" dirty="0">
                <a:solidFill>
                  <a:srgbClr val="3333B2"/>
                </a:solidFill>
                <a:latin typeface="Arial"/>
                <a:cs typeface="Arial"/>
              </a:rPr>
              <a:t> </a:t>
            </a:r>
            <a:r>
              <a:rPr sz="1000" dirty="0">
                <a:solidFill>
                  <a:srgbClr val="3333B2"/>
                </a:solidFill>
                <a:latin typeface="Arial"/>
                <a:cs typeface="Arial"/>
              </a:rPr>
              <a:t>are</a:t>
            </a:r>
            <a:r>
              <a:rPr sz="1000" spc="-25" dirty="0">
                <a:solidFill>
                  <a:srgbClr val="3333B2"/>
                </a:solidFill>
                <a:latin typeface="Arial"/>
                <a:cs typeface="Arial"/>
              </a:rPr>
              <a:t> </a:t>
            </a:r>
            <a:r>
              <a:rPr sz="1000" dirty="0">
                <a:solidFill>
                  <a:srgbClr val="3333B2"/>
                </a:solidFill>
                <a:latin typeface="Arial"/>
                <a:cs typeface="Arial"/>
              </a:rPr>
              <a:t>tied</a:t>
            </a:r>
            <a:r>
              <a:rPr sz="1000" spc="-25" dirty="0">
                <a:solidFill>
                  <a:srgbClr val="3333B2"/>
                </a:solidFill>
                <a:latin typeface="Arial"/>
                <a:cs typeface="Arial"/>
              </a:rPr>
              <a:t> </a:t>
            </a:r>
            <a:r>
              <a:rPr sz="1000" dirty="0">
                <a:solidFill>
                  <a:srgbClr val="3333B2"/>
                </a:solidFill>
                <a:latin typeface="Arial"/>
                <a:cs typeface="Arial"/>
              </a:rPr>
              <a:t>to</a:t>
            </a:r>
            <a:r>
              <a:rPr sz="1000" spc="-25" dirty="0">
                <a:solidFill>
                  <a:srgbClr val="3333B2"/>
                </a:solidFill>
                <a:latin typeface="Arial"/>
                <a:cs typeface="Arial"/>
              </a:rPr>
              <a:t> </a:t>
            </a:r>
            <a:r>
              <a:rPr sz="1000" dirty="0">
                <a:solidFill>
                  <a:srgbClr val="3333B2"/>
                </a:solidFill>
                <a:latin typeface="Arial"/>
                <a:cs typeface="Arial"/>
              </a:rPr>
              <a:t>a</a:t>
            </a:r>
            <a:r>
              <a:rPr sz="1000" spc="-25" dirty="0">
                <a:solidFill>
                  <a:srgbClr val="3333B2"/>
                </a:solidFill>
                <a:latin typeface="Arial"/>
                <a:cs typeface="Arial"/>
              </a:rPr>
              <a:t> </a:t>
            </a:r>
            <a:r>
              <a:rPr sz="1000" dirty="0">
                <a:solidFill>
                  <a:srgbClr val="3333B2"/>
                </a:solidFill>
                <a:latin typeface="Arial"/>
                <a:cs typeface="Arial"/>
              </a:rPr>
              <a:t>specific</a:t>
            </a:r>
            <a:r>
              <a:rPr sz="1000" spc="-25" dirty="0">
                <a:solidFill>
                  <a:srgbClr val="3333B2"/>
                </a:solidFill>
                <a:latin typeface="Arial"/>
                <a:cs typeface="Arial"/>
              </a:rPr>
              <a:t> </a:t>
            </a:r>
            <a:r>
              <a:rPr sz="1000" spc="-20" dirty="0">
                <a:solidFill>
                  <a:srgbClr val="3333B2"/>
                </a:solidFill>
                <a:latin typeface="Arial"/>
                <a:cs typeface="Arial"/>
              </a:rPr>
              <a:t>port</a:t>
            </a:r>
            <a:endParaRPr sz="1000">
              <a:latin typeface="Arial"/>
              <a:cs typeface="Arial"/>
            </a:endParaRPr>
          </a:p>
        </p:txBody>
      </p:sp>
      <p:graphicFrame>
        <p:nvGraphicFramePr>
          <p:cNvPr id="6" name="object 6"/>
          <p:cNvGraphicFramePr>
            <a:graphicFrameLocks noGrp="1"/>
          </p:cNvGraphicFramePr>
          <p:nvPr/>
        </p:nvGraphicFramePr>
        <p:xfrm>
          <a:off x="1142174" y="794550"/>
          <a:ext cx="2317749" cy="846455"/>
        </p:xfrm>
        <a:graphic>
          <a:graphicData uri="http://schemas.openxmlformats.org/drawingml/2006/table">
            <a:tbl>
              <a:tblPr firstRow="1" bandRow="1">
                <a:tableStyleId>{2D5ABB26-0587-4C30-8999-92F81FD0307C}</a:tableStyleId>
              </a:tblPr>
              <a:tblGrid>
                <a:gridCol w="540385">
                  <a:extLst>
                    <a:ext uri="{9D8B030D-6E8A-4147-A177-3AD203B41FA5}">
                      <a16:colId xmlns:a16="http://schemas.microsoft.com/office/drawing/2014/main" val="20000"/>
                    </a:ext>
                  </a:extLst>
                </a:gridCol>
                <a:gridCol w="278129">
                  <a:extLst>
                    <a:ext uri="{9D8B030D-6E8A-4147-A177-3AD203B41FA5}">
                      <a16:colId xmlns:a16="http://schemas.microsoft.com/office/drawing/2014/main" val="20001"/>
                    </a:ext>
                  </a:extLst>
                </a:gridCol>
                <a:gridCol w="1499235">
                  <a:extLst>
                    <a:ext uri="{9D8B030D-6E8A-4147-A177-3AD203B41FA5}">
                      <a16:colId xmlns:a16="http://schemas.microsoft.com/office/drawing/2014/main" val="20002"/>
                    </a:ext>
                  </a:extLst>
                </a:gridCol>
              </a:tblGrid>
              <a:tr h="166370">
                <a:tc>
                  <a:txBody>
                    <a:bodyPr/>
                    <a:lstStyle/>
                    <a:p>
                      <a:pPr marL="78105">
                        <a:lnSpc>
                          <a:spcPct val="100000"/>
                        </a:lnSpc>
                        <a:spcBef>
                          <a:spcPts val="45"/>
                        </a:spcBef>
                      </a:pPr>
                      <a:r>
                        <a:rPr sz="900" spc="-10" dirty="0">
                          <a:latin typeface="Arial"/>
                          <a:cs typeface="Arial"/>
                        </a:rPr>
                        <a:t>ftp-</a:t>
                      </a:r>
                      <a:r>
                        <a:rPr sz="900" spc="-20" dirty="0">
                          <a:latin typeface="Arial"/>
                          <a:cs typeface="Arial"/>
                        </a:rPr>
                        <a:t>data</a:t>
                      </a:r>
                      <a:endParaRPr sz="900">
                        <a:latin typeface="Arial"/>
                        <a:cs typeface="Arial"/>
                      </a:endParaRPr>
                    </a:p>
                  </a:txBody>
                  <a:tcPr marL="0" marR="0" marT="5715" marB="0">
                    <a:lnL w="6350">
                      <a:solidFill>
                        <a:srgbClr val="000000"/>
                      </a:solidFill>
                      <a:prstDash val="solid"/>
                    </a:lnL>
                    <a:lnT w="6350">
                      <a:solidFill>
                        <a:srgbClr val="000000"/>
                      </a:solidFill>
                      <a:prstDash val="solid"/>
                    </a:lnT>
                  </a:tcPr>
                </a:tc>
                <a:tc>
                  <a:txBody>
                    <a:bodyPr/>
                    <a:lstStyle/>
                    <a:p>
                      <a:pPr algn="ctr">
                        <a:lnSpc>
                          <a:spcPct val="100000"/>
                        </a:lnSpc>
                        <a:spcBef>
                          <a:spcPts val="45"/>
                        </a:spcBef>
                      </a:pPr>
                      <a:r>
                        <a:rPr sz="900" spc="-25" dirty="0">
                          <a:latin typeface="Arial"/>
                          <a:cs typeface="Arial"/>
                        </a:rPr>
                        <a:t>20</a:t>
                      </a:r>
                      <a:endParaRPr sz="900">
                        <a:latin typeface="Arial"/>
                        <a:cs typeface="Arial"/>
                      </a:endParaRPr>
                    </a:p>
                  </a:txBody>
                  <a:tcPr marL="0" marR="0" marT="5715" marB="0">
                    <a:lnT w="6350">
                      <a:solidFill>
                        <a:srgbClr val="000000"/>
                      </a:solidFill>
                      <a:prstDash val="solid"/>
                    </a:lnT>
                  </a:tcPr>
                </a:tc>
                <a:tc>
                  <a:txBody>
                    <a:bodyPr/>
                    <a:lstStyle/>
                    <a:p>
                      <a:pPr marL="75565">
                        <a:lnSpc>
                          <a:spcPct val="100000"/>
                        </a:lnSpc>
                        <a:spcBef>
                          <a:spcPts val="45"/>
                        </a:spcBef>
                      </a:pPr>
                      <a:r>
                        <a:rPr sz="900" dirty="0">
                          <a:latin typeface="Arial"/>
                          <a:cs typeface="Arial"/>
                        </a:rPr>
                        <a:t>File </a:t>
                      </a:r>
                      <a:r>
                        <a:rPr sz="900" spc="-25" dirty="0">
                          <a:latin typeface="Arial"/>
                          <a:cs typeface="Arial"/>
                        </a:rPr>
                        <a:t>Transfer</a:t>
                      </a:r>
                      <a:r>
                        <a:rPr sz="900" dirty="0">
                          <a:latin typeface="Arial"/>
                          <a:cs typeface="Arial"/>
                        </a:rPr>
                        <a:t> </a:t>
                      </a:r>
                      <a:r>
                        <a:rPr sz="900" spc="-10" dirty="0">
                          <a:latin typeface="Arial"/>
                          <a:cs typeface="Arial"/>
                        </a:rPr>
                        <a:t>[Default</a:t>
                      </a:r>
                      <a:r>
                        <a:rPr sz="900" dirty="0">
                          <a:latin typeface="Arial"/>
                          <a:cs typeface="Arial"/>
                        </a:rPr>
                        <a:t> </a:t>
                      </a:r>
                      <a:r>
                        <a:rPr sz="900" spc="-10" dirty="0">
                          <a:latin typeface="Arial"/>
                          <a:cs typeface="Arial"/>
                        </a:rPr>
                        <a:t>Data]</a:t>
                      </a:r>
                      <a:endParaRPr sz="900">
                        <a:latin typeface="Arial"/>
                        <a:cs typeface="Arial"/>
                      </a:endParaRPr>
                    </a:p>
                  </a:txBody>
                  <a:tcPr marL="0" marR="0" marT="5715" marB="0">
                    <a:lnR w="6350">
                      <a:solidFill>
                        <a:srgbClr val="000000"/>
                      </a:solidFill>
                      <a:prstDash val="solid"/>
                    </a:lnR>
                    <a:lnT w="6350">
                      <a:solidFill>
                        <a:srgbClr val="000000"/>
                      </a:solidFill>
                      <a:prstDash val="solid"/>
                    </a:lnT>
                  </a:tcPr>
                </a:tc>
                <a:extLst>
                  <a:ext uri="{0D108BD9-81ED-4DB2-BD59-A6C34878D82A}">
                    <a16:rowId xmlns:a16="http://schemas.microsoft.com/office/drawing/2014/main" val="10000"/>
                  </a:ext>
                </a:extLst>
              </a:tr>
              <a:tr h="168275">
                <a:tc>
                  <a:txBody>
                    <a:bodyPr/>
                    <a:lstStyle/>
                    <a:p>
                      <a:pPr marL="78105">
                        <a:lnSpc>
                          <a:spcPct val="100000"/>
                        </a:lnSpc>
                        <a:spcBef>
                          <a:spcPts val="60"/>
                        </a:spcBef>
                      </a:pPr>
                      <a:r>
                        <a:rPr sz="900" spc="-25" dirty="0">
                          <a:latin typeface="Arial"/>
                          <a:cs typeface="Arial"/>
                        </a:rPr>
                        <a:t>ftp</a:t>
                      </a:r>
                      <a:endParaRPr sz="900">
                        <a:latin typeface="Arial"/>
                        <a:cs typeface="Arial"/>
                      </a:endParaRPr>
                    </a:p>
                  </a:txBody>
                  <a:tcPr marL="0" marR="0" marT="7620" marB="0">
                    <a:lnL w="6350">
                      <a:solidFill>
                        <a:srgbClr val="000000"/>
                      </a:solidFill>
                      <a:prstDash val="solid"/>
                    </a:lnL>
                  </a:tcPr>
                </a:tc>
                <a:tc>
                  <a:txBody>
                    <a:bodyPr/>
                    <a:lstStyle/>
                    <a:p>
                      <a:pPr algn="ctr">
                        <a:lnSpc>
                          <a:spcPct val="100000"/>
                        </a:lnSpc>
                        <a:spcBef>
                          <a:spcPts val="60"/>
                        </a:spcBef>
                      </a:pPr>
                      <a:r>
                        <a:rPr sz="900" spc="-25" dirty="0">
                          <a:latin typeface="Arial"/>
                          <a:cs typeface="Arial"/>
                        </a:rPr>
                        <a:t>21</a:t>
                      </a:r>
                      <a:endParaRPr sz="900">
                        <a:latin typeface="Arial"/>
                        <a:cs typeface="Arial"/>
                      </a:endParaRPr>
                    </a:p>
                  </a:txBody>
                  <a:tcPr marL="0" marR="0" marT="7620" marB="0"/>
                </a:tc>
                <a:tc>
                  <a:txBody>
                    <a:bodyPr/>
                    <a:lstStyle/>
                    <a:p>
                      <a:pPr marL="75565">
                        <a:lnSpc>
                          <a:spcPct val="100000"/>
                        </a:lnSpc>
                        <a:spcBef>
                          <a:spcPts val="60"/>
                        </a:spcBef>
                      </a:pPr>
                      <a:r>
                        <a:rPr sz="900" dirty="0">
                          <a:latin typeface="Arial"/>
                          <a:cs typeface="Arial"/>
                        </a:rPr>
                        <a:t>File</a:t>
                      </a:r>
                      <a:r>
                        <a:rPr sz="900" spc="-5" dirty="0">
                          <a:latin typeface="Arial"/>
                          <a:cs typeface="Arial"/>
                        </a:rPr>
                        <a:t> </a:t>
                      </a:r>
                      <a:r>
                        <a:rPr sz="900" spc="-25" dirty="0">
                          <a:latin typeface="Arial"/>
                          <a:cs typeface="Arial"/>
                        </a:rPr>
                        <a:t>Transfer</a:t>
                      </a:r>
                      <a:r>
                        <a:rPr sz="900" spc="-5" dirty="0">
                          <a:latin typeface="Arial"/>
                          <a:cs typeface="Arial"/>
                        </a:rPr>
                        <a:t> </a:t>
                      </a:r>
                      <a:r>
                        <a:rPr sz="900" spc="-10" dirty="0">
                          <a:latin typeface="Arial"/>
                          <a:cs typeface="Arial"/>
                        </a:rPr>
                        <a:t>[Control]</a:t>
                      </a:r>
                      <a:endParaRPr sz="900">
                        <a:latin typeface="Arial"/>
                        <a:cs typeface="Arial"/>
                      </a:endParaRPr>
                    </a:p>
                  </a:txBody>
                  <a:tcPr marL="0" marR="0" marT="7620" marB="0">
                    <a:lnR w="6350">
                      <a:solidFill>
                        <a:srgbClr val="000000"/>
                      </a:solidFill>
                      <a:prstDash val="solid"/>
                    </a:lnR>
                  </a:tcPr>
                </a:tc>
                <a:extLst>
                  <a:ext uri="{0D108BD9-81ED-4DB2-BD59-A6C34878D82A}">
                    <a16:rowId xmlns:a16="http://schemas.microsoft.com/office/drawing/2014/main" val="10001"/>
                  </a:ext>
                </a:extLst>
              </a:tr>
              <a:tr h="168275">
                <a:tc>
                  <a:txBody>
                    <a:bodyPr/>
                    <a:lstStyle/>
                    <a:p>
                      <a:pPr marL="78105">
                        <a:lnSpc>
                          <a:spcPct val="100000"/>
                        </a:lnSpc>
                        <a:spcBef>
                          <a:spcPts val="60"/>
                        </a:spcBef>
                      </a:pPr>
                      <a:r>
                        <a:rPr sz="900" spc="-10" dirty="0">
                          <a:latin typeface="Arial"/>
                          <a:cs typeface="Arial"/>
                        </a:rPr>
                        <a:t>telnet</a:t>
                      </a:r>
                      <a:endParaRPr sz="900">
                        <a:latin typeface="Arial"/>
                        <a:cs typeface="Arial"/>
                      </a:endParaRPr>
                    </a:p>
                  </a:txBody>
                  <a:tcPr marL="0" marR="0" marT="7620" marB="0">
                    <a:lnL w="6350">
                      <a:solidFill>
                        <a:srgbClr val="000000"/>
                      </a:solidFill>
                      <a:prstDash val="solid"/>
                    </a:lnL>
                  </a:tcPr>
                </a:tc>
                <a:tc>
                  <a:txBody>
                    <a:bodyPr/>
                    <a:lstStyle/>
                    <a:p>
                      <a:pPr algn="ctr">
                        <a:lnSpc>
                          <a:spcPct val="100000"/>
                        </a:lnSpc>
                        <a:spcBef>
                          <a:spcPts val="60"/>
                        </a:spcBef>
                      </a:pPr>
                      <a:r>
                        <a:rPr sz="900" spc="-25" dirty="0">
                          <a:latin typeface="Arial"/>
                          <a:cs typeface="Arial"/>
                        </a:rPr>
                        <a:t>23</a:t>
                      </a:r>
                      <a:endParaRPr sz="900">
                        <a:latin typeface="Arial"/>
                        <a:cs typeface="Arial"/>
                      </a:endParaRPr>
                    </a:p>
                  </a:txBody>
                  <a:tcPr marL="0" marR="0" marT="7620" marB="0"/>
                </a:tc>
                <a:tc>
                  <a:txBody>
                    <a:bodyPr/>
                    <a:lstStyle/>
                    <a:p>
                      <a:pPr marL="75565">
                        <a:lnSpc>
                          <a:spcPct val="100000"/>
                        </a:lnSpc>
                        <a:spcBef>
                          <a:spcPts val="60"/>
                        </a:spcBef>
                      </a:pPr>
                      <a:r>
                        <a:rPr sz="900" spc="-10" dirty="0">
                          <a:latin typeface="Arial"/>
                          <a:cs typeface="Arial"/>
                        </a:rPr>
                        <a:t>Telnet</a:t>
                      </a:r>
                      <a:endParaRPr sz="900">
                        <a:latin typeface="Arial"/>
                        <a:cs typeface="Arial"/>
                      </a:endParaRPr>
                    </a:p>
                  </a:txBody>
                  <a:tcPr marL="0" marR="0" marT="7620" marB="0">
                    <a:lnR w="6350">
                      <a:solidFill>
                        <a:srgbClr val="000000"/>
                      </a:solidFill>
                      <a:prstDash val="solid"/>
                    </a:lnR>
                  </a:tcPr>
                </a:tc>
                <a:extLst>
                  <a:ext uri="{0D108BD9-81ED-4DB2-BD59-A6C34878D82A}">
                    <a16:rowId xmlns:a16="http://schemas.microsoft.com/office/drawing/2014/main" val="10002"/>
                  </a:ext>
                </a:extLst>
              </a:tr>
              <a:tr h="168275">
                <a:tc>
                  <a:txBody>
                    <a:bodyPr/>
                    <a:lstStyle/>
                    <a:p>
                      <a:pPr marL="78105">
                        <a:lnSpc>
                          <a:spcPct val="100000"/>
                        </a:lnSpc>
                        <a:spcBef>
                          <a:spcPts val="60"/>
                        </a:spcBef>
                      </a:pPr>
                      <a:r>
                        <a:rPr sz="900" spc="-20" dirty="0">
                          <a:latin typeface="Arial"/>
                          <a:cs typeface="Arial"/>
                        </a:rPr>
                        <a:t>smtp</a:t>
                      </a:r>
                      <a:endParaRPr sz="900">
                        <a:latin typeface="Arial"/>
                        <a:cs typeface="Arial"/>
                      </a:endParaRPr>
                    </a:p>
                  </a:txBody>
                  <a:tcPr marL="0" marR="0" marT="7620" marB="0">
                    <a:lnL w="6350">
                      <a:solidFill>
                        <a:srgbClr val="000000"/>
                      </a:solidFill>
                      <a:prstDash val="solid"/>
                    </a:lnL>
                  </a:tcPr>
                </a:tc>
                <a:tc>
                  <a:txBody>
                    <a:bodyPr/>
                    <a:lstStyle/>
                    <a:p>
                      <a:pPr algn="ctr">
                        <a:lnSpc>
                          <a:spcPct val="100000"/>
                        </a:lnSpc>
                        <a:spcBef>
                          <a:spcPts val="60"/>
                        </a:spcBef>
                      </a:pPr>
                      <a:r>
                        <a:rPr sz="900" spc="-25" dirty="0">
                          <a:latin typeface="Arial"/>
                          <a:cs typeface="Arial"/>
                        </a:rPr>
                        <a:t>25</a:t>
                      </a:r>
                      <a:endParaRPr sz="900">
                        <a:latin typeface="Arial"/>
                        <a:cs typeface="Arial"/>
                      </a:endParaRPr>
                    </a:p>
                  </a:txBody>
                  <a:tcPr marL="0" marR="0" marT="7620" marB="0"/>
                </a:tc>
                <a:tc>
                  <a:txBody>
                    <a:bodyPr/>
                    <a:lstStyle/>
                    <a:p>
                      <a:pPr marL="75565">
                        <a:lnSpc>
                          <a:spcPct val="100000"/>
                        </a:lnSpc>
                        <a:spcBef>
                          <a:spcPts val="60"/>
                        </a:spcBef>
                      </a:pPr>
                      <a:r>
                        <a:rPr sz="900" dirty="0">
                          <a:latin typeface="Arial"/>
                          <a:cs typeface="Arial"/>
                        </a:rPr>
                        <a:t>Simple</a:t>
                      </a:r>
                      <a:r>
                        <a:rPr sz="900" spc="-30" dirty="0">
                          <a:latin typeface="Arial"/>
                          <a:cs typeface="Arial"/>
                        </a:rPr>
                        <a:t> </a:t>
                      </a:r>
                      <a:r>
                        <a:rPr sz="900" dirty="0">
                          <a:latin typeface="Arial"/>
                          <a:cs typeface="Arial"/>
                        </a:rPr>
                        <a:t>Mail</a:t>
                      </a:r>
                      <a:r>
                        <a:rPr sz="900" spc="-25" dirty="0">
                          <a:latin typeface="Arial"/>
                          <a:cs typeface="Arial"/>
                        </a:rPr>
                        <a:t> </a:t>
                      </a:r>
                      <a:r>
                        <a:rPr sz="900" spc="-10" dirty="0">
                          <a:latin typeface="Arial"/>
                          <a:cs typeface="Arial"/>
                        </a:rPr>
                        <a:t>Transfer</a:t>
                      </a:r>
                      <a:endParaRPr sz="900">
                        <a:latin typeface="Arial"/>
                        <a:cs typeface="Arial"/>
                      </a:endParaRPr>
                    </a:p>
                  </a:txBody>
                  <a:tcPr marL="0" marR="0" marT="7620" marB="0">
                    <a:lnR w="6350">
                      <a:solidFill>
                        <a:srgbClr val="000000"/>
                      </a:solidFill>
                      <a:prstDash val="solid"/>
                    </a:lnR>
                  </a:tcPr>
                </a:tc>
                <a:extLst>
                  <a:ext uri="{0D108BD9-81ED-4DB2-BD59-A6C34878D82A}">
                    <a16:rowId xmlns:a16="http://schemas.microsoft.com/office/drawing/2014/main" val="10003"/>
                  </a:ext>
                </a:extLst>
              </a:tr>
              <a:tr h="175260">
                <a:tc>
                  <a:txBody>
                    <a:bodyPr/>
                    <a:lstStyle/>
                    <a:p>
                      <a:pPr marL="78105">
                        <a:lnSpc>
                          <a:spcPct val="100000"/>
                        </a:lnSpc>
                        <a:spcBef>
                          <a:spcPts val="60"/>
                        </a:spcBef>
                      </a:pPr>
                      <a:r>
                        <a:rPr sz="900" spc="-25" dirty="0">
                          <a:latin typeface="Arial"/>
                          <a:cs typeface="Arial"/>
                        </a:rPr>
                        <a:t>www</a:t>
                      </a:r>
                      <a:endParaRPr sz="900">
                        <a:latin typeface="Arial"/>
                        <a:cs typeface="Arial"/>
                      </a:endParaRPr>
                    </a:p>
                  </a:txBody>
                  <a:tcPr marL="0" marR="0" marT="7620" marB="0">
                    <a:lnL w="6350">
                      <a:solidFill>
                        <a:srgbClr val="000000"/>
                      </a:solidFill>
                      <a:prstDash val="solid"/>
                    </a:lnL>
                    <a:lnB w="6350">
                      <a:solidFill>
                        <a:srgbClr val="000000"/>
                      </a:solidFill>
                      <a:prstDash val="solid"/>
                    </a:lnB>
                  </a:tcPr>
                </a:tc>
                <a:tc>
                  <a:txBody>
                    <a:bodyPr/>
                    <a:lstStyle/>
                    <a:p>
                      <a:pPr algn="ctr">
                        <a:lnSpc>
                          <a:spcPct val="100000"/>
                        </a:lnSpc>
                        <a:spcBef>
                          <a:spcPts val="60"/>
                        </a:spcBef>
                      </a:pPr>
                      <a:r>
                        <a:rPr sz="900" spc="-25" dirty="0">
                          <a:latin typeface="Arial"/>
                          <a:cs typeface="Arial"/>
                        </a:rPr>
                        <a:t>80</a:t>
                      </a:r>
                      <a:endParaRPr sz="900">
                        <a:latin typeface="Arial"/>
                        <a:cs typeface="Arial"/>
                      </a:endParaRPr>
                    </a:p>
                  </a:txBody>
                  <a:tcPr marL="0" marR="0" marT="7620" marB="0">
                    <a:lnB w="6350">
                      <a:solidFill>
                        <a:srgbClr val="000000"/>
                      </a:solidFill>
                      <a:prstDash val="solid"/>
                    </a:lnB>
                  </a:tcPr>
                </a:tc>
                <a:tc>
                  <a:txBody>
                    <a:bodyPr/>
                    <a:lstStyle/>
                    <a:p>
                      <a:pPr marL="75565">
                        <a:lnSpc>
                          <a:spcPct val="100000"/>
                        </a:lnSpc>
                        <a:spcBef>
                          <a:spcPts val="60"/>
                        </a:spcBef>
                      </a:pPr>
                      <a:r>
                        <a:rPr sz="900" dirty="0">
                          <a:latin typeface="Arial"/>
                          <a:cs typeface="Arial"/>
                        </a:rPr>
                        <a:t>Web</a:t>
                      </a:r>
                      <a:r>
                        <a:rPr sz="900" spc="-55" dirty="0">
                          <a:latin typeface="Arial"/>
                          <a:cs typeface="Arial"/>
                        </a:rPr>
                        <a:t> </a:t>
                      </a:r>
                      <a:r>
                        <a:rPr sz="900" spc="-10" dirty="0">
                          <a:latin typeface="Arial"/>
                          <a:cs typeface="Arial"/>
                        </a:rPr>
                        <a:t>(HTTP)</a:t>
                      </a:r>
                      <a:endParaRPr sz="900">
                        <a:latin typeface="Arial"/>
                        <a:cs typeface="Arial"/>
                      </a:endParaRPr>
                    </a:p>
                  </a:txBody>
                  <a:tcPr marL="0" marR="0" marT="7620" marB="0">
                    <a:lnR w="6350">
                      <a:solidFill>
                        <a:srgbClr val="000000"/>
                      </a:solidFill>
                      <a:prstDash val="solid"/>
                    </a:lnR>
                    <a:lnB w="6350">
                      <a:solidFill>
                        <a:srgbClr val="000000"/>
                      </a:solidFill>
                      <a:prstDash val="solid"/>
                    </a:lnB>
                  </a:tcPr>
                </a:tc>
                <a:extLst>
                  <a:ext uri="{0D108BD9-81ED-4DB2-BD59-A6C34878D82A}">
                    <a16:rowId xmlns:a16="http://schemas.microsoft.com/office/drawing/2014/main" val="10004"/>
                  </a:ext>
                </a:extLst>
              </a:tr>
            </a:tbl>
          </a:graphicData>
        </a:graphic>
      </p:graphicFrame>
      <p:sp>
        <p:nvSpPr>
          <p:cNvPr id="7" name="object 7"/>
          <p:cNvSpPr txBox="1"/>
          <p:nvPr/>
        </p:nvSpPr>
        <p:spPr>
          <a:xfrm>
            <a:off x="347294" y="1859221"/>
            <a:ext cx="2979420" cy="177800"/>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3333B2"/>
                </a:solidFill>
                <a:latin typeface="Arial"/>
                <a:cs typeface="Arial"/>
              </a:rPr>
              <a:t>Dynamically</a:t>
            </a:r>
            <a:r>
              <a:rPr sz="1000" spc="-35" dirty="0">
                <a:solidFill>
                  <a:srgbClr val="3333B2"/>
                </a:solidFill>
                <a:latin typeface="Arial"/>
                <a:cs typeface="Arial"/>
              </a:rPr>
              <a:t> </a:t>
            </a:r>
            <a:r>
              <a:rPr sz="1000" dirty="0">
                <a:solidFill>
                  <a:srgbClr val="3333B2"/>
                </a:solidFill>
                <a:latin typeface="Arial"/>
                <a:cs typeface="Arial"/>
              </a:rPr>
              <a:t>assigning</a:t>
            </a:r>
            <a:r>
              <a:rPr sz="1000" spc="-35" dirty="0">
                <a:solidFill>
                  <a:srgbClr val="3333B2"/>
                </a:solidFill>
                <a:latin typeface="Arial"/>
                <a:cs typeface="Arial"/>
              </a:rPr>
              <a:t> </a:t>
            </a:r>
            <a:r>
              <a:rPr sz="1000" dirty="0">
                <a:solidFill>
                  <a:srgbClr val="3333B2"/>
                </a:solidFill>
                <a:latin typeface="Arial"/>
                <a:cs typeface="Arial"/>
              </a:rPr>
              <a:t>an</a:t>
            </a:r>
            <a:r>
              <a:rPr sz="1000" spc="-30" dirty="0">
                <a:solidFill>
                  <a:srgbClr val="3333B2"/>
                </a:solidFill>
                <a:latin typeface="Arial"/>
                <a:cs typeface="Arial"/>
              </a:rPr>
              <a:t> </a:t>
            </a:r>
            <a:r>
              <a:rPr sz="1000" dirty="0">
                <a:solidFill>
                  <a:srgbClr val="3333B2"/>
                </a:solidFill>
                <a:latin typeface="Arial"/>
                <a:cs typeface="Arial"/>
              </a:rPr>
              <a:t>end</a:t>
            </a:r>
            <a:r>
              <a:rPr sz="1000" spc="-35" dirty="0">
                <a:solidFill>
                  <a:srgbClr val="3333B2"/>
                </a:solidFill>
                <a:latin typeface="Arial"/>
                <a:cs typeface="Arial"/>
              </a:rPr>
              <a:t> </a:t>
            </a:r>
            <a:r>
              <a:rPr sz="1000" dirty="0">
                <a:solidFill>
                  <a:srgbClr val="3333B2"/>
                </a:solidFill>
                <a:latin typeface="Arial"/>
                <a:cs typeface="Arial"/>
              </a:rPr>
              <a:t>point:</a:t>
            </a:r>
            <a:r>
              <a:rPr sz="1000" spc="25" dirty="0">
                <a:solidFill>
                  <a:srgbClr val="3333B2"/>
                </a:solidFill>
                <a:latin typeface="Arial"/>
                <a:cs typeface="Arial"/>
              </a:rPr>
              <a:t> </a:t>
            </a:r>
            <a:r>
              <a:rPr sz="1000" dirty="0">
                <a:solidFill>
                  <a:srgbClr val="3333B2"/>
                </a:solidFill>
                <a:latin typeface="Arial"/>
                <a:cs typeface="Arial"/>
              </a:rPr>
              <a:t>two</a:t>
            </a:r>
            <a:r>
              <a:rPr sz="1000" spc="-30" dirty="0">
                <a:solidFill>
                  <a:srgbClr val="3333B2"/>
                </a:solidFill>
                <a:latin typeface="Arial"/>
                <a:cs typeface="Arial"/>
              </a:rPr>
              <a:t> </a:t>
            </a:r>
            <a:r>
              <a:rPr sz="1000" spc="-10" dirty="0">
                <a:solidFill>
                  <a:srgbClr val="3333B2"/>
                </a:solidFill>
                <a:latin typeface="Arial"/>
                <a:cs typeface="Arial"/>
              </a:rPr>
              <a:t>approaches</a:t>
            </a:r>
            <a:endParaRPr sz="1000">
              <a:latin typeface="Arial"/>
              <a:cs typeface="Arial"/>
            </a:endParaRPr>
          </a:p>
        </p:txBody>
      </p:sp>
      <p:pic>
        <p:nvPicPr>
          <p:cNvPr id="8" name="object 8"/>
          <p:cNvPicPr/>
          <p:nvPr/>
        </p:nvPicPr>
        <p:blipFill>
          <a:blip r:embed="rId4" cstate="print"/>
          <a:stretch>
            <a:fillRect/>
          </a:stretch>
        </p:blipFill>
        <p:spPr>
          <a:xfrm>
            <a:off x="398590" y="2331953"/>
            <a:ext cx="1761433" cy="710496"/>
          </a:xfrm>
          <a:prstGeom prst="rect">
            <a:avLst/>
          </a:prstGeom>
        </p:spPr>
      </p:pic>
      <p:pic>
        <p:nvPicPr>
          <p:cNvPr id="9" name="object 9"/>
          <p:cNvPicPr/>
          <p:nvPr/>
        </p:nvPicPr>
        <p:blipFill>
          <a:blip r:embed="rId5" cstate="print"/>
          <a:stretch>
            <a:fillRect/>
          </a:stretch>
        </p:blipFill>
        <p:spPr>
          <a:xfrm>
            <a:off x="2376869" y="2331953"/>
            <a:ext cx="1891212" cy="672841"/>
          </a:xfrm>
          <a:prstGeom prst="rect">
            <a:avLst/>
          </a:prstGeom>
        </p:spPr>
      </p:pic>
      <p:grpSp>
        <p:nvGrpSpPr>
          <p:cNvPr id="10" name="object 10"/>
          <p:cNvGrpSpPr/>
          <p:nvPr/>
        </p:nvGrpSpPr>
        <p:grpSpPr>
          <a:xfrm>
            <a:off x="0" y="3348469"/>
            <a:ext cx="4608195" cy="107950"/>
            <a:chOff x="0" y="3348469"/>
            <a:chExt cx="4608195" cy="107950"/>
          </a:xfrm>
        </p:grpSpPr>
        <p:sp>
          <p:nvSpPr>
            <p:cNvPr id="11" name="object 11"/>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12" name="object 12"/>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3" name="object 13"/>
          <p:cNvSpPr txBox="1"/>
          <p:nvPr/>
        </p:nvSpPr>
        <p:spPr>
          <a:xfrm>
            <a:off x="53467" y="3349927"/>
            <a:ext cx="65087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3" action="ppaction://hlinksldjump"/>
              </a:rPr>
              <a:t>General</a:t>
            </a:r>
            <a:r>
              <a:rPr sz="500" spc="-25" dirty="0">
                <a:latin typeface="Arial"/>
                <a:cs typeface="Arial"/>
                <a:hlinkClick r:id="rId3" action="ppaction://hlinksldjump"/>
              </a:rPr>
              <a:t> </a:t>
            </a:r>
            <a:r>
              <a:rPr sz="500" dirty="0">
                <a:latin typeface="Arial"/>
                <a:cs typeface="Arial"/>
                <a:hlinkClick r:id="rId3" action="ppaction://hlinksldjump"/>
              </a:rPr>
              <a:t>design</a:t>
            </a:r>
            <a:r>
              <a:rPr sz="500" spc="-25" dirty="0">
                <a:latin typeface="Arial"/>
                <a:cs typeface="Arial"/>
                <a:hlinkClick r:id="rId3" action="ppaction://hlinksldjump"/>
              </a:rPr>
              <a:t> </a:t>
            </a:r>
            <a:r>
              <a:rPr sz="500" spc="-10" dirty="0">
                <a:latin typeface="Arial"/>
                <a:cs typeface="Arial"/>
                <a:hlinkClick r:id="rId3" action="ppaction://hlinksldjump"/>
              </a:rPr>
              <a:t>issues</a:t>
            </a:r>
            <a:endParaRPr sz="500">
              <a:latin typeface="Arial"/>
              <a:cs typeface="Arial"/>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10875" y="-1515"/>
            <a:ext cx="24384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Servers</a:t>
            </a:r>
            <a:endParaRPr sz="500">
              <a:latin typeface="Arial"/>
              <a:cs typeface="Arial"/>
            </a:endParaRPr>
          </a:p>
        </p:txBody>
      </p:sp>
      <p:sp>
        <p:nvSpPr>
          <p:cNvPr id="5" name="object 5"/>
          <p:cNvSpPr txBox="1"/>
          <p:nvPr/>
        </p:nvSpPr>
        <p:spPr>
          <a:xfrm>
            <a:off x="95300" y="197711"/>
            <a:ext cx="4150995" cy="798195"/>
          </a:xfrm>
          <a:prstGeom prst="rect">
            <a:avLst/>
          </a:prstGeom>
        </p:spPr>
        <p:txBody>
          <a:bodyPr vert="horz" wrap="square" lIns="0" tIns="12065" rIns="0" bIns="0" rtlCol="0">
            <a:spAutoFit/>
          </a:bodyPr>
          <a:lstStyle/>
          <a:p>
            <a:pPr marL="12700">
              <a:lnSpc>
                <a:spcPct val="100000"/>
              </a:lnSpc>
              <a:spcBef>
                <a:spcPts val="95"/>
              </a:spcBef>
            </a:pPr>
            <a:r>
              <a:rPr sz="1200" spc="-10" dirty="0">
                <a:solidFill>
                  <a:srgbClr val="3333B2"/>
                </a:solidFill>
                <a:latin typeface="Arial"/>
                <a:cs typeface="Arial"/>
              </a:rPr>
              <a:t>Out-of-</a:t>
            </a:r>
            <a:r>
              <a:rPr sz="1200" dirty="0">
                <a:solidFill>
                  <a:srgbClr val="3333B2"/>
                </a:solidFill>
                <a:latin typeface="Arial"/>
                <a:cs typeface="Arial"/>
              </a:rPr>
              <a:t>band </a:t>
            </a:r>
            <a:r>
              <a:rPr sz="1200" spc="-10" dirty="0">
                <a:solidFill>
                  <a:srgbClr val="3333B2"/>
                </a:solidFill>
                <a:latin typeface="Arial"/>
                <a:cs typeface="Arial"/>
              </a:rPr>
              <a:t>communication</a:t>
            </a:r>
            <a:endParaRPr sz="1200">
              <a:latin typeface="Arial"/>
              <a:cs typeface="Arial"/>
            </a:endParaRPr>
          </a:p>
          <a:p>
            <a:pPr marL="264160">
              <a:lnSpc>
                <a:spcPct val="100000"/>
              </a:lnSpc>
              <a:spcBef>
                <a:spcPts val="1055"/>
              </a:spcBef>
            </a:pPr>
            <a:r>
              <a:rPr sz="1000" spc="-10" dirty="0">
                <a:solidFill>
                  <a:srgbClr val="3333B2"/>
                </a:solidFill>
                <a:latin typeface="Arial"/>
                <a:cs typeface="Arial"/>
              </a:rPr>
              <a:t>Issue</a:t>
            </a:r>
            <a:endParaRPr sz="1000">
              <a:latin typeface="Arial"/>
              <a:cs typeface="Arial"/>
            </a:endParaRPr>
          </a:p>
          <a:p>
            <a:pPr marL="264160" marR="5080">
              <a:lnSpc>
                <a:spcPts val="1210"/>
              </a:lnSpc>
              <a:spcBef>
                <a:spcPts val="40"/>
              </a:spcBef>
            </a:pPr>
            <a:r>
              <a:rPr sz="900" dirty="0">
                <a:latin typeface="Arial"/>
                <a:cs typeface="Arial"/>
              </a:rPr>
              <a:t>Is</a:t>
            </a:r>
            <a:r>
              <a:rPr sz="900" spc="-25" dirty="0">
                <a:latin typeface="Arial"/>
                <a:cs typeface="Arial"/>
              </a:rPr>
              <a:t> </a:t>
            </a:r>
            <a:r>
              <a:rPr sz="900" dirty="0">
                <a:latin typeface="Arial"/>
                <a:cs typeface="Arial"/>
              </a:rPr>
              <a:t>it</a:t>
            </a:r>
            <a:r>
              <a:rPr sz="900" spc="-20" dirty="0">
                <a:latin typeface="Arial"/>
                <a:cs typeface="Arial"/>
              </a:rPr>
              <a:t> </a:t>
            </a:r>
            <a:r>
              <a:rPr sz="900" dirty="0">
                <a:latin typeface="Arial"/>
                <a:cs typeface="Arial"/>
              </a:rPr>
              <a:t>possible</a:t>
            </a:r>
            <a:r>
              <a:rPr sz="900" spc="-25" dirty="0">
                <a:latin typeface="Arial"/>
                <a:cs typeface="Arial"/>
              </a:rPr>
              <a:t> </a:t>
            </a:r>
            <a:r>
              <a:rPr sz="900" dirty="0">
                <a:latin typeface="Arial"/>
                <a:cs typeface="Arial"/>
              </a:rPr>
              <a:t>to</a:t>
            </a:r>
            <a:r>
              <a:rPr sz="900" spc="-20" dirty="0">
                <a:latin typeface="Arial"/>
                <a:cs typeface="Arial"/>
              </a:rPr>
              <a:t> </a:t>
            </a:r>
            <a:r>
              <a:rPr sz="900" dirty="0">
                <a:solidFill>
                  <a:srgbClr val="3333B2"/>
                </a:solidFill>
                <a:latin typeface="Arial"/>
                <a:cs typeface="Arial"/>
              </a:rPr>
              <a:t>interrupt</a:t>
            </a:r>
            <a:r>
              <a:rPr sz="900" spc="-20" dirty="0">
                <a:solidFill>
                  <a:srgbClr val="3333B2"/>
                </a:solidFill>
                <a:latin typeface="Arial"/>
                <a:cs typeface="Arial"/>
              </a:rPr>
              <a:t> </a:t>
            </a:r>
            <a:r>
              <a:rPr sz="900" dirty="0">
                <a:latin typeface="Arial"/>
                <a:cs typeface="Arial"/>
              </a:rPr>
              <a:t>a</a:t>
            </a:r>
            <a:r>
              <a:rPr sz="900" spc="-25" dirty="0">
                <a:latin typeface="Arial"/>
                <a:cs typeface="Arial"/>
              </a:rPr>
              <a:t> </a:t>
            </a:r>
            <a:r>
              <a:rPr sz="900" dirty="0">
                <a:latin typeface="Arial"/>
                <a:cs typeface="Arial"/>
              </a:rPr>
              <a:t>server</a:t>
            </a:r>
            <a:r>
              <a:rPr sz="900" spc="-20" dirty="0">
                <a:latin typeface="Arial"/>
                <a:cs typeface="Arial"/>
              </a:rPr>
              <a:t> </a:t>
            </a:r>
            <a:r>
              <a:rPr sz="900" dirty="0">
                <a:latin typeface="Arial"/>
                <a:cs typeface="Arial"/>
              </a:rPr>
              <a:t>once</a:t>
            </a:r>
            <a:r>
              <a:rPr sz="900" spc="-20" dirty="0">
                <a:latin typeface="Arial"/>
                <a:cs typeface="Arial"/>
              </a:rPr>
              <a:t> </a:t>
            </a:r>
            <a:r>
              <a:rPr sz="900" dirty="0">
                <a:latin typeface="Arial"/>
                <a:cs typeface="Arial"/>
              </a:rPr>
              <a:t>it</a:t>
            </a:r>
            <a:r>
              <a:rPr sz="900" spc="-25" dirty="0">
                <a:latin typeface="Arial"/>
                <a:cs typeface="Arial"/>
              </a:rPr>
              <a:t> </a:t>
            </a:r>
            <a:r>
              <a:rPr sz="900" dirty="0">
                <a:latin typeface="Arial"/>
                <a:cs typeface="Arial"/>
              </a:rPr>
              <a:t>has</a:t>
            </a:r>
            <a:r>
              <a:rPr sz="900" spc="-20" dirty="0">
                <a:latin typeface="Arial"/>
                <a:cs typeface="Arial"/>
              </a:rPr>
              <a:t> </a:t>
            </a:r>
            <a:r>
              <a:rPr sz="900" dirty="0">
                <a:latin typeface="Arial"/>
                <a:cs typeface="Arial"/>
              </a:rPr>
              <a:t>accepted</a:t>
            </a:r>
            <a:r>
              <a:rPr sz="900" spc="-20" dirty="0">
                <a:latin typeface="Arial"/>
                <a:cs typeface="Arial"/>
              </a:rPr>
              <a:t> </a:t>
            </a:r>
            <a:r>
              <a:rPr sz="900" dirty="0">
                <a:latin typeface="Arial"/>
                <a:cs typeface="Arial"/>
              </a:rPr>
              <a:t>(or</a:t>
            </a:r>
            <a:r>
              <a:rPr sz="900" spc="-25" dirty="0">
                <a:latin typeface="Arial"/>
                <a:cs typeface="Arial"/>
              </a:rPr>
              <a:t> </a:t>
            </a:r>
            <a:r>
              <a:rPr sz="900" dirty="0">
                <a:latin typeface="Arial"/>
                <a:cs typeface="Arial"/>
              </a:rPr>
              <a:t>is</a:t>
            </a:r>
            <a:r>
              <a:rPr sz="900" spc="-20" dirty="0">
                <a:latin typeface="Arial"/>
                <a:cs typeface="Arial"/>
              </a:rPr>
              <a:t> </a:t>
            </a:r>
            <a:r>
              <a:rPr sz="900" dirty="0">
                <a:latin typeface="Arial"/>
                <a:cs typeface="Arial"/>
              </a:rPr>
              <a:t>in</a:t>
            </a:r>
            <a:r>
              <a:rPr sz="900" spc="-25"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process</a:t>
            </a:r>
            <a:r>
              <a:rPr sz="900" spc="-20" dirty="0">
                <a:latin typeface="Arial"/>
                <a:cs typeface="Arial"/>
              </a:rPr>
              <a:t> </a:t>
            </a:r>
            <a:r>
              <a:rPr sz="900" spc="-25" dirty="0">
                <a:latin typeface="Arial"/>
                <a:cs typeface="Arial"/>
              </a:rPr>
              <a:t>of </a:t>
            </a:r>
            <a:r>
              <a:rPr sz="900" dirty="0">
                <a:latin typeface="Arial"/>
                <a:cs typeface="Arial"/>
              </a:rPr>
              <a:t>accepting)</a:t>
            </a:r>
            <a:r>
              <a:rPr sz="900" spc="-35"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service</a:t>
            </a:r>
            <a:r>
              <a:rPr sz="900" spc="-20" dirty="0">
                <a:latin typeface="Arial"/>
                <a:cs typeface="Arial"/>
              </a:rPr>
              <a:t> </a:t>
            </a:r>
            <a:r>
              <a:rPr sz="900" spc="-10" dirty="0">
                <a:latin typeface="Arial"/>
                <a:cs typeface="Arial"/>
              </a:rPr>
              <a:t>request?</a:t>
            </a:r>
            <a:endParaRPr sz="90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087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3" action="ppaction://hlinksldjump"/>
              </a:rPr>
              <a:t>General</a:t>
            </a:r>
            <a:r>
              <a:rPr sz="500" spc="-25" dirty="0">
                <a:latin typeface="Arial"/>
                <a:cs typeface="Arial"/>
                <a:hlinkClick r:id="rId3" action="ppaction://hlinksldjump"/>
              </a:rPr>
              <a:t> </a:t>
            </a:r>
            <a:r>
              <a:rPr sz="500" dirty="0">
                <a:latin typeface="Arial"/>
                <a:cs typeface="Arial"/>
                <a:hlinkClick r:id="rId3" action="ppaction://hlinksldjump"/>
              </a:rPr>
              <a:t>design</a:t>
            </a:r>
            <a:r>
              <a:rPr sz="500" spc="-25" dirty="0">
                <a:latin typeface="Arial"/>
                <a:cs typeface="Arial"/>
                <a:hlinkClick r:id="rId3" action="ppaction://hlinksldjump"/>
              </a:rPr>
              <a:t> </a:t>
            </a:r>
            <a:r>
              <a:rPr sz="500" spc="-10" dirty="0">
                <a:latin typeface="Arial"/>
                <a:cs typeface="Arial"/>
                <a:hlinkClick r:id="rId3" action="ppaction://hlinksldjump"/>
              </a:rPr>
              <a:t>issues</a:t>
            </a:r>
            <a:endParaRPr sz="500">
              <a:latin typeface="Arial"/>
              <a:cs typeface="Arial"/>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10875" y="-1515"/>
            <a:ext cx="24384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Servers</a:t>
            </a:r>
            <a:endParaRPr sz="500">
              <a:latin typeface="Arial"/>
              <a:cs typeface="Arial"/>
            </a:endParaRPr>
          </a:p>
        </p:txBody>
      </p:sp>
      <p:sp>
        <p:nvSpPr>
          <p:cNvPr id="5" name="object 5"/>
          <p:cNvSpPr txBox="1"/>
          <p:nvPr/>
        </p:nvSpPr>
        <p:spPr>
          <a:xfrm>
            <a:off x="69900" y="197711"/>
            <a:ext cx="4201795" cy="1586865"/>
          </a:xfrm>
          <a:prstGeom prst="rect">
            <a:avLst/>
          </a:prstGeom>
        </p:spPr>
        <p:txBody>
          <a:bodyPr vert="horz" wrap="square" lIns="0" tIns="12065" rIns="0" bIns="0" rtlCol="0">
            <a:spAutoFit/>
          </a:bodyPr>
          <a:lstStyle/>
          <a:p>
            <a:pPr marL="38100">
              <a:lnSpc>
                <a:spcPct val="100000"/>
              </a:lnSpc>
              <a:spcBef>
                <a:spcPts val="95"/>
              </a:spcBef>
            </a:pPr>
            <a:r>
              <a:rPr sz="1200" spc="-10" dirty="0">
                <a:solidFill>
                  <a:srgbClr val="3333B2"/>
                </a:solidFill>
                <a:latin typeface="Arial"/>
                <a:cs typeface="Arial"/>
              </a:rPr>
              <a:t>Out-of-</a:t>
            </a:r>
            <a:r>
              <a:rPr sz="1200" dirty="0">
                <a:solidFill>
                  <a:srgbClr val="3333B2"/>
                </a:solidFill>
                <a:latin typeface="Arial"/>
                <a:cs typeface="Arial"/>
              </a:rPr>
              <a:t>band </a:t>
            </a:r>
            <a:r>
              <a:rPr sz="1200" spc="-10" dirty="0">
                <a:solidFill>
                  <a:srgbClr val="3333B2"/>
                </a:solidFill>
                <a:latin typeface="Arial"/>
                <a:cs typeface="Arial"/>
              </a:rPr>
              <a:t>communication</a:t>
            </a:r>
            <a:endParaRPr sz="1200">
              <a:latin typeface="Arial"/>
              <a:cs typeface="Arial"/>
            </a:endParaRPr>
          </a:p>
          <a:p>
            <a:pPr marL="289560">
              <a:lnSpc>
                <a:spcPct val="100000"/>
              </a:lnSpc>
              <a:spcBef>
                <a:spcPts val="1055"/>
              </a:spcBef>
            </a:pPr>
            <a:r>
              <a:rPr sz="1000" spc="-10" dirty="0">
                <a:solidFill>
                  <a:srgbClr val="3333B2"/>
                </a:solidFill>
                <a:latin typeface="Arial"/>
                <a:cs typeface="Arial"/>
              </a:rPr>
              <a:t>Issue</a:t>
            </a:r>
            <a:endParaRPr sz="1000">
              <a:latin typeface="Arial"/>
              <a:cs typeface="Arial"/>
            </a:endParaRPr>
          </a:p>
          <a:p>
            <a:pPr marL="289560" marR="30480">
              <a:lnSpc>
                <a:spcPts val="1210"/>
              </a:lnSpc>
              <a:spcBef>
                <a:spcPts val="40"/>
              </a:spcBef>
            </a:pPr>
            <a:r>
              <a:rPr sz="900" dirty="0">
                <a:latin typeface="Arial"/>
                <a:cs typeface="Arial"/>
              </a:rPr>
              <a:t>Is</a:t>
            </a:r>
            <a:r>
              <a:rPr sz="900" spc="-25" dirty="0">
                <a:latin typeface="Arial"/>
                <a:cs typeface="Arial"/>
              </a:rPr>
              <a:t> </a:t>
            </a:r>
            <a:r>
              <a:rPr sz="900" dirty="0">
                <a:latin typeface="Arial"/>
                <a:cs typeface="Arial"/>
              </a:rPr>
              <a:t>it</a:t>
            </a:r>
            <a:r>
              <a:rPr sz="900" spc="-20" dirty="0">
                <a:latin typeface="Arial"/>
                <a:cs typeface="Arial"/>
              </a:rPr>
              <a:t> </a:t>
            </a:r>
            <a:r>
              <a:rPr sz="900" dirty="0">
                <a:latin typeface="Arial"/>
                <a:cs typeface="Arial"/>
              </a:rPr>
              <a:t>possible</a:t>
            </a:r>
            <a:r>
              <a:rPr sz="900" spc="-25" dirty="0">
                <a:latin typeface="Arial"/>
                <a:cs typeface="Arial"/>
              </a:rPr>
              <a:t> </a:t>
            </a:r>
            <a:r>
              <a:rPr sz="900" dirty="0">
                <a:latin typeface="Arial"/>
                <a:cs typeface="Arial"/>
              </a:rPr>
              <a:t>to</a:t>
            </a:r>
            <a:r>
              <a:rPr sz="900" spc="-20" dirty="0">
                <a:latin typeface="Arial"/>
                <a:cs typeface="Arial"/>
              </a:rPr>
              <a:t> </a:t>
            </a:r>
            <a:r>
              <a:rPr sz="900" dirty="0">
                <a:solidFill>
                  <a:srgbClr val="3333B2"/>
                </a:solidFill>
                <a:latin typeface="Arial"/>
                <a:cs typeface="Arial"/>
              </a:rPr>
              <a:t>interrupt</a:t>
            </a:r>
            <a:r>
              <a:rPr sz="900" spc="-20" dirty="0">
                <a:solidFill>
                  <a:srgbClr val="3333B2"/>
                </a:solidFill>
                <a:latin typeface="Arial"/>
                <a:cs typeface="Arial"/>
              </a:rPr>
              <a:t> </a:t>
            </a:r>
            <a:r>
              <a:rPr sz="900" dirty="0">
                <a:latin typeface="Arial"/>
                <a:cs typeface="Arial"/>
              </a:rPr>
              <a:t>a</a:t>
            </a:r>
            <a:r>
              <a:rPr sz="900" spc="-25" dirty="0">
                <a:latin typeface="Arial"/>
                <a:cs typeface="Arial"/>
              </a:rPr>
              <a:t> </a:t>
            </a:r>
            <a:r>
              <a:rPr sz="900" dirty="0">
                <a:latin typeface="Arial"/>
                <a:cs typeface="Arial"/>
              </a:rPr>
              <a:t>server</a:t>
            </a:r>
            <a:r>
              <a:rPr sz="900" spc="-20" dirty="0">
                <a:latin typeface="Arial"/>
                <a:cs typeface="Arial"/>
              </a:rPr>
              <a:t> </a:t>
            </a:r>
            <a:r>
              <a:rPr sz="900" dirty="0">
                <a:latin typeface="Arial"/>
                <a:cs typeface="Arial"/>
              </a:rPr>
              <a:t>once</a:t>
            </a:r>
            <a:r>
              <a:rPr sz="900" spc="-20" dirty="0">
                <a:latin typeface="Arial"/>
                <a:cs typeface="Arial"/>
              </a:rPr>
              <a:t> </a:t>
            </a:r>
            <a:r>
              <a:rPr sz="900" dirty="0">
                <a:latin typeface="Arial"/>
                <a:cs typeface="Arial"/>
              </a:rPr>
              <a:t>it</a:t>
            </a:r>
            <a:r>
              <a:rPr sz="900" spc="-25" dirty="0">
                <a:latin typeface="Arial"/>
                <a:cs typeface="Arial"/>
              </a:rPr>
              <a:t> </a:t>
            </a:r>
            <a:r>
              <a:rPr sz="900" dirty="0">
                <a:latin typeface="Arial"/>
                <a:cs typeface="Arial"/>
              </a:rPr>
              <a:t>has</a:t>
            </a:r>
            <a:r>
              <a:rPr sz="900" spc="-20" dirty="0">
                <a:latin typeface="Arial"/>
                <a:cs typeface="Arial"/>
              </a:rPr>
              <a:t> </a:t>
            </a:r>
            <a:r>
              <a:rPr sz="900" dirty="0">
                <a:latin typeface="Arial"/>
                <a:cs typeface="Arial"/>
              </a:rPr>
              <a:t>accepted</a:t>
            </a:r>
            <a:r>
              <a:rPr sz="900" spc="-20" dirty="0">
                <a:latin typeface="Arial"/>
                <a:cs typeface="Arial"/>
              </a:rPr>
              <a:t> </a:t>
            </a:r>
            <a:r>
              <a:rPr sz="900" dirty="0">
                <a:latin typeface="Arial"/>
                <a:cs typeface="Arial"/>
              </a:rPr>
              <a:t>(or</a:t>
            </a:r>
            <a:r>
              <a:rPr sz="900" spc="-25" dirty="0">
                <a:latin typeface="Arial"/>
                <a:cs typeface="Arial"/>
              </a:rPr>
              <a:t> </a:t>
            </a:r>
            <a:r>
              <a:rPr sz="900" dirty="0">
                <a:latin typeface="Arial"/>
                <a:cs typeface="Arial"/>
              </a:rPr>
              <a:t>is</a:t>
            </a:r>
            <a:r>
              <a:rPr sz="900" spc="-20" dirty="0">
                <a:latin typeface="Arial"/>
                <a:cs typeface="Arial"/>
              </a:rPr>
              <a:t> </a:t>
            </a:r>
            <a:r>
              <a:rPr sz="900" dirty="0">
                <a:latin typeface="Arial"/>
                <a:cs typeface="Arial"/>
              </a:rPr>
              <a:t>in</a:t>
            </a:r>
            <a:r>
              <a:rPr sz="900" spc="-25"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process</a:t>
            </a:r>
            <a:r>
              <a:rPr sz="900" spc="-20" dirty="0">
                <a:latin typeface="Arial"/>
                <a:cs typeface="Arial"/>
              </a:rPr>
              <a:t> </a:t>
            </a:r>
            <a:r>
              <a:rPr sz="900" spc="-25" dirty="0">
                <a:latin typeface="Arial"/>
                <a:cs typeface="Arial"/>
              </a:rPr>
              <a:t>of </a:t>
            </a:r>
            <a:r>
              <a:rPr sz="900" dirty="0">
                <a:latin typeface="Arial"/>
                <a:cs typeface="Arial"/>
              </a:rPr>
              <a:t>accepting)</a:t>
            </a:r>
            <a:r>
              <a:rPr sz="900" spc="-35"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service</a:t>
            </a:r>
            <a:r>
              <a:rPr sz="900" spc="-20" dirty="0">
                <a:latin typeface="Arial"/>
                <a:cs typeface="Arial"/>
              </a:rPr>
              <a:t> </a:t>
            </a:r>
            <a:r>
              <a:rPr sz="900" spc="-10" dirty="0">
                <a:latin typeface="Arial"/>
                <a:cs typeface="Arial"/>
              </a:rPr>
              <a:t>request?</a:t>
            </a:r>
            <a:endParaRPr sz="900">
              <a:latin typeface="Arial"/>
              <a:cs typeface="Arial"/>
            </a:endParaRPr>
          </a:p>
          <a:p>
            <a:pPr marL="289560">
              <a:lnSpc>
                <a:spcPct val="100000"/>
              </a:lnSpc>
              <a:spcBef>
                <a:spcPts val="745"/>
              </a:spcBef>
            </a:pPr>
            <a:r>
              <a:rPr sz="1000" dirty="0">
                <a:solidFill>
                  <a:srgbClr val="3333B2"/>
                </a:solidFill>
                <a:latin typeface="Arial"/>
                <a:cs typeface="Arial"/>
              </a:rPr>
              <a:t>Solution</a:t>
            </a:r>
            <a:r>
              <a:rPr sz="1000" spc="-30" dirty="0">
                <a:solidFill>
                  <a:srgbClr val="3333B2"/>
                </a:solidFill>
                <a:latin typeface="Arial"/>
                <a:cs typeface="Arial"/>
              </a:rPr>
              <a:t> </a:t>
            </a:r>
            <a:r>
              <a:rPr sz="1000" dirty="0">
                <a:solidFill>
                  <a:srgbClr val="3333B2"/>
                </a:solidFill>
                <a:latin typeface="Arial"/>
                <a:cs typeface="Arial"/>
              </a:rPr>
              <a:t>1:</a:t>
            </a:r>
            <a:r>
              <a:rPr sz="1000" spc="35" dirty="0">
                <a:solidFill>
                  <a:srgbClr val="3333B2"/>
                </a:solidFill>
                <a:latin typeface="Arial"/>
                <a:cs typeface="Arial"/>
              </a:rPr>
              <a:t> </a:t>
            </a:r>
            <a:r>
              <a:rPr sz="1000" dirty="0">
                <a:solidFill>
                  <a:srgbClr val="3333B2"/>
                </a:solidFill>
                <a:latin typeface="Arial"/>
                <a:cs typeface="Arial"/>
              </a:rPr>
              <a:t>Use</a:t>
            </a:r>
            <a:r>
              <a:rPr sz="1000" spc="-25" dirty="0">
                <a:solidFill>
                  <a:srgbClr val="3333B2"/>
                </a:solidFill>
                <a:latin typeface="Arial"/>
                <a:cs typeface="Arial"/>
              </a:rPr>
              <a:t> </a:t>
            </a:r>
            <a:r>
              <a:rPr sz="1000" dirty="0">
                <a:solidFill>
                  <a:srgbClr val="3333B2"/>
                </a:solidFill>
                <a:latin typeface="Arial"/>
                <a:cs typeface="Arial"/>
              </a:rPr>
              <a:t>a</a:t>
            </a:r>
            <a:r>
              <a:rPr sz="1000" spc="-25" dirty="0">
                <a:solidFill>
                  <a:srgbClr val="3333B2"/>
                </a:solidFill>
                <a:latin typeface="Arial"/>
                <a:cs typeface="Arial"/>
              </a:rPr>
              <a:t> </a:t>
            </a:r>
            <a:r>
              <a:rPr sz="1000" dirty="0">
                <a:solidFill>
                  <a:srgbClr val="3333B2"/>
                </a:solidFill>
                <a:latin typeface="Arial"/>
                <a:cs typeface="Arial"/>
              </a:rPr>
              <a:t>separate</a:t>
            </a:r>
            <a:r>
              <a:rPr sz="1000" spc="-25" dirty="0">
                <a:solidFill>
                  <a:srgbClr val="3333B2"/>
                </a:solidFill>
                <a:latin typeface="Arial"/>
                <a:cs typeface="Arial"/>
              </a:rPr>
              <a:t> </a:t>
            </a:r>
            <a:r>
              <a:rPr sz="1000" dirty="0">
                <a:solidFill>
                  <a:srgbClr val="3333B2"/>
                </a:solidFill>
                <a:latin typeface="Arial"/>
                <a:cs typeface="Arial"/>
              </a:rPr>
              <a:t>port</a:t>
            </a:r>
            <a:r>
              <a:rPr sz="1000" spc="-25" dirty="0">
                <a:solidFill>
                  <a:srgbClr val="3333B2"/>
                </a:solidFill>
                <a:latin typeface="Arial"/>
                <a:cs typeface="Arial"/>
              </a:rPr>
              <a:t> </a:t>
            </a:r>
            <a:r>
              <a:rPr sz="1000" dirty="0">
                <a:solidFill>
                  <a:srgbClr val="3333B2"/>
                </a:solidFill>
                <a:latin typeface="Arial"/>
                <a:cs typeface="Arial"/>
              </a:rPr>
              <a:t>for</a:t>
            </a:r>
            <a:r>
              <a:rPr sz="1000" spc="-25" dirty="0">
                <a:solidFill>
                  <a:srgbClr val="3333B2"/>
                </a:solidFill>
                <a:latin typeface="Arial"/>
                <a:cs typeface="Arial"/>
              </a:rPr>
              <a:t> </a:t>
            </a:r>
            <a:r>
              <a:rPr sz="1000" dirty="0">
                <a:solidFill>
                  <a:srgbClr val="3333B2"/>
                </a:solidFill>
                <a:latin typeface="Arial"/>
                <a:cs typeface="Arial"/>
              </a:rPr>
              <a:t>urgent</a:t>
            </a:r>
            <a:r>
              <a:rPr sz="1000" spc="-25" dirty="0">
                <a:solidFill>
                  <a:srgbClr val="3333B2"/>
                </a:solidFill>
                <a:latin typeface="Arial"/>
                <a:cs typeface="Arial"/>
              </a:rPr>
              <a:t> </a:t>
            </a:r>
            <a:r>
              <a:rPr sz="1000" spc="-20" dirty="0">
                <a:solidFill>
                  <a:srgbClr val="3333B2"/>
                </a:solidFill>
                <a:latin typeface="Arial"/>
                <a:cs typeface="Arial"/>
              </a:rPr>
              <a:t>data</a:t>
            </a:r>
            <a:endParaRPr sz="1000">
              <a:latin typeface="Arial"/>
              <a:cs typeface="Arial"/>
            </a:endParaRPr>
          </a:p>
          <a:p>
            <a:pPr marL="542925" indent="-120650">
              <a:lnSpc>
                <a:spcPct val="100000"/>
              </a:lnSpc>
              <a:spcBef>
                <a:spcPts val="705"/>
              </a:spcBef>
              <a:buClr>
                <a:srgbClr val="3333B2"/>
              </a:buClr>
              <a:buFont typeface="Menlo"/>
              <a:buChar char="•"/>
              <a:tabLst>
                <a:tab pos="543560" algn="l"/>
              </a:tabLst>
            </a:pPr>
            <a:r>
              <a:rPr sz="900" dirty="0">
                <a:latin typeface="Arial"/>
                <a:cs typeface="Arial"/>
              </a:rPr>
              <a:t>Server</a:t>
            </a:r>
            <a:r>
              <a:rPr sz="900" spc="-20" dirty="0">
                <a:latin typeface="Arial"/>
                <a:cs typeface="Arial"/>
              </a:rPr>
              <a:t> </a:t>
            </a:r>
            <a:r>
              <a:rPr sz="900" dirty="0">
                <a:latin typeface="Arial"/>
                <a:cs typeface="Arial"/>
              </a:rPr>
              <a:t>has</a:t>
            </a:r>
            <a:r>
              <a:rPr sz="900" spc="-15" dirty="0">
                <a:latin typeface="Arial"/>
                <a:cs typeface="Arial"/>
              </a:rPr>
              <a:t> </a:t>
            </a:r>
            <a:r>
              <a:rPr sz="900" dirty="0">
                <a:latin typeface="Arial"/>
                <a:cs typeface="Arial"/>
              </a:rPr>
              <a:t>a</a:t>
            </a:r>
            <a:r>
              <a:rPr sz="900" spc="-15" dirty="0">
                <a:latin typeface="Arial"/>
                <a:cs typeface="Arial"/>
              </a:rPr>
              <a:t> </a:t>
            </a:r>
            <a:r>
              <a:rPr sz="900" dirty="0">
                <a:latin typeface="Arial"/>
                <a:cs typeface="Arial"/>
              </a:rPr>
              <a:t>separate</a:t>
            </a:r>
            <a:r>
              <a:rPr sz="900" spc="-15" dirty="0">
                <a:latin typeface="Arial"/>
                <a:cs typeface="Arial"/>
              </a:rPr>
              <a:t> </a:t>
            </a:r>
            <a:r>
              <a:rPr sz="900" spc="-10" dirty="0">
                <a:latin typeface="Arial"/>
                <a:cs typeface="Arial"/>
              </a:rPr>
              <a:t>thread/process</a:t>
            </a:r>
            <a:r>
              <a:rPr sz="900" spc="-15" dirty="0">
                <a:latin typeface="Arial"/>
                <a:cs typeface="Arial"/>
              </a:rPr>
              <a:t> </a:t>
            </a:r>
            <a:r>
              <a:rPr sz="900" dirty="0">
                <a:latin typeface="Arial"/>
                <a:cs typeface="Arial"/>
              </a:rPr>
              <a:t>for</a:t>
            </a:r>
            <a:r>
              <a:rPr sz="900" spc="-20" dirty="0">
                <a:latin typeface="Arial"/>
                <a:cs typeface="Arial"/>
              </a:rPr>
              <a:t> </a:t>
            </a:r>
            <a:r>
              <a:rPr sz="900" dirty="0">
                <a:latin typeface="Arial"/>
                <a:cs typeface="Arial"/>
              </a:rPr>
              <a:t>urgent</a:t>
            </a:r>
            <a:r>
              <a:rPr sz="900" spc="-15" dirty="0">
                <a:latin typeface="Arial"/>
                <a:cs typeface="Arial"/>
              </a:rPr>
              <a:t> </a:t>
            </a:r>
            <a:r>
              <a:rPr sz="900" spc="-10" dirty="0">
                <a:latin typeface="Arial"/>
                <a:cs typeface="Arial"/>
              </a:rPr>
              <a:t>messages</a:t>
            </a:r>
            <a:endParaRPr sz="900">
              <a:latin typeface="Arial"/>
              <a:cs typeface="Arial"/>
            </a:endParaRPr>
          </a:p>
          <a:p>
            <a:pPr marL="542925" indent="-120650">
              <a:lnSpc>
                <a:spcPct val="100000"/>
              </a:lnSpc>
              <a:spcBef>
                <a:spcPts val="125"/>
              </a:spcBef>
              <a:buClr>
                <a:srgbClr val="3333B2"/>
              </a:buClr>
              <a:buFont typeface="Menlo"/>
              <a:buChar char="•"/>
              <a:tabLst>
                <a:tab pos="543560" algn="l"/>
              </a:tabLst>
            </a:pPr>
            <a:r>
              <a:rPr sz="900" dirty="0">
                <a:latin typeface="Arial"/>
                <a:cs typeface="Arial"/>
              </a:rPr>
              <a:t>Urgent</a:t>
            </a:r>
            <a:r>
              <a:rPr sz="900" spc="-45" dirty="0">
                <a:latin typeface="Arial"/>
                <a:cs typeface="Arial"/>
              </a:rPr>
              <a:t> </a:t>
            </a:r>
            <a:r>
              <a:rPr sz="900" dirty="0">
                <a:latin typeface="Arial"/>
                <a:cs typeface="Arial"/>
              </a:rPr>
              <a:t>message</a:t>
            </a:r>
            <a:r>
              <a:rPr sz="900" spc="-25" dirty="0">
                <a:latin typeface="Arial"/>
                <a:cs typeface="Arial"/>
              </a:rPr>
              <a:t> </a:t>
            </a:r>
            <a:r>
              <a:rPr sz="900" dirty="0">
                <a:latin typeface="Arial"/>
                <a:cs typeface="Arial"/>
              </a:rPr>
              <a:t>comes</a:t>
            </a:r>
            <a:r>
              <a:rPr sz="900" spc="-25" dirty="0">
                <a:latin typeface="Arial"/>
                <a:cs typeface="Arial"/>
              </a:rPr>
              <a:t> </a:t>
            </a:r>
            <a:r>
              <a:rPr sz="900" dirty="0">
                <a:latin typeface="Arial"/>
                <a:cs typeface="Arial"/>
              </a:rPr>
              <a:t>in</a:t>
            </a:r>
            <a:r>
              <a:rPr sz="900" spc="-25" dirty="0">
                <a:latin typeface="Arial"/>
                <a:cs typeface="Arial"/>
              </a:rPr>
              <a:t> </a:t>
            </a:r>
            <a:r>
              <a:rPr sz="900" i="1" spc="350" dirty="0">
                <a:latin typeface="Menlo"/>
                <a:cs typeface="Menlo"/>
              </a:rPr>
              <a:t>⇒</a:t>
            </a:r>
            <a:r>
              <a:rPr sz="900" i="1" spc="-295" dirty="0">
                <a:latin typeface="Menlo"/>
                <a:cs typeface="Menlo"/>
              </a:rPr>
              <a:t> </a:t>
            </a:r>
            <a:r>
              <a:rPr sz="900" dirty="0">
                <a:solidFill>
                  <a:srgbClr val="3333B2"/>
                </a:solidFill>
                <a:latin typeface="Arial"/>
                <a:cs typeface="Arial"/>
              </a:rPr>
              <a:t>associated</a:t>
            </a:r>
            <a:r>
              <a:rPr sz="900" spc="-25" dirty="0">
                <a:solidFill>
                  <a:srgbClr val="3333B2"/>
                </a:solidFill>
                <a:latin typeface="Arial"/>
                <a:cs typeface="Arial"/>
              </a:rPr>
              <a:t> </a:t>
            </a:r>
            <a:r>
              <a:rPr sz="900" dirty="0">
                <a:solidFill>
                  <a:srgbClr val="3333B2"/>
                </a:solidFill>
                <a:latin typeface="Arial"/>
                <a:cs typeface="Arial"/>
              </a:rPr>
              <a:t>request</a:t>
            </a:r>
            <a:r>
              <a:rPr sz="900" spc="-25" dirty="0">
                <a:solidFill>
                  <a:srgbClr val="3333B2"/>
                </a:solidFill>
                <a:latin typeface="Arial"/>
                <a:cs typeface="Arial"/>
              </a:rPr>
              <a:t> </a:t>
            </a:r>
            <a:r>
              <a:rPr sz="900" dirty="0">
                <a:solidFill>
                  <a:srgbClr val="3333B2"/>
                </a:solidFill>
                <a:latin typeface="Arial"/>
                <a:cs typeface="Arial"/>
              </a:rPr>
              <a:t>is</a:t>
            </a:r>
            <a:r>
              <a:rPr sz="900" spc="-25" dirty="0">
                <a:solidFill>
                  <a:srgbClr val="3333B2"/>
                </a:solidFill>
                <a:latin typeface="Arial"/>
                <a:cs typeface="Arial"/>
              </a:rPr>
              <a:t> </a:t>
            </a:r>
            <a:r>
              <a:rPr sz="900" dirty="0">
                <a:solidFill>
                  <a:srgbClr val="3333B2"/>
                </a:solidFill>
                <a:latin typeface="Arial"/>
                <a:cs typeface="Arial"/>
              </a:rPr>
              <a:t>put</a:t>
            </a:r>
            <a:r>
              <a:rPr sz="900" spc="-25" dirty="0">
                <a:solidFill>
                  <a:srgbClr val="3333B2"/>
                </a:solidFill>
                <a:latin typeface="Arial"/>
                <a:cs typeface="Arial"/>
              </a:rPr>
              <a:t> </a:t>
            </a:r>
            <a:r>
              <a:rPr sz="900" dirty="0">
                <a:solidFill>
                  <a:srgbClr val="3333B2"/>
                </a:solidFill>
                <a:latin typeface="Arial"/>
                <a:cs typeface="Arial"/>
              </a:rPr>
              <a:t>on</a:t>
            </a:r>
            <a:r>
              <a:rPr sz="900" spc="-25" dirty="0">
                <a:solidFill>
                  <a:srgbClr val="3333B2"/>
                </a:solidFill>
                <a:latin typeface="Arial"/>
                <a:cs typeface="Arial"/>
              </a:rPr>
              <a:t> </a:t>
            </a:r>
            <a:r>
              <a:rPr sz="900" spc="-20" dirty="0">
                <a:solidFill>
                  <a:srgbClr val="3333B2"/>
                </a:solidFill>
                <a:latin typeface="Arial"/>
                <a:cs typeface="Arial"/>
              </a:rPr>
              <a:t>hold</a:t>
            </a:r>
            <a:endParaRPr sz="900">
              <a:latin typeface="Arial"/>
              <a:cs typeface="Arial"/>
            </a:endParaRPr>
          </a:p>
          <a:p>
            <a:pPr marL="542925" indent="-120650">
              <a:lnSpc>
                <a:spcPct val="100000"/>
              </a:lnSpc>
              <a:spcBef>
                <a:spcPts val="130"/>
              </a:spcBef>
              <a:buClr>
                <a:srgbClr val="3333B2"/>
              </a:buClr>
              <a:buFont typeface="Menlo"/>
              <a:buChar char="•"/>
              <a:tabLst>
                <a:tab pos="543560" algn="l"/>
              </a:tabLst>
            </a:pPr>
            <a:r>
              <a:rPr sz="900" dirty="0">
                <a:latin typeface="Arial"/>
                <a:cs typeface="Arial"/>
              </a:rPr>
              <a:t>Note:</a:t>
            </a:r>
            <a:r>
              <a:rPr sz="900" spc="45" dirty="0">
                <a:latin typeface="Arial"/>
                <a:cs typeface="Arial"/>
              </a:rPr>
              <a:t> </a:t>
            </a:r>
            <a:r>
              <a:rPr sz="900" dirty="0">
                <a:latin typeface="Arial"/>
                <a:cs typeface="Arial"/>
              </a:rPr>
              <a:t>we</a:t>
            </a:r>
            <a:r>
              <a:rPr sz="900" spc="-10" dirty="0">
                <a:latin typeface="Arial"/>
                <a:cs typeface="Arial"/>
              </a:rPr>
              <a:t> </a:t>
            </a:r>
            <a:r>
              <a:rPr sz="900" dirty="0">
                <a:latin typeface="Arial"/>
                <a:cs typeface="Arial"/>
              </a:rPr>
              <a:t>require</a:t>
            </a:r>
            <a:r>
              <a:rPr sz="900" spc="-5" dirty="0">
                <a:latin typeface="Arial"/>
                <a:cs typeface="Arial"/>
              </a:rPr>
              <a:t> </a:t>
            </a:r>
            <a:r>
              <a:rPr sz="900" dirty="0">
                <a:solidFill>
                  <a:srgbClr val="3333B2"/>
                </a:solidFill>
                <a:latin typeface="Arial"/>
                <a:cs typeface="Arial"/>
              </a:rPr>
              <a:t>OS</a:t>
            </a:r>
            <a:r>
              <a:rPr sz="900" spc="-10" dirty="0">
                <a:solidFill>
                  <a:srgbClr val="3333B2"/>
                </a:solidFill>
                <a:latin typeface="Arial"/>
                <a:cs typeface="Arial"/>
              </a:rPr>
              <a:t> </a:t>
            </a:r>
            <a:r>
              <a:rPr sz="900" dirty="0">
                <a:solidFill>
                  <a:srgbClr val="3333B2"/>
                </a:solidFill>
                <a:latin typeface="Arial"/>
                <a:cs typeface="Arial"/>
              </a:rPr>
              <a:t>supports</a:t>
            </a:r>
            <a:r>
              <a:rPr sz="900" spc="-10" dirty="0">
                <a:solidFill>
                  <a:srgbClr val="3333B2"/>
                </a:solidFill>
                <a:latin typeface="Arial"/>
                <a:cs typeface="Arial"/>
              </a:rPr>
              <a:t> priority-</a:t>
            </a:r>
            <a:r>
              <a:rPr sz="900" dirty="0">
                <a:solidFill>
                  <a:srgbClr val="3333B2"/>
                </a:solidFill>
                <a:latin typeface="Arial"/>
                <a:cs typeface="Arial"/>
              </a:rPr>
              <a:t>based</a:t>
            </a:r>
            <a:r>
              <a:rPr sz="900" spc="-10" dirty="0">
                <a:solidFill>
                  <a:srgbClr val="3333B2"/>
                </a:solidFill>
                <a:latin typeface="Arial"/>
                <a:cs typeface="Arial"/>
              </a:rPr>
              <a:t> scheduling</a:t>
            </a:r>
            <a:endParaRPr sz="90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087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3" action="ppaction://hlinksldjump"/>
              </a:rPr>
              <a:t>General</a:t>
            </a:r>
            <a:r>
              <a:rPr sz="500" spc="-25" dirty="0">
                <a:latin typeface="Arial"/>
                <a:cs typeface="Arial"/>
                <a:hlinkClick r:id="rId3" action="ppaction://hlinksldjump"/>
              </a:rPr>
              <a:t> </a:t>
            </a:r>
            <a:r>
              <a:rPr sz="500" dirty="0">
                <a:latin typeface="Arial"/>
                <a:cs typeface="Arial"/>
                <a:hlinkClick r:id="rId3" action="ppaction://hlinksldjump"/>
              </a:rPr>
              <a:t>design</a:t>
            </a:r>
            <a:r>
              <a:rPr sz="500" spc="-25" dirty="0">
                <a:latin typeface="Arial"/>
                <a:cs typeface="Arial"/>
                <a:hlinkClick r:id="rId3" action="ppaction://hlinksldjump"/>
              </a:rPr>
              <a:t> </a:t>
            </a:r>
            <a:r>
              <a:rPr sz="500" spc="-10" dirty="0">
                <a:latin typeface="Arial"/>
                <a:cs typeface="Arial"/>
                <a:hlinkClick r:id="rId3" action="ppaction://hlinksldjump"/>
              </a:rPr>
              <a:t>issues</a:t>
            </a:r>
            <a:endParaRPr sz="500">
              <a:latin typeface="Arial"/>
              <a:cs typeface="Arial"/>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10875" y="-1515"/>
            <a:ext cx="24384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Servers</a:t>
            </a:r>
            <a:endParaRPr sz="500">
              <a:latin typeface="Arial"/>
              <a:cs typeface="Arial"/>
            </a:endParaRPr>
          </a:p>
        </p:txBody>
      </p:sp>
      <p:sp>
        <p:nvSpPr>
          <p:cNvPr id="5" name="object 5"/>
          <p:cNvSpPr txBox="1"/>
          <p:nvPr/>
        </p:nvSpPr>
        <p:spPr>
          <a:xfrm>
            <a:off x="57200" y="197711"/>
            <a:ext cx="4227195" cy="2297430"/>
          </a:xfrm>
          <a:prstGeom prst="rect">
            <a:avLst/>
          </a:prstGeom>
        </p:spPr>
        <p:txBody>
          <a:bodyPr vert="horz" wrap="square" lIns="0" tIns="12065" rIns="0" bIns="0" rtlCol="0">
            <a:spAutoFit/>
          </a:bodyPr>
          <a:lstStyle/>
          <a:p>
            <a:pPr marL="50800">
              <a:lnSpc>
                <a:spcPct val="100000"/>
              </a:lnSpc>
              <a:spcBef>
                <a:spcPts val="95"/>
              </a:spcBef>
            </a:pPr>
            <a:r>
              <a:rPr sz="1200" spc="-10" dirty="0">
                <a:solidFill>
                  <a:srgbClr val="3333B2"/>
                </a:solidFill>
                <a:latin typeface="Arial"/>
                <a:cs typeface="Arial"/>
              </a:rPr>
              <a:t>Out-of-</a:t>
            </a:r>
            <a:r>
              <a:rPr sz="1200" dirty="0">
                <a:solidFill>
                  <a:srgbClr val="3333B2"/>
                </a:solidFill>
                <a:latin typeface="Arial"/>
                <a:cs typeface="Arial"/>
              </a:rPr>
              <a:t>band </a:t>
            </a:r>
            <a:r>
              <a:rPr sz="1200" spc="-10" dirty="0">
                <a:solidFill>
                  <a:srgbClr val="3333B2"/>
                </a:solidFill>
                <a:latin typeface="Arial"/>
                <a:cs typeface="Arial"/>
              </a:rPr>
              <a:t>communication</a:t>
            </a:r>
            <a:endParaRPr sz="1200">
              <a:latin typeface="Arial"/>
              <a:cs typeface="Arial"/>
            </a:endParaRPr>
          </a:p>
          <a:p>
            <a:pPr marL="302260">
              <a:lnSpc>
                <a:spcPct val="100000"/>
              </a:lnSpc>
              <a:spcBef>
                <a:spcPts val="1055"/>
              </a:spcBef>
            </a:pPr>
            <a:r>
              <a:rPr sz="1000" spc="-10" dirty="0">
                <a:solidFill>
                  <a:srgbClr val="3333B2"/>
                </a:solidFill>
                <a:latin typeface="Arial"/>
                <a:cs typeface="Arial"/>
              </a:rPr>
              <a:t>Issue</a:t>
            </a:r>
            <a:endParaRPr sz="1000">
              <a:latin typeface="Arial"/>
              <a:cs typeface="Arial"/>
            </a:endParaRPr>
          </a:p>
          <a:p>
            <a:pPr marL="302260" marR="43180">
              <a:lnSpc>
                <a:spcPts val="1210"/>
              </a:lnSpc>
              <a:spcBef>
                <a:spcPts val="40"/>
              </a:spcBef>
            </a:pPr>
            <a:r>
              <a:rPr sz="900" dirty="0">
                <a:latin typeface="Arial"/>
                <a:cs typeface="Arial"/>
              </a:rPr>
              <a:t>Is</a:t>
            </a:r>
            <a:r>
              <a:rPr sz="900" spc="-25" dirty="0">
                <a:latin typeface="Arial"/>
                <a:cs typeface="Arial"/>
              </a:rPr>
              <a:t> </a:t>
            </a:r>
            <a:r>
              <a:rPr sz="900" dirty="0">
                <a:latin typeface="Arial"/>
                <a:cs typeface="Arial"/>
              </a:rPr>
              <a:t>it</a:t>
            </a:r>
            <a:r>
              <a:rPr sz="900" spc="-20" dirty="0">
                <a:latin typeface="Arial"/>
                <a:cs typeface="Arial"/>
              </a:rPr>
              <a:t> </a:t>
            </a:r>
            <a:r>
              <a:rPr sz="900" dirty="0">
                <a:latin typeface="Arial"/>
                <a:cs typeface="Arial"/>
              </a:rPr>
              <a:t>possible</a:t>
            </a:r>
            <a:r>
              <a:rPr sz="900" spc="-25" dirty="0">
                <a:latin typeface="Arial"/>
                <a:cs typeface="Arial"/>
              </a:rPr>
              <a:t> </a:t>
            </a:r>
            <a:r>
              <a:rPr sz="900" dirty="0">
                <a:latin typeface="Arial"/>
                <a:cs typeface="Arial"/>
              </a:rPr>
              <a:t>to</a:t>
            </a:r>
            <a:r>
              <a:rPr sz="900" spc="-20" dirty="0">
                <a:latin typeface="Arial"/>
                <a:cs typeface="Arial"/>
              </a:rPr>
              <a:t> </a:t>
            </a:r>
            <a:r>
              <a:rPr sz="900" dirty="0">
                <a:solidFill>
                  <a:srgbClr val="3333B2"/>
                </a:solidFill>
                <a:latin typeface="Arial"/>
                <a:cs typeface="Arial"/>
              </a:rPr>
              <a:t>interrupt</a:t>
            </a:r>
            <a:r>
              <a:rPr sz="900" spc="-20" dirty="0">
                <a:solidFill>
                  <a:srgbClr val="3333B2"/>
                </a:solidFill>
                <a:latin typeface="Arial"/>
                <a:cs typeface="Arial"/>
              </a:rPr>
              <a:t> </a:t>
            </a:r>
            <a:r>
              <a:rPr sz="900" dirty="0">
                <a:latin typeface="Arial"/>
                <a:cs typeface="Arial"/>
              </a:rPr>
              <a:t>a</a:t>
            </a:r>
            <a:r>
              <a:rPr sz="900" spc="-25" dirty="0">
                <a:latin typeface="Arial"/>
                <a:cs typeface="Arial"/>
              </a:rPr>
              <a:t> </a:t>
            </a:r>
            <a:r>
              <a:rPr sz="900" dirty="0">
                <a:latin typeface="Arial"/>
                <a:cs typeface="Arial"/>
              </a:rPr>
              <a:t>server</a:t>
            </a:r>
            <a:r>
              <a:rPr sz="900" spc="-20" dirty="0">
                <a:latin typeface="Arial"/>
                <a:cs typeface="Arial"/>
              </a:rPr>
              <a:t> </a:t>
            </a:r>
            <a:r>
              <a:rPr sz="900" dirty="0">
                <a:latin typeface="Arial"/>
                <a:cs typeface="Arial"/>
              </a:rPr>
              <a:t>once</a:t>
            </a:r>
            <a:r>
              <a:rPr sz="900" spc="-20" dirty="0">
                <a:latin typeface="Arial"/>
                <a:cs typeface="Arial"/>
              </a:rPr>
              <a:t> </a:t>
            </a:r>
            <a:r>
              <a:rPr sz="900" dirty="0">
                <a:latin typeface="Arial"/>
                <a:cs typeface="Arial"/>
              </a:rPr>
              <a:t>it</a:t>
            </a:r>
            <a:r>
              <a:rPr sz="900" spc="-25" dirty="0">
                <a:latin typeface="Arial"/>
                <a:cs typeface="Arial"/>
              </a:rPr>
              <a:t> </a:t>
            </a:r>
            <a:r>
              <a:rPr sz="900" dirty="0">
                <a:latin typeface="Arial"/>
                <a:cs typeface="Arial"/>
              </a:rPr>
              <a:t>has</a:t>
            </a:r>
            <a:r>
              <a:rPr sz="900" spc="-20" dirty="0">
                <a:latin typeface="Arial"/>
                <a:cs typeface="Arial"/>
              </a:rPr>
              <a:t> </a:t>
            </a:r>
            <a:r>
              <a:rPr sz="900" dirty="0">
                <a:latin typeface="Arial"/>
                <a:cs typeface="Arial"/>
              </a:rPr>
              <a:t>accepted</a:t>
            </a:r>
            <a:r>
              <a:rPr sz="900" spc="-20" dirty="0">
                <a:latin typeface="Arial"/>
                <a:cs typeface="Arial"/>
              </a:rPr>
              <a:t> </a:t>
            </a:r>
            <a:r>
              <a:rPr sz="900" dirty="0">
                <a:latin typeface="Arial"/>
                <a:cs typeface="Arial"/>
              </a:rPr>
              <a:t>(or</a:t>
            </a:r>
            <a:r>
              <a:rPr sz="900" spc="-25" dirty="0">
                <a:latin typeface="Arial"/>
                <a:cs typeface="Arial"/>
              </a:rPr>
              <a:t> </a:t>
            </a:r>
            <a:r>
              <a:rPr sz="900" dirty="0">
                <a:latin typeface="Arial"/>
                <a:cs typeface="Arial"/>
              </a:rPr>
              <a:t>is</a:t>
            </a:r>
            <a:r>
              <a:rPr sz="900" spc="-20" dirty="0">
                <a:latin typeface="Arial"/>
                <a:cs typeface="Arial"/>
              </a:rPr>
              <a:t> </a:t>
            </a:r>
            <a:r>
              <a:rPr sz="900" dirty="0">
                <a:latin typeface="Arial"/>
                <a:cs typeface="Arial"/>
              </a:rPr>
              <a:t>in</a:t>
            </a:r>
            <a:r>
              <a:rPr sz="900" spc="-25"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process</a:t>
            </a:r>
            <a:r>
              <a:rPr sz="900" spc="-20" dirty="0">
                <a:latin typeface="Arial"/>
                <a:cs typeface="Arial"/>
              </a:rPr>
              <a:t> </a:t>
            </a:r>
            <a:r>
              <a:rPr sz="900" spc="-25" dirty="0">
                <a:latin typeface="Arial"/>
                <a:cs typeface="Arial"/>
              </a:rPr>
              <a:t>of </a:t>
            </a:r>
            <a:r>
              <a:rPr sz="900" dirty="0">
                <a:latin typeface="Arial"/>
                <a:cs typeface="Arial"/>
              </a:rPr>
              <a:t>accepting)</a:t>
            </a:r>
            <a:r>
              <a:rPr sz="900" spc="-35"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service</a:t>
            </a:r>
            <a:r>
              <a:rPr sz="900" spc="-20" dirty="0">
                <a:latin typeface="Arial"/>
                <a:cs typeface="Arial"/>
              </a:rPr>
              <a:t> </a:t>
            </a:r>
            <a:r>
              <a:rPr sz="900" spc="-10" dirty="0">
                <a:latin typeface="Arial"/>
                <a:cs typeface="Arial"/>
              </a:rPr>
              <a:t>request?</a:t>
            </a:r>
            <a:endParaRPr sz="900">
              <a:latin typeface="Arial"/>
              <a:cs typeface="Arial"/>
            </a:endParaRPr>
          </a:p>
          <a:p>
            <a:pPr marL="302260">
              <a:lnSpc>
                <a:spcPct val="100000"/>
              </a:lnSpc>
              <a:spcBef>
                <a:spcPts val="745"/>
              </a:spcBef>
            </a:pPr>
            <a:r>
              <a:rPr sz="1000" dirty="0">
                <a:solidFill>
                  <a:srgbClr val="3333B2"/>
                </a:solidFill>
                <a:latin typeface="Arial"/>
                <a:cs typeface="Arial"/>
              </a:rPr>
              <a:t>Solution</a:t>
            </a:r>
            <a:r>
              <a:rPr sz="1000" spc="-30" dirty="0">
                <a:solidFill>
                  <a:srgbClr val="3333B2"/>
                </a:solidFill>
                <a:latin typeface="Arial"/>
                <a:cs typeface="Arial"/>
              </a:rPr>
              <a:t> </a:t>
            </a:r>
            <a:r>
              <a:rPr sz="1000" dirty="0">
                <a:solidFill>
                  <a:srgbClr val="3333B2"/>
                </a:solidFill>
                <a:latin typeface="Arial"/>
                <a:cs typeface="Arial"/>
              </a:rPr>
              <a:t>1:</a:t>
            </a:r>
            <a:r>
              <a:rPr sz="1000" spc="35" dirty="0">
                <a:solidFill>
                  <a:srgbClr val="3333B2"/>
                </a:solidFill>
                <a:latin typeface="Arial"/>
                <a:cs typeface="Arial"/>
              </a:rPr>
              <a:t> </a:t>
            </a:r>
            <a:r>
              <a:rPr sz="1000" dirty="0">
                <a:solidFill>
                  <a:srgbClr val="3333B2"/>
                </a:solidFill>
                <a:latin typeface="Arial"/>
                <a:cs typeface="Arial"/>
              </a:rPr>
              <a:t>Use</a:t>
            </a:r>
            <a:r>
              <a:rPr sz="1000" spc="-25" dirty="0">
                <a:solidFill>
                  <a:srgbClr val="3333B2"/>
                </a:solidFill>
                <a:latin typeface="Arial"/>
                <a:cs typeface="Arial"/>
              </a:rPr>
              <a:t> </a:t>
            </a:r>
            <a:r>
              <a:rPr sz="1000" dirty="0">
                <a:solidFill>
                  <a:srgbClr val="3333B2"/>
                </a:solidFill>
                <a:latin typeface="Arial"/>
                <a:cs typeface="Arial"/>
              </a:rPr>
              <a:t>a</a:t>
            </a:r>
            <a:r>
              <a:rPr sz="1000" spc="-25" dirty="0">
                <a:solidFill>
                  <a:srgbClr val="3333B2"/>
                </a:solidFill>
                <a:latin typeface="Arial"/>
                <a:cs typeface="Arial"/>
              </a:rPr>
              <a:t> </a:t>
            </a:r>
            <a:r>
              <a:rPr sz="1000" dirty="0">
                <a:solidFill>
                  <a:srgbClr val="3333B2"/>
                </a:solidFill>
                <a:latin typeface="Arial"/>
                <a:cs typeface="Arial"/>
              </a:rPr>
              <a:t>separate</a:t>
            </a:r>
            <a:r>
              <a:rPr sz="1000" spc="-25" dirty="0">
                <a:solidFill>
                  <a:srgbClr val="3333B2"/>
                </a:solidFill>
                <a:latin typeface="Arial"/>
                <a:cs typeface="Arial"/>
              </a:rPr>
              <a:t> </a:t>
            </a:r>
            <a:r>
              <a:rPr sz="1000" dirty="0">
                <a:solidFill>
                  <a:srgbClr val="3333B2"/>
                </a:solidFill>
                <a:latin typeface="Arial"/>
                <a:cs typeface="Arial"/>
              </a:rPr>
              <a:t>port</a:t>
            </a:r>
            <a:r>
              <a:rPr sz="1000" spc="-25" dirty="0">
                <a:solidFill>
                  <a:srgbClr val="3333B2"/>
                </a:solidFill>
                <a:latin typeface="Arial"/>
                <a:cs typeface="Arial"/>
              </a:rPr>
              <a:t> </a:t>
            </a:r>
            <a:r>
              <a:rPr sz="1000" dirty="0">
                <a:solidFill>
                  <a:srgbClr val="3333B2"/>
                </a:solidFill>
                <a:latin typeface="Arial"/>
                <a:cs typeface="Arial"/>
              </a:rPr>
              <a:t>for</a:t>
            </a:r>
            <a:r>
              <a:rPr sz="1000" spc="-25" dirty="0">
                <a:solidFill>
                  <a:srgbClr val="3333B2"/>
                </a:solidFill>
                <a:latin typeface="Arial"/>
                <a:cs typeface="Arial"/>
              </a:rPr>
              <a:t> </a:t>
            </a:r>
            <a:r>
              <a:rPr sz="1000" dirty="0">
                <a:solidFill>
                  <a:srgbClr val="3333B2"/>
                </a:solidFill>
                <a:latin typeface="Arial"/>
                <a:cs typeface="Arial"/>
              </a:rPr>
              <a:t>urgent</a:t>
            </a:r>
            <a:r>
              <a:rPr sz="1000" spc="-25" dirty="0">
                <a:solidFill>
                  <a:srgbClr val="3333B2"/>
                </a:solidFill>
                <a:latin typeface="Arial"/>
                <a:cs typeface="Arial"/>
              </a:rPr>
              <a:t> </a:t>
            </a:r>
            <a:r>
              <a:rPr sz="1000" spc="-20" dirty="0">
                <a:solidFill>
                  <a:srgbClr val="3333B2"/>
                </a:solidFill>
                <a:latin typeface="Arial"/>
                <a:cs typeface="Arial"/>
              </a:rPr>
              <a:t>data</a:t>
            </a:r>
            <a:endParaRPr sz="1000">
              <a:latin typeface="Arial"/>
              <a:cs typeface="Arial"/>
            </a:endParaRPr>
          </a:p>
          <a:p>
            <a:pPr marL="555625" indent="-120650">
              <a:lnSpc>
                <a:spcPct val="100000"/>
              </a:lnSpc>
              <a:spcBef>
                <a:spcPts val="705"/>
              </a:spcBef>
              <a:buClr>
                <a:srgbClr val="3333B2"/>
              </a:buClr>
              <a:buFont typeface="Menlo"/>
              <a:buChar char="•"/>
              <a:tabLst>
                <a:tab pos="556260" algn="l"/>
              </a:tabLst>
            </a:pPr>
            <a:r>
              <a:rPr sz="900" dirty="0">
                <a:latin typeface="Arial"/>
                <a:cs typeface="Arial"/>
              </a:rPr>
              <a:t>Server</a:t>
            </a:r>
            <a:r>
              <a:rPr sz="900" spc="-20" dirty="0">
                <a:latin typeface="Arial"/>
                <a:cs typeface="Arial"/>
              </a:rPr>
              <a:t> </a:t>
            </a:r>
            <a:r>
              <a:rPr sz="900" dirty="0">
                <a:latin typeface="Arial"/>
                <a:cs typeface="Arial"/>
              </a:rPr>
              <a:t>has</a:t>
            </a:r>
            <a:r>
              <a:rPr sz="900" spc="-15" dirty="0">
                <a:latin typeface="Arial"/>
                <a:cs typeface="Arial"/>
              </a:rPr>
              <a:t> </a:t>
            </a:r>
            <a:r>
              <a:rPr sz="900" dirty="0">
                <a:latin typeface="Arial"/>
                <a:cs typeface="Arial"/>
              </a:rPr>
              <a:t>a</a:t>
            </a:r>
            <a:r>
              <a:rPr sz="900" spc="-15" dirty="0">
                <a:latin typeface="Arial"/>
                <a:cs typeface="Arial"/>
              </a:rPr>
              <a:t> </a:t>
            </a:r>
            <a:r>
              <a:rPr sz="900" dirty="0">
                <a:latin typeface="Arial"/>
                <a:cs typeface="Arial"/>
              </a:rPr>
              <a:t>separate</a:t>
            </a:r>
            <a:r>
              <a:rPr sz="900" spc="-15" dirty="0">
                <a:latin typeface="Arial"/>
                <a:cs typeface="Arial"/>
              </a:rPr>
              <a:t> </a:t>
            </a:r>
            <a:r>
              <a:rPr sz="900" spc="-10" dirty="0">
                <a:latin typeface="Arial"/>
                <a:cs typeface="Arial"/>
              </a:rPr>
              <a:t>thread/process</a:t>
            </a:r>
            <a:r>
              <a:rPr sz="900" spc="-15" dirty="0">
                <a:latin typeface="Arial"/>
                <a:cs typeface="Arial"/>
              </a:rPr>
              <a:t> </a:t>
            </a:r>
            <a:r>
              <a:rPr sz="900" dirty="0">
                <a:latin typeface="Arial"/>
                <a:cs typeface="Arial"/>
              </a:rPr>
              <a:t>for</a:t>
            </a:r>
            <a:r>
              <a:rPr sz="900" spc="-20" dirty="0">
                <a:latin typeface="Arial"/>
                <a:cs typeface="Arial"/>
              </a:rPr>
              <a:t> </a:t>
            </a:r>
            <a:r>
              <a:rPr sz="900" dirty="0">
                <a:latin typeface="Arial"/>
                <a:cs typeface="Arial"/>
              </a:rPr>
              <a:t>urgent</a:t>
            </a:r>
            <a:r>
              <a:rPr sz="900" spc="-15" dirty="0">
                <a:latin typeface="Arial"/>
                <a:cs typeface="Arial"/>
              </a:rPr>
              <a:t> </a:t>
            </a:r>
            <a:r>
              <a:rPr sz="900" spc="-10" dirty="0">
                <a:latin typeface="Arial"/>
                <a:cs typeface="Arial"/>
              </a:rPr>
              <a:t>messages</a:t>
            </a:r>
            <a:endParaRPr sz="900">
              <a:latin typeface="Arial"/>
              <a:cs typeface="Arial"/>
            </a:endParaRPr>
          </a:p>
          <a:p>
            <a:pPr marL="555625" indent="-120650">
              <a:lnSpc>
                <a:spcPct val="100000"/>
              </a:lnSpc>
              <a:spcBef>
                <a:spcPts val="125"/>
              </a:spcBef>
              <a:buClr>
                <a:srgbClr val="3333B2"/>
              </a:buClr>
              <a:buFont typeface="Menlo"/>
              <a:buChar char="•"/>
              <a:tabLst>
                <a:tab pos="556260" algn="l"/>
              </a:tabLst>
            </a:pPr>
            <a:r>
              <a:rPr sz="900" dirty="0">
                <a:latin typeface="Arial"/>
                <a:cs typeface="Arial"/>
              </a:rPr>
              <a:t>Urgent</a:t>
            </a:r>
            <a:r>
              <a:rPr sz="900" spc="-45" dirty="0">
                <a:latin typeface="Arial"/>
                <a:cs typeface="Arial"/>
              </a:rPr>
              <a:t> </a:t>
            </a:r>
            <a:r>
              <a:rPr sz="900" dirty="0">
                <a:latin typeface="Arial"/>
                <a:cs typeface="Arial"/>
              </a:rPr>
              <a:t>message</a:t>
            </a:r>
            <a:r>
              <a:rPr sz="900" spc="-25" dirty="0">
                <a:latin typeface="Arial"/>
                <a:cs typeface="Arial"/>
              </a:rPr>
              <a:t> </a:t>
            </a:r>
            <a:r>
              <a:rPr sz="900" dirty="0">
                <a:latin typeface="Arial"/>
                <a:cs typeface="Arial"/>
              </a:rPr>
              <a:t>comes</a:t>
            </a:r>
            <a:r>
              <a:rPr sz="900" spc="-25" dirty="0">
                <a:latin typeface="Arial"/>
                <a:cs typeface="Arial"/>
              </a:rPr>
              <a:t> </a:t>
            </a:r>
            <a:r>
              <a:rPr sz="900" dirty="0">
                <a:latin typeface="Arial"/>
                <a:cs typeface="Arial"/>
              </a:rPr>
              <a:t>in</a:t>
            </a:r>
            <a:r>
              <a:rPr sz="900" spc="-25" dirty="0">
                <a:latin typeface="Arial"/>
                <a:cs typeface="Arial"/>
              </a:rPr>
              <a:t> </a:t>
            </a:r>
            <a:r>
              <a:rPr sz="900" i="1" spc="350" dirty="0">
                <a:latin typeface="Menlo"/>
                <a:cs typeface="Menlo"/>
              </a:rPr>
              <a:t>⇒</a:t>
            </a:r>
            <a:r>
              <a:rPr sz="900" i="1" spc="-295" dirty="0">
                <a:latin typeface="Menlo"/>
                <a:cs typeface="Menlo"/>
              </a:rPr>
              <a:t> </a:t>
            </a:r>
            <a:r>
              <a:rPr sz="900" dirty="0">
                <a:solidFill>
                  <a:srgbClr val="3333B2"/>
                </a:solidFill>
                <a:latin typeface="Arial"/>
                <a:cs typeface="Arial"/>
              </a:rPr>
              <a:t>associated</a:t>
            </a:r>
            <a:r>
              <a:rPr sz="900" spc="-25" dirty="0">
                <a:solidFill>
                  <a:srgbClr val="3333B2"/>
                </a:solidFill>
                <a:latin typeface="Arial"/>
                <a:cs typeface="Arial"/>
              </a:rPr>
              <a:t> </a:t>
            </a:r>
            <a:r>
              <a:rPr sz="900" dirty="0">
                <a:solidFill>
                  <a:srgbClr val="3333B2"/>
                </a:solidFill>
                <a:latin typeface="Arial"/>
                <a:cs typeface="Arial"/>
              </a:rPr>
              <a:t>request</a:t>
            </a:r>
            <a:r>
              <a:rPr sz="900" spc="-25" dirty="0">
                <a:solidFill>
                  <a:srgbClr val="3333B2"/>
                </a:solidFill>
                <a:latin typeface="Arial"/>
                <a:cs typeface="Arial"/>
              </a:rPr>
              <a:t> </a:t>
            </a:r>
            <a:r>
              <a:rPr sz="900" dirty="0">
                <a:solidFill>
                  <a:srgbClr val="3333B2"/>
                </a:solidFill>
                <a:latin typeface="Arial"/>
                <a:cs typeface="Arial"/>
              </a:rPr>
              <a:t>is</a:t>
            </a:r>
            <a:r>
              <a:rPr sz="900" spc="-25" dirty="0">
                <a:solidFill>
                  <a:srgbClr val="3333B2"/>
                </a:solidFill>
                <a:latin typeface="Arial"/>
                <a:cs typeface="Arial"/>
              </a:rPr>
              <a:t> </a:t>
            </a:r>
            <a:r>
              <a:rPr sz="900" dirty="0">
                <a:solidFill>
                  <a:srgbClr val="3333B2"/>
                </a:solidFill>
                <a:latin typeface="Arial"/>
                <a:cs typeface="Arial"/>
              </a:rPr>
              <a:t>put</a:t>
            </a:r>
            <a:r>
              <a:rPr sz="900" spc="-25" dirty="0">
                <a:solidFill>
                  <a:srgbClr val="3333B2"/>
                </a:solidFill>
                <a:latin typeface="Arial"/>
                <a:cs typeface="Arial"/>
              </a:rPr>
              <a:t> </a:t>
            </a:r>
            <a:r>
              <a:rPr sz="900" dirty="0">
                <a:solidFill>
                  <a:srgbClr val="3333B2"/>
                </a:solidFill>
                <a:latin typeface="Arial"/>
                <a:cs typeface="Arial"/>
              </a:rPr>
              <a:t>on</a:t>
            </a:r>
            <a:r>
              <a:rPr sz="900" spc="-25" dirty="0">
                <a:solidFill>
                  <a:srgbClr val="3333B2"/>
                </a:solidFill>
                <a:latin typeface="Arial"/>
                <a:cs typeface="Arial"/>
              </a:rPr>
              <a:t> </a:t>
            </a:r>
            <a:r>
              <a:rPr sz="900" spc="-20" dirty="0">
                <a:solidFill>
                  <a:srgbClr val="3333B2"/>
                </a:solidFill>
                <a:latin typeface="Arial"/>
                <a:cs typeface="Arial"/>
              </a:rPr>
              <a:t>hold</a:t>
            </a:r>
            <a:endParaRPr sz="900">
              <a:latin typeface="Arial"/>
              <a:cs typeface="Arial"/>
            </a:endParaRPr>
          </a:p>
          <a:p>
            <a:pPr marL="555625" indent="-120650">
              <a:lnSpc>
                <a:spcPct val="100000"/>
              </a:lnSpc>
              <a:spcBef>
                <a:spcPts val="130"/>
              </a:spcBef>
              <a:buClr>
                <a:srgbClr val="3333B2"/>
              </a:buClr>
              <a:buFont typeface="Menlo"/>
              <a:buChar char="•"/>
              <a:tabLst>
                <a:tab pos="556260" algn="l"/>
              </a:tabLst>
            </a:pPr>
            <a:r>
              <a:rPr sz="900" dirty="0">
                <a:latin typeface="Arial"/>
                <a:cs typeface="Arial"/>
              </a:rPr>
              <a:t>Note:</a:t>
            </a:r>
            <a:r>
              <a:rPr sz="900" spc="45" dirty="0">
                <a:latin typeface="Arial"/>
                <a:cs typeface="Arial"/>
              </a:rPr>
              <a:t> </a:t>
            </a:r>
            <a:r>
              <a:rPr sz="900" dirty="0">
                <a:latin typeface="Arial"/>
                <a:cs typeface="Arial"/>
              </a:rPr>
              <a:t>we</a:t>
            </a:r>
            <a:r>
              <a:rPr sz="900" spc="-10" dirty="0">
                <a:latin typeface="Arial"/>
                <a:cs typeface="Arial"/>
              </a:rPr>
              <a:t> </a:t>
            </a:r>
            <a:r>
              <a:rPr sz="900" dirty="0">
                <a:latin typeface="Arial"/>
                <a:cs typeface="Arial"/>
              </a:rPr>
              <a:t>require</a:t>
            </a:r>
            <a:r>
              <a:rPr sz="900" spc="-5" dirty="0">
                <a:latin typeface="Arial"/>
                <a:cs typeface="Arial"/>
              </a:rPr>
              <a:t> </a:t>
            </a:r>
            <a:r>
              <a:rPr sz="900" dirty="0">
                <a:solidFill>
                  <a:srgbClr val="3333B2"/>
                </a:solidFill>
                <a:latin typeface="Arial"/>
                <a:cs typeface="Arial"/>
              </a:rPr>
              <a:t>OS</a:t>
            </a:r>
            <a:r>
              <a:rPr sz="900" spc="-10" dirty="0">
                <a:solidFill>
                  <a:srgbClr val="3333B2"/>
                </a:solidFill>
                <a:latin typeface="Arial"/>
                <a:cs typeface="Arial"/>
              </a:rPr>
              <a:t> </a:t>
            </a:r>
            <a:r>
              <a:rPr sz="900" dirty="0">
                <a:solidFill>
                  <a:srgbClr val="3333B2"/>
                </a:solidFill>
                <a:latin typeface="Arial"/>
                <a:cs typeface="Arial"/>
              </a:rPr>
              <a:t>supports</a:t>
            </a:r>
            <a:r>
              <a:rPr sz="900" spc="-10" dirty="0">
                <a:solidFill>
                  <a:srgbClr val="3333B2"/>
                </a:solidFill>
                <a:latin typeface="Arial"/>
                <a:cs typeface="Arial"/>
              </a:rPr>
              <a:t> priority-</a:t>
            </a:r>
            <a:r>
              <a:rPr sz="900" dirty="0">
                <a:solidFill>
                  <a:srgbClr val="3333B2"/>
                </a:solidFill>
                <a:latin typeface="Arial"/>
                <a:cs typeface="Arial"/>
              </a:rPr>
              <a:t>based</a:t>
            </a:r>
            <a:r>
              <a:rPr sz="900" spc="-10" dirty="0">
                <a:solidFill>
                  <a:srgbClr val="3333B2"/>
                </a:solidFill>
                <a:latin typeface="Arial"/>
                <a:cs typeface="Arial"/>
              </a:rPr>
              <a:t> scheduling</a:t>
            </a:r>
            <a:endParaRPr sz="900">
              <a:latin typeface="Arial"/>
              <a:cs typeface="Arial"/>
            </a:endParaRPr>
          </a:p>
          <a:p>
            <a:pPr>
              <a:lnSpc>
                <a:spcPct val="100000"/>
              </a:lnSpc>
              <a:spcBef>
                <a:spcPts val="25"/>
              </a:spcBef>
              <a:buClr>
                <a:srgbClr val="3333B2"/>
              </a:buClr>
              <a:buFont typeface="Menlo"/>
              <a:buChar char="•"/>
            </a:pPr>
            <a:endParaRPr sz="1200">
              <a:latin typeface="Arial"/>
              <a:cs typeface="Arial"/>
            </a:endParaRPr>
          </a:p>
          <a:p>
            <a:pPr marL="302260">
              <a:lnSpc>
                <a:spcPct val="100000"/>
              </a:lnSpc>
              <a:spcBef>
                <a:spcPts val="5"/>
              </a:spcBef>
            </a:pPr>
            <a:r>
              <a:rPr sz="1000" dirty="0">
                <a:solidFill>
                  <a:srgbClr val="3333B2"/>
                </a:solidFill>
                <a:latin typeface="Arial"/>
                <a:cs typeface="Arial"/>
              </a:rPr>
              <a:t>Solution</a:t>
            </a:r>
            <a:r>
              <a:rPr sz="1000" spc="-15" dirty="0">
                <a:solidFill>
                  <a:srgbClr val="3333B2"/>
                </a:solidFill>
                <a:latin typeface="Arial"/>
                <a:cs typeface="Arial"/>
              </a:rPr>
              <a:t> </a:t>
            </a:r>
            <a:r>
              <a:rPr sz="1000" dirty="0">
                <a:solidFill>
                  <a:srgbClr val="3333B2"/>
                </a:solidFill>
                <a:latin typeface="Arial"/>
                <a:cs typeface="Arial"/>
              </a:rPr>
              <a:t>2:</a:t>
            </a:r>
            <a:r>
              <a:rPr sz="1000" spc="50" dirty="0">
                <a:solidFill>
                  <a:srgbClr val="3333B2"/>
                </a:solidFill>
                <a:latin typeface="Arial"/>
                <a:cs typeface="Arial"/>
              </a:rPr>
              <a:t> </a:t>
            </a:r>
            <a:r>
              <a:rPr sz="1000" dirty="0">
                <a:solidFill>
                  <a:srgbClr val="3333B2"/>
                </a:solidFill>
                <a:latin typeface="Arial"/>
                <a:cs typeface="Arial"/>
              </a:rPr>
              <a:t>Use</a:t>
            </a:r>
            <a:r>
              <a:rPr sz="1000" spc="-15" dirty="0">
                <a:solidFill>
                  <a:srgbClr val="3333B2"/>
                </a:solidFill>
                <a:latin typeface="Arial"/>
                <a:cs typeface="Arial"/>
              </a:rPr>
              <a:t> </a:t>
            </a:r>
            <a:r>
              <a:rPr sz="1000" spc="-10" dirty="0">
                <a:solidFill>
                  <a:srgbClr val="3333B2"/>
                </a:solidFill>
                <a:latin typeface="Arial"/>
                <a:cs typeface="Arial"/>
              </a:rPr>
              <a:t>facilities</a:t>
            </a:r>
            <a:r>
              <a:rPr sz="1000" spc="-15" dirty="0">
                <a:solidFill>
                  <a:srgbClr val="3333B2"/>
                </a:solidFill>
                <a:latin typeface="Arial"/>
                <a:cs typeface="Arial"/>
              </a:rPr>
              <a:t> </a:t>
            </a:r>
            <a:r>
              <a:rPr sz="1000" dirty="0">
                <a:solidFill>
                  <a:srgbClr val="3333B2"/>
                </a:solidFill>
                <a:latin typeface="Arial"/>
                <a:cs typeface="Arial"/>
              </a:rPr>
              <a:t>of</a:t>
            </a:r>
            <a:r>
              <a:rPr sz="1000" spc="-15" dirty="0">
                <a:solidFill>
                  <a:srgbClr val="3333B2"/>
                </a:solidFill>
                <a:latin typeface="Arial"/>
                <a:cs typeface="Arial"/>
              </a:rPr>
              <a:t> </a:t>
            </a:r>
            <a:r>
              <a:rPr sz="1000" dirty="0">
                <a:solidFill>
                  <a:srgbClr val="3333B2"/>
                </a:solidFill>
                <a:latin typeface="Arial"/>
                <a:cs typeface="Arial"/>
              </a:rPr>
              <a:t>the</a:t>
            </a:r>
            <a:r>
              <a:rPr sz="1000" spc="-15" dirty="0">
                <a:solidFill>
                  <a:srgbClr val="3333B2"/>
                </a:solidFill>
                <a:latin typeface="Arial"/>
                <a:cs typeface="Arial"/>
              </a:rPr>
              <a:t> </a:t>
            </a:r>
            <a:r>
              <a:rPr sz="1000" dirty="0">
                <a:solidFill>
                  <a:srgbClr val="3333B2"/>
                </a:solidFill>
                <a:latin typeface="Arial"/>
                <a:cs typeface="Arial"/>
              </a:rPr>
              <a:t>transport</a:t>
            </a:r>
            <a:r>
              <a:rPr sz="1000" spc="-10" dirty="0">
                <a:solidFill>
                  <a:srgbClr val="3333B2"/>
                </a:solidFill>
                <a:latin typeface="Arial"/>
                <a:cs typeface="Arial"/>
              </a:rPr>
              <a:t> </a:t>
            </a:r>
            <a:r>
              <a:rPr sz="1000" spc="-20" dirty="0">
                <a:solidFill>
                  <a:srgbClr val="3333B2"/>
                </a:solidFill>
                <a:latin typeface="Arial"/>
                <a:cs typeface="Arial"/>
              </a:rPr>
              <a:t>layer</a:t>
            </a:r>
            <a:endParaRPr sz="1000">
              <a:latin typeface="Arial"/>
              <a:cs typeface="Arial"/>
            </a:endParaRPr>
          </a:p>
          <a:p>
            <a:pPr marL="555625" indent="-120650">
              <a:lnSpc>
                <a:spcPct val="100000"/>
              </a:lnSpc>
              <a:spcBef>
                <a:spcPts val="700"/>
              </a:spcBef>
              <a:buClr>
                <a:srgbClr val="3333B2"/>
              </a:buClr>
              <a:buFont typeface="Menlo"/>
              <a:buChar char="•"/>
              <a:tabLst>
                <a:tab pos="556260" algn="l"/>
              </a:tabLst>
            </a:pPr>
            <a:r>
              <a:rPr sz="900" dirty="0">
                <a:latin typeface="Arial"/>
                <a:cs typeface="Arial"/>
              </a:rPr>
              <a:t>Example:</a:t>
            </a:r>
            <a:r>
              <a:rPr sz="900" spc="20" dirty="0">
                <a:latin typeface="Arial"/>
                <a:cs typeface="Arial"/>
              </a:rPr>
              <a:t> </a:t>
            </a:r>
            <a:r>
              <a:rPr sz="900" dirty="0">
                <a:latin typeface="Arial"/>
                <a:cs typeface="Arial"/>
              </a:rPr>
              <a:t>TCP</a:t>
            </a:r>
            <a:r>
              <a:rPr sz="900" spc="-35" dirty="0">
                <a:latin typeface="Arial"/>
                <a:cs typeface="Arial"/>
              </a:rPr>
              <a:t> </a:t>
            </a:r>
            <a:r>
              <a:rPr sz="900" dirty="0">
                <a:latin typeface="Arial"/>
                <a:cs typeface="Arial"/>
              </a:rPr>
              <a:t>allows</a:t>
            </a:r>
            <a:r>
              <a:rPr sz="900" spc="-35" dirty="0">
                <a:latin typeface="Arial"/>
                <a:cs typeface="Arial"/>
              </a:rPr>
              <a:t> </a:t>
            </a:r>
            <a:r>
              <a:rPr sz="900" dirty="0">
                <a:latin typeface="Arial"/>
                <a:cs typeface="Arial"/>
              </a:rPr>
              <a:t>for</a:t>
            </a:r>
            <a:r>
              <a:rPr sz="900" spc="-30" dirty="0">
                <a:latin typeface="Arial"/>
                <a:cs typeface="Arial"/>
              </a:rPr>
              <a:t> </a:t>
            </a:r>
            <a:r>
              <a:rPr sz="900" dirty="0">
                <a:latin typeface="Arial"/>
                <a:cs typeface="Arial"/>
              </a:rPr>
              <a:t>urgent</a:t>
            </a:r>
            <a:r>
              <a:rPr sz="900" spc="-35" dirty="0">
                <a:latin typeface="Arial"/>
                <a:cs typeface="Arial"/>
              </a:rPr>
              <a:t> </a:t>
            </a:r>
            <a:r>
              <a:rPr sz="900" dirty="0">
                <a:latin typeface="Arial"/>
                <a:cs typeface="Arial"/>
              </a:rPr>
              <a:t>messages</a:t>
            </a:r>
            <a:r>
              <a:rPr sz="900" spc="-35" dirty="0">
                <a:latin typeface="Arial"/>
                <a:cs typeface="Arial"/>
              </a:rPr>
              <a:t> </a:t>
            </a:r>
            <a:r>
              <a:rPr sz="900" dirty="0">
                <a:latin typeface="Arial"/>
                <a:cs typeface="Arial"/>
              </a:rPr>
              <a:t>in</a:t>
            </a:r>
            <a:r>
              <a:rPr sz="900" spc="-30" dirty="0">
                <a:latin typeface="Arial"/>
                <a:cs typeface="Arial"/>
              </a:rPr>
              <a:t> </a:t>
            </a:r>
            <a:r>
              <a:rPr sz="900" dirty="0">
                <a:latin typeface="Arial"/>
                <a:cs typeface="Arial"/>
              </a:rPr>
              <a:t>same</a:t>
            </a:r>
            <a:r>
              <a:rPr sz="900" spc="-35" dirty="0">
                <a:latin typeface="Arial"/>
                <a:cs typeface="Arial"/>
              </a:rPr>
              <a:t> </a:t>
            </a:r>
            <a:r>
              <a:rPr sz="900" spc="-10" dirty="0">
                <a:latin typeface="Arial"/>
                <a:cs typeface="Arial"/>
              </a:rPr>
              <a:t>connection</a:t>
            </a:r>
            <a:endParaRPr sz="900">
              <a:latin typeface="Arial"/>
              <a:cs typeface="Arial"/>
            </a:endParaRPr>
          </a:p>
          <a:p>
            <a:pPr marL="555625" indent="-120650">
              <a:lnSpc>
                <a:spcPct val="100000"/>
              </a:lnSpc>
              <a:spcBef>
                <a:spcPts val="125"/>
              </a:spcBef>
              <a:buClr>
                <a:srgbClr val="3333B2"/>
              </a:buClr>
              <a:buFont typeface="Menlo"/>
              <a:buChar char="•"/>
              <a:tabLst>
                <a:tab pos="556260" algn="l"/>
              </a:tabLst>
            </a:pPr>
            <a:r>
              <a:rPr sz="900" dirty="0">
                <a:latin typeface="Arial"/>
                <a:cs typeface="Arial"/>
              </a:rPr>
              <a:t>Urgent</a:t>
            </a:r>
            <a:r>
              <a:rPr sz="900" spc="-30" dirty="0">
                <a:latin typeface="Arial"/>
                <a:cs typeface="Arial"/>
              </a:rPr>
              <a:t> </a:t>
            </a:r>
            <a:r>
              <a:rPr sz="900" dirty="0">
                <a:latin typeface="Arial"/>
                <a:cs typeface="Arial"/>
              </a:rPr>
              <a:t>messages</a:t>
            </a:r>
            <a:r>
              <a:rPr sz="900" spc="-30" dirty="0">
                <a:latin typeface="Arial"/>
                <a:cs typeface="Arial"/>
              </a:rPr>
              <a:t> </a:t>
            </a:r>
            <a:r>
              <a:rPr sz="900" dirty="0">
                <a:latin typeface="Arial"/>
                <a:cs typeface="Arial"/>
              </a:rPr>
              <a:t>can</a:t>
            </a:r>
            <a:r>
              <a:rPr sz="900" spc="-30" dirty="0">
                <a:latin typeface="Arial"/>
                <a:cs typeface="Arial"/>
              </a:rPr>
              <a:t> </a:t>
            </a:r>
            <a:r>
              <a:rPr sz="900" dirty="0">
                <a:latin typeface="Arial"/>
                <a:cs typeface="Arial"/>
              </a:rPr>
              <a:t>be</a:t>
            </a:r>
            <a:r>
              <a:rPr sz="900" spc="-25" dirty="0">
                <a:latin typeface="Arial"/>
                <a:cs typeface="Arial"/>
              </a:rPr>
              <a:t> </a:t>
            </a:r>
            <a:r>
              <a:rPr sz="900" dirty="0">
                <a:latin typeface="Arial"/>
                <a:cs typeface="Arial"/>
              </a:rPr>
              <a:t>caught</a:t>
            </a:r>
            <a:r>
              <a:rPr sz="900" spc="-30" dirty="0">
                <a:latin typeface="Arial"/>
                <a:cs typeface="Arial"/>
              </a:rPr>
              <a:t> </a:t>
            </a:r>
            <a:r>
              <a:rPr sz="900" dirty="0">
                <a:latin typeface="Arial"/>
                <a:cs typeface="Arial"/>
              </a:rPr>
              <a:t>using</a:t>
            </a:r>
            <a:r>
              <a:rPr sz="900" spc="-30" dirty="0">
                <a:latin typeface="Arial"/>
                <a:cs typeface="Arial"/>
              </a:rPr>
              <a:t> </a:t>
            </a:r>
            <a:r>
              <a:rPr sz="900" dirty="0">
                <a:latin typeface="Arial"/>
                <a:cs typeface="Arial"/>
              </a:rPr>
              <a:t>OS</a:t>
            </a:r>
            <a:r>
              <a:rPr sz="900" spc="-30" dirty="0">
                <a:latin typeface="Arial"/>
                <a:cs typeface="Arial"/>
              </a:rPr>
              <a:t> </a:t>
            </a:r>
            <a:r>
              <a:rPr sz="900" dirty="0">
                <a:latin typeface="Arial"/>
                <a:cs typeface="Arial"/>
              </a:rPr>
              <a:t>signaling</a:t>
            </a:r>
            <a:r>
              <a:rPr sz="900" spc="-25" dirty="0">
                <a:latin typeface="Arial"/>
                <a:cs typeface="Arial"/>
              </a:rPr>
              <a:t> </a:t>
            </a:r>
            <a:r>
              <a:rPr sz="900" spc="-10" dirty="0">
                <a:latin typeface="Arial"/>
                <a:cs typeface="Arial"/>
              </a:rPr>
              <a:t>techniques</a:t>
            </a:r>
            <a:endParaRPr sz="90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087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3" action="ppaction://hlinksldjump"/>
              </a:rPr>
              <a:t>General</a:t>
            </a:r>
            <a:r>
              <a:rPr sz="500" spc="-25" dirty="0">
                <a:latin typeface="Arial"/>
                <a:cs typeface="Arial"/>
                <a:hlinkClick r:id="rId3" action="ppaction://hlinksldjump"/>
              </a:rPr>
              <a:t> </a:t>
            </a:r>
            <a:r>
              <a:rPr sz="500" dirty="0">
                <a:latin typeface="Arial"/>
                <a:cs typeface="Arial"/>
                <a:hlinkClick r:id="rId3" action="ppaction://hlinksldjump"/>
              </a:rPr>
              <a:t>design</a:t>
            </a:r>
            <a:r>
              <a:rPr sz="500" spc="-25" dirty="0">
                <a:latin typeface="Arial"/>
                <a:cs typeface="Arial"/>
                <a:hlinkClick r:id="rId3" action="ppaction://hlinksldjump"/>
              </a:rPr>
              <a:t> </a:t>
            </a:r>
            <a:r>
              <a:rPr sz="500" spc="-10" dirty="0">
                <a:latin typeface="Arial"/>
                <a:cs typeface="Arial"/>
                <a:hlinkClick r:id="rId3" action="ppaction://hlinksldjump"/>
              </a:rPr>
              <a:t>issues</a:t>
            </a:r>
            <a:endParaRPr sz="500">
              <a:latin typeface="Arial"/>
              <a:cs typeface="Arial"/>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10875" y="-1515"/>
            <a:ext cx="24384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Servers</a:t>
            </a:r>
            <a:endParaRPr sz="500">
              <a:latin typeface="Arial"/>
              <a:cs typeface="Arial"/>
            </a:endParaRPr>
          </a:p>
        </p:txBody>
      </p:sp>
      <p:sp>
        <p:nvSpPr>
          <p:cNvPr id="5" name="object 5"/>
          <p:cNvSpPr txBox="1"/>
          <p:nvPr/>
        </p:nvSpPr>
        <p:spPr>
          <a:xfrm>
            <a:off x="69900" y="197711"/>
            <a:ext cx="4170045" cy="1461135"/>
          </a:xfrm>
          <a:prstGeom prst="rect">
            <a:avLst/>
          </a:prstGeom>
        </p:spPr>
        <p:txBody>
          <a:bodyPr vert="horz" wrap="square" lIns="0" tIns="12065" rIns="0" bIns="0" rtlCol="0">
            <a:spAutoFit/>
          </a:bodyPr>
          <a:lstStyle/>
          <a:p>
            <a:pPr marL="38100">
              <a:lnSpc>
                <a:spcPct val="100000"/>
              </a:lnSpc>
              <a:spcBef>
                <a:spcPts val="95"/>
              </a:spcBef>
            </a:pPr>
            <a:r>
              <a:rPr sz="1200" dirty="0">
                <a:solidFill>
                  <a:srgbClr val="3333B2"/>
                </a:solidFill>
                <a:latin typeface="Arial"/>
                <a:cs typeface="Arial"/>
              </a:rPr>
              <a:t>Servers</a:t>
            </a:r>
            <a:r>
              <a:rPr sz="1200" spc="-35" dirty="0">
                <a:solidFill>
                  <a:srgbClr val="3333B2"/>
                </a:solidFill>
                <a:latin typeface="Arial"/>
                <a:cs typeface="Arial"/>
              </a:rPr>
              <a:t> </a:t>
            </a:r>
            <a:r>
              <a:rPr sz="1200" dirty="0">
                <a:solidFill>
                  <a:srgbClr val="3333B2"/>
                </a:solidFill>
                <a:latin typeface="Arial"/>
                <a:cs typeface="Arial"/>
              </a:rPr>
              <a:t>and</a:t>
            </a:r>
            <a:r>
              <a:rPr sz="1200" spc="-35" dirty="0">
                <a:solidFill>
                  <a:srgbClr val="3333B2"/>
                </a:solidFill>
                <a:latin typeface="Arial"/>
                <a:cs typeface="Arial"/>
              </a:rPr>
              <a:t> </a:t>
            </a:r>
            <a:r>
              <a:rPr sz="1200" spc="-10" dirty="0">
                <a:solidFill>
                  <a:srgbClr val="3333B2"/>
                </a:solidFill>
                <a:latin typeface="Arial"/>
                <a:cs typeface="Arial"/>
              </a:rPr>
              <a:t>state</a:t>
            </a:r>
            <a:endParaRPr sz="1200">
              <a:latin typeface="Arial"/>
              <a:cs typeface="Arial"/>
            </a:endParaRPr>
          </a:p>
          <a:p>
            <a:pPr marL="289560">
              <a:lnSpc>
                <a:spcPct val="100000"/>
              </a:lnSpc>
              <a:spcBef>
                <a:spcPts val="1055"/>
              </a:spcBef>
            </a:pPr>
            <a:r>
              <a:rPr sz="1000" dirty="0">
                <a:solidFill>
                  <a:srgbClr val="3333B2"/>
                </a:solidFill>
                <a:latin typeface="Arial"/>
                <a:cs typeface="Arial"/>
              </a:rPr>
              <a:t>Stateless</a:t>
            </a:r>
            <a:r>
              <a:rPr sz="1000" spc="-50" dirty="0">
                <a:solidFill>
                  <a:srgbClr val="3333B2"/>
                </a:solidFill>
                <a:latin typeface="Arial"/>
                <a:cs typeface="Arial"/>
              </a:rPr>
              <a:t> </a:t>
            </a:r>
            <a:r>
              <a:rPr sz="1000" spc="-10" dirty="0">
                <a:solidFill>
                  <a:srgbClr val="3333B2"/>
                </a:solidFill>
                <a:latin typeface="Arial"/>
                <a:cs typeface="Arial"/>
              </a:rPr>
              <a:t>servers</a:t>
            </a:r>
            <a:endParaRPr sz="1000">
              <a:latin typeface="Arial"/>
              <a:cs typeface="Arial"/>
            </a:endParaRPr>
          </a:p>
          <a:p>
            <a:pPr marL="289560" marR="250825">
              <a:lnSpc>
                <a:spcPts val="1210"/>
              </a:lnSpc>
              <a:spcBef>
                <a:spcPts val="40"/>
              </a:spcBef>
            </a:pPr>
            <a:r>
              <a:rPr sz="900" spc="-10" dirty="0">
                <a:latin typeface="Arial"/>
                <a:cs typeface="Arial"/>
              </a:rPr>
              <a:t>Never</a:t>
            </a:r>
            <a:r>
              <a:rPr sz="900" spc="-35" dirty="0">
                <a:latin typeface="Arial"/>
                <a:cs typeface="Arial"/>
              </a:rPr>
              <a:t> </a:t>
            </a:r>
            <a:r>
              <a:rPr sz="900" dirty="0">
                <a:latin typeface="Arial"/>
                <a:cs typeface="Arial"/>
              </a:rPr>
              <a:t>keep</a:t>
            </a:r>
            <a:r>
              <a:rPr sz="900" spc="-30" dirty="0">
                <a:latin typeface="Arial"/>
                <a:cs typeface="Arial"/>
              </a:rPr>
              <a:t> </a:t>
            </a:r>
            <a:r>
              <a:rPr sz="900" dirty="0">
                <a:solidFill>
                  <a:srgbClr val="3333B2"/>
                </a:solidFill>
                <a:latin typeface="Arial"/>
                <a:cs typeface="Arial"/>
              </a:rPr>
              <a:t>accurate</a:t>
            </a:r>
            <a:r>
              <a:rPr sz="900" spc="-30" dirty="0">
                <a:solidFill>
                  <a:srgbClr val="3333B2"/>
                </a:solidFill>
                <a:latin typeface="Arial"/>
                <a:cs typeface="Arial"/>
              </a:rPr>
              <a:t> </a:t>
            </a:r>
            <a:r>
              <a:rPr sz="900" dirty="0">
                <a:latin typeface="Arial"/>
                <a:cs typeface="Arial"/>
              </a:rPr>
              <a:t>information</a:t>
            </a:r>
            <a:r>
              <a:rPr sz="900" spc="-30" dirty="0">
                <a:latin typeface="Arial"/>
                <a:cs typeface="Arial"/>
              </a:rPr>
              <a:t> </a:t>
            </a:r>
            <a:r>
              <a:rPr sz="900" dirty="0">
                <a:latin typeface="Arial"/>
                <a:cs typeface="Arial"/>
              </a:rPr>
              <a:t>about</a:t>
            </a:r>
            <a:r>
              <a:rPr sz="900" spc="-30" dirty="0">
                <a:latin typeface="Arial"/>
                <a:cs typeface="Arial"/>
              </a:rPr>
              <a:t> </a:t>
            </a:r>
            <a:r>
              <a:rPr sz="900" dirty="0">
                <a:latin typeface="Arial"/>
                <a:cs typeface="Arial"/>
              </a:rPr>
              <a:t>the</a:t>
            </a:r>
            <a:r>
              <a:rPr sz="900" spc="-30" dirty="0">
                <a:latin typeface="Arial"/>
                <a:cs typeface="Arial"/>
              </a:rPr>
              <a:t> </a:t>
            </a:r>
            <a:r>
              <a:rPr sz="900" dirty="0">
                <a:latin typeface="Arial"/>
                <a:cs typeface="Arial"/>
              </a:rPr>
              <a:t>status</a:t>
            </a:r>
            <a:r>
              <a:rPr sz="900" spc="-30" dirty="0">
                <a:latin typeface="Arial"/>
                <a:cs typeface="Arial"/>
              </a:rPr>
              <a:t> </a:t>
            </a:r>
            <a:r>
              <a:rPr sz="900" dirty="0">
                <a:latin typeface="Arial"/>
                <a:cs typeface="Arial"/>
              </a:rPr>
              <a:t>of</a:t>
            </a:r>
            <a:r>
              <a:rPr sz="900" spc="-30" dirty="0">
                <a:latin typeface="Arial"/>
                <a:cs typeface="Arial"/>
              </a:rPr>
              <a:t> </a:t>
            </a:r>
            <a:r>
              <a:rPr sz="900" dirty="0">
                <a:latin typeface="Arial"/>
                <a:cs typeface="Arial"/>
              </a:rPr>
              <a:t>a</a:t>
            </a:r>
            <a:r>
              <a:rPr sz="900" spc="-30" dirty="0">
                <a:latin typeface="Arial"/>
                <a:cs typeface="Arial"/>
              </a:rPr>
              <a:t> </a:t>
            </a:r>
            <a:r>
              <a:rPr sz="900" dirty="0">
                <a:latin typeface="Arial"/>
                <a:cs typeface="Arial"/>
              </a:rPr>
              <a:t>client</a:t>
            </a:r>
            <a:r>
              <a:rPr sz="900" spc="-30" dirty="0">
                <a:latin typeface="Arial"/>
                <a:cs typeface="Arial"/>
              </a:rPr>
              <a:t> </a:t>
            </a:r>
            <a:r>
              <a:rPr sz="900" dirty="0">
                <a:latin typeface="Arial"/>
                <a:cs typeface="Arial"/>
              </a:rPr>
              <a:t>after</a:t>
            </a:r>
            <a:r>
              <a:rPr sz="900" spc="-30" dirty="0">
                <a:latin typeface="Arial"/>
                <a:cs typeface="Arial"/>
              </a:rPr>
              <a:t> </a:t>
            </a:r>
            <a:r>
              <a:rPr sz="900" spc="-10" dirty="0">
                <a:latin typeface="Arial"/>
                <a:cs typeface="Arial"/>
              </a:rPr>
              <a:t>having </a:t>
            </a:r>
            <a:r>
              <a:rPr sz="900" dirty="0">
                <a:latin typeface="Arial"/>
                <a:cs typeface="Arial"/>
              </a:rPr>
              <a:t>handled</a:t>
            </a:r>
            <a:r>
              <a:rPr sz="900" spc="-25" dirty="0">
                <a:latin typeface="Arial"/>
                <a:cs typeface="Arial"/>
              </a:rPr>
              <a:t> </a:t>
            </a:r>
            <a:r>
              <a:rPr sz="900" dirty="0">
                <a:latin typeface="Arial"/>
                <a:cs typeface="Arial"/>
              </a:rPr>
              <a:t>a</a:t>
            </a:r>
            <a:r>
              <a:rPr sz="900" spc="-25" dirty="0">
                <a:latin typeface="Arial"/>
                <a:cs typeface="Arial"/>
              </a:rPr>
              <a:t> </a:t>
            </a:r>
            <a:r>
              <a:rPr sz="900" spc="-10" dirty="0">
                <a:latin typeface="Arial"/>
                <a:cs typeface="Arial"/>
              </a:rPr>
              <a:t>request:</a:t>
            </a:r>
            <a:endParaRPr sz="900">
              <a:latin typeface="Arial"/>
              <a:cs typeface="Arial"/>
            </a:endParaRPr>
          </a:p>
          <a:p>
            <a:pPr marL="542925" marR="30480" indent="-120650">
              <a:lnSpc>
                <a:spcPct val="111600"/>
              </a:lnSpc>
              <a:spcBef>
                <a:spcPts val="330"/>
              </a:spcBef>
              <a:buClr>
                <a:srgbClr val="3333B2"/>
              </a:buClr>
              <a:buFont typeface="Menlo"/>
              <a:buChar char="•"/>
              <a:tabLst>
                <a:tab pos="543560" algn="l"/>
              </a:tabLst>
            </a:pPr>
            <a:r>
              <a:rPr sz="900" dirty="0">
                <a:latin typeface="Arial"/>
                <a:cs typeface="Arial"/>
              </a:rPr>
              <a:t>Don’t</a:t>
            </a:r>
            <a:r>
              <a:rPr sz="900" spc="-25" dirty="0">
                <a:latin typeface="Arial"/>
                <a:cs typeface="Arial"/>
              </a:rPr>
              <a:t> </a:t>
            </a:r>
            <a:r>
              <a:rPr sz="900" dirty="0">
                <a:latin typeface="Arial"/>
                <a:cs typeface="Arial"/>
              </a:rPr>
              <a:t>record</a:t>
            </a:r>
            <a:r>
              <a:rPr sz="900" spc="-25" dirty="0">
                <a:latin typeface="Arial"/>
                <a:cs typeface="Arial"/>
              </a:rPr>
              <a:t> </a:t>
            </a:r>
            <a:r>
              <a:rPr sz="900" dirty="0">
                <a:latin typeface="Arial"/>
                <a:cs typeface="Arial"/>
              </a:rPr>
              <a:t>whether</a:t>
            </a:r>
            <a:r>
              <a:rPr sz="900" spc="-25" dirty="0">
                <a:latin typeface="Arial"/>
                <a:cs typeface="Arial"/>
              </a:rPr>
              <a:t> </a:t>
            </a:r>
            <a:r>
              <a:rPr sz="900" dirty="0">
                <a:latin typeface="Arial"/>
                <a:cs typeface="Arial"/>
              </a:rPr>
              <a:t>a</a:t>
            </a:r>
            <a:r>
              <a:rPr sz="900" spc="-25" dirty="0">
                <a:latin typeface="Arial"/>
                <a:cs typeface="Arial"/>
              </a:rPr>
              <a:t> </a:t>
            </a:r>
            <a:r>
              <a:rPr sz="900" dirty="0">
                <a:latin typeface="Arial"/>
                <a:cs typeface="Arial"/>
              </a:rPr>
              <a:t>file</a:t>
            </a:r>
            <a:r>
              <a:rPr sz="900" spc="-25" dirty="0">
                <a:latin typeface="Arial"/>
                <a:cs typeface="Arial"/>
              </a:rPr>
              <a:t> </a:t>
            </a:r>
            <a:r>
              <a:rPr sz="900" dirty="0">
                <a:latin typeface="Arial"/>
                <a:cs typeface="Arial"/>
              </a:rPr>
              <a:t>has</a:t>
            </a:r>
            <a:r>
              <a:rPr sz="900" spc="-25" dirty="0">
                <a:latin typeface="Arial"/>
                <a:cs typeface="Arial"/>
              </a:rPr>
              <a:t> </a:t>
            </a:r>
            <a:r>
              <a:rPr sz="900" dirty="0">
                <a:latin typeface="Arial"/>
                <a:cs typeface="Arial"/>
              </a:rPr>
              <a:t>been</a:t>
            </a:r>
            <a:r>
              <a:rPr sz="900" spc="-25" dirty="0">
                <a:latin typeface="Arial"/>
                <a:cs typeface="Arial"/>
              </a:rPr>
              <a:t> </a:t>
            </a:r>
            <a:r>
              <a:rPr sz="900" dirty="0">
                <a:latin typeface="Arial"/>
                <a:cs typeface="Arial"/>
              </a:rPr>
              <a:t>opened</a:t>
            </a:r>
            <a:r>
              <a:rPr sz="900" spc="-25" dirty="0">
                <a:latin typeface="Arial"/>
                <a:cs typeface="Arial"/>
              </a:rPr>
              <a:t> </a:t>
            </a:r>
            <a:r>
              <a:rPr sz="900" dirty="0">
                <a:latin typeface="Arial"/>
                <a:cs typeface="Arial"/>
              </a:rPr>
              <a:t>(simply</a:t>
            </a:r>
            <a:r>
              <a:rPr sz="900" spc="-25" dirty="0">
                <a:latin typeface="Arial"/>
                <a:cs typeface="Arial"/>
              </a:rPr>
              <a:t> </a:t>
            </a:r>
            <a:r>
              <a:rPr sz="900" dirty="0">
                <a:latin typeface="Arial"/>
                <a:cs typeface="Arial"/>
              </a:rPr>
              <a:t>close</a:t>
            </a:r>
            <a:r>
              <a:rPr sz="900" spc="-25" dirty="0">
                <a:latin typeface="Arial"/>
                <a:cs typeface="Arial"/>
              </a:rPr>
              <a:t> </a:t>
            </a:r>
            <a:r>
              <a:rPr sz="900" dirty="0">
                <a:latin typeface="Arial"/>
                <a:cs typeface="Arial"/>
              </a:rPr>
              <a:t>it</a:t>
            </a:r>
            <a:r>
              <a:rPr sz="900" spc="-25" dirty="0">
                <a:latin typeface="Arial"/>
                <a:cs typeface="Arial"/>
              </a:rPr>
              <a:t> </a:t>
            </a:r>
            <a:r>
              <a:rPr sz="900" dirty="0">
                <a:latin typeface="Arial"/>
                <a:cs typeface="Arial"/>
              </a:rPr>
              <a:t>again</a:t>
            </a:r>
            <a:r>
              <a:rPr sz="900" spc="-25" dirty="0">
                <a:latin typeface="Arial"/>
                <a:cs typeface="Arial"/>
              </a:rPr>
              <a:t> </a:t>
            </a:r>
            <a:r>
              <a:rPr sz="900" spc="-10" dirty="0">
                <a:latin typeface="Arial"/>
                <a:cs typeface="Arial"/>
              </a:rPr>
              <a:t>after access)</a:t>
            </a:r>
            <a:endParaRPr sz="900">
              <a:latin typeface="Arial"/>
              <a:cs typeface="Arial"/>
            </a:endParaRPr>
          </a:p>
          <a:p>
            <a:pPr marL="542925" indent="-120650">
              <a:lnSpc>
                <a:spcPct val="100000"/>
              </a:lnSpc>
              <a:spcBef>
                <a:spcPts val="125"/>
              </a:spcBef>
              <a:buClr>
                <a:srgbClr val="3333B2"/>
              </a:buClr>
              <a:buFont typeface="Menlo"/>
              <a:buChar char="•"/>
              <a:tabLst>
                <a:tab pos="543560" algn="l"/>
              </a:tabLst>
            </a:pPr>
            <a:r>
              <a:rPr sz="900" dirty="0">
                <a:latin typeface="Arial"/>
                <a:cs typeface="Arial"/>
              </a:rPr>
              <a:t>Don’t</a:t>
            </a:r>
            <a:r>
              <a:rPr sz="900" spc="-15" dirty="0">
                <a:latin typeface="Arial"/>
                <a:cs typeface="Arial"/>
              </a:rPr>
              <a:t> </a:t>
            </a:r>
            <a:r>
              <a:rPr sz="900" dirty="0">
                <a:latin typeface="Arial"/>
                <a:cs typeface="Arial"/>
              </a:rPr>
              <a:t>promise</a:t>
            </a:r>
            <a:r>
              <a:rPr sz="900" spc="-10" dirty="0">
                <a:latin typeface="Arial"/>
                <a:cs typeface="Arial"/>
              </a:rPr>
              <a:t> </a:t>
            </a:r>
            <a:r>
              <a:rPr sz="900" dirty="0">
                <a:latin typeface="Arial"/>
                <a:cs typeface="Arial"/>
              </a:rPr>
              <a:t>to</a:t>
            </a:r>
            <a:r>
              <a:rPr sz="900" spc="-15" dirty="0">
                <a:latin typeface="Arial"/>
                <a:cs typeface="Arial"/>
              </a:rPr>
              <a:t> </a:t>
            </a:r>
            <a:r>
              <a:rPr sz="900" spc="-10" dirty="0">
                <a:latin typeface="Arial"/>
                <a:cs typeface="Arial"/>
              </a:rPr>
              <a:t>invalidate </a:t>
            </a:r>
            <a:r>
              <a:rPr sz="900" dirty="0">
                <a:latin typeface="Arial"/>
                <a:cs typeface="Arial"/>
              </a:rPr>
              <a:t>a</a:t>
            </a:r>
            <a:r>
              <a:rPr sz="900" spc="-10" dirty="0">
                <a:latin typeface="Arial"/>
                <a:cs typeface="Arial"/>
              </a:rPr>
              <a:t> client’s</a:t>
            </a:r>
            <a:r>
              <a:rPr sz="900" spc="-15" dirty="0">
                <a:latin typeface="Arial"/>
                <a:cs typeface="Arial"/>
              </a:rPr>
              <a:t> </a:t>
            </a:r>
            <a:r>
              <a:rPr sz="900" spc="-10" dirty="0">
                <a:latin typeface="Arial"/>
                <a:cs typeface="Arial"/>
              </a:rPr>
              <a:t>cache</a:t>
            </a:r>
            <a:endParaRPr sz="900">
              <a:latin typeface="Arial"/>
              <a:cs typeface="Arial"/>
            </a:endParaRPr>
          </a:p>
          <a:p>
            <a:pPr marL="542925" indent="-120650">
              <a:lnSpc>
                <a:spcPct val="100000"/>
              </a:lnSpc>
              <a:spcBef>
                <a:spcPts val="125"/>
              </a:spcBef>
              <a:buClr>
                <a:srgbClr val="3333B2"/>
              </a:buClr>
              <a:buFont typeface="Menlo"/>
              <a:buChar char="•"/>
              <a:tabLst>
                <a:tab pos="543560" algn="l"/>
              </a:tabLst>
            </a:pPr>
            <a:r>
              <a:rPr sz="900" dirty="0">
                <a:latin typeface="Arial"/>
                <a:cs typeface="Arial"/>
              </a:rPr>
              <a:t>Don’t</a:t>
            </a:r>
            <a:r>
              <a:rPr sz="900" spc="-50" dirty="0">
                <a:latin typeface="Arial"/>
                <a:cs typeface="Arial"/>
              </a:rPr>
              <a:t> </a:t>
            </a:r>
            <a:r>
              <a:rPr sz="900" dirty="0">
                <a:latin typeface="Arial"/>
                <a:cs typeface="Arial"/>
              </a:rPr>
              <a:t>keep</a:t>
            </a:r>
            <a:r>
              <a:rPr sz="900" spc="-35" dirty="0">
                <a:latin typeface="Arial"/>
                <a:cs typeface="Arial"/>
              </a:rPr>
              <a:t> </a:t>
            </a:r>
            <a:r>
              <a:rPr sz="900" dirty="0">
                <a:latin typeface="Arial"/>
                <a:cs typeface="Arial"/>
              </a:rPr>
              <a:t>track</a:t>
            </a:r>
            <a:r>
              <a:rPr sz="900" spc="-35" dirty="0">
                <a:latin typeface="Arial"/>
                <a:cs typeface="Arial"/>
              </a:rPr>
              <a:t> </a:t>
            </a:r>
            <a:r>
              <a:rPr sz="900" dirty="0">
                <a:latin typeface="Arial"/>
                <a:cs typeface="Arial"/>
              </a:rPr>
              <a:t>of</a:t>
            </a:r>
            <a:r>
              <a:rPr sz="900" spc="-35" dirty="0">
                <a:latin typeface="Arial"/>
                <a:cs typeface="Arial"/>
              </a:rPr>
              <a:t> </a:t>
            </a:r>
            <a:r>
              <a:rPr sz="900" dirty="0">
                <a:latin typeface="Arial"/>
                <a:cs typeface="Arial"/>
              </a:rPr>
              <a:t>your</a:t>
            </a:r>
            <a:r>
              <a:rPr sz="900" spc="-35" dirty="0">
                <a:latin typeface="Arial"/>
                <a:cs typeface="Arial"/>
              </a:rPr>
              <a:t> </a:t>
            </a:r>
            <a:r>
              <a:rPr sz="900" spc="-10" dirty="0">
                <a:latin typeface="Arial"/>
                <a:cs typeface="Arial"/>
              </a:rPr>
              <a:t>clients</a:t>
            </a:r>
            <a:endParaRPr sz="90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087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3" action="ppaction://hlinksldjump"/>
              </a:rPr>
              <a:t>General</a:t>
            </a:r>
            <a:r>
              <a:rPr sz="500" spc="-25" dirty="0">
                <a:latin typeface="Arial"/>
                <a:cs typeface="Arial"/>
                <a:hlinkClick r:id="rId3" action="ppaction://hlinksldjump"/>
              </a:rPr>
              <a:t> </a:t>
            </a:r>
            <a:r>
              <a:rPr sz="500" dirty="0">
                <a:latin typeface="Arial"/>
                <a:cs typeface="Arial"/>
                <a:hlinkClick r:id="rId3" action="ppaction://hlinksldjump"/>
              </a:rPr>
              <a:t>design</a:t>
            </a:r>
            <a:r>
              <a:rPr sz="500" spc="-25" dirty="0">
                <a:latin typeface="Arial"/>
                <a:cs typeface="Arial"/>
                <a:hlinkClick r:id="rId3" action="ppaction://hlinksldjump"/>
              </a:rPr>
              <a:t> </a:t>
            </a:r>
            <a:r>
              <a:rPr sz="500" spc="-10" dirty="0">
                <a:latin typeface="Arial"/>
                <a:cs typeface="Arial"/>
                <a:hlinkClick r:id="rId3" action="ppaction://hlinksldjump"/>
              </a:rPr>
              <a:t>issues</a:t>
            </a:r>
            <a:endParaRPr sz="500">
              <a:latin typeface="Arial"/>
              <a:cs typeface="Arial"/>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sp>
        <p:nvSpPr>
          <p:cNvPr id="5" name="object 5"/>
          <p:cNvSpPr txBox="1"/>
          <p:nvPr/>
        </p:nvSpPr>
        <p:spPr>
          <a:xfrm>
            <a:off x="69900" y="197711"/>
            <a:ext cx="4218305" cy="2041649"/>
          </a:xfrm>
          <a:prstGeom prst="rect">
            <a:avLst/>
          </a:prstGeom>
        </p:spPr>
        <p:txBody>
          <a:bodyPr vert="horz" wrap="square" lIns="0" tIns="12065" rIns="0" bIns="0" rtlCol="0">
            <a:spAutoFit/>
          </a:bodyPr>
          <a:lstStyle/>
          <a:p>
            <a:pPr marL="38100">
              <a:lnSpc>
                <a:spcPct val="100000"/>
              </a:lnSpc>
              <a:spcBef>
                <a:spcPts val="95"/>
              </a:spcBef>
            </a:pPr>
            <a:r>
              <a:rPr lang="en-US" sz="1200" spc="-10" dirty="0" err="1">
                <a:solidFill>
                  <a:srgbClr val="3333B2"/>
                </a:solidFill>
                <a:latin typeface="Arial"/>
                <a:cs typeface="Arial"/>
              </a:rPr>
              <a:t>Chuyển</a:t>
            </a:r>
            <a:r>
              <a:rPr lang="en-US" sz="1200" spc="-10" dirty="0">
                <a:solidFill>
                  <a:srgbClr val="3333B2"/>
                </a:solidFill>
                <a:latin typeface="Arial"/>
                <a:cs typeface="Arial"/>
              </a:rPr>
              <a:t> </a:t>
            </a:r>
            <a:r>
              <a:rPr lang="en-US" sz="1200" spc="-10" dirty="0" err="1">
                <a:solidFill>
                  <a:srgbClr val="3333B2"/>
                </a:solidFill>
                <a:latin typeface="Arial"/>
                <a:cs typeface="Arial"/>
              </a:rPr>
              <a:t>đổi</a:t>
            </a:r>
            <a:r>
              <a:rPr lang="en-US" sz="1200" spc="-10" dirty="0">
                <a:solidFill>
                  <a:srgbClr val="3333B2"/>
                </a:solidFill>
                <a:latin typeface="Arial"/>
                <a:cs typeface="Arial"/>
              </a:rPr>
              <a:t> </a:t>
            </a:r>
            <a:r>
              <a:rPr lang="en-US" sz="1200" spc="-10" dirty="0" err="1">
                <a:solidFill>
                  <a:srgbClr val="3333B2"/>
                </a:solidFill>
                <a:latin typeface="Arial"/>
                <a:cs typeface="Arial"/>
              </a:rPr>
              <a:t>ngữ</a:t>
            </a:r>
            <a:r>
              <a:rPr lang="en-US" sz="1200" spc="-10" dirty="0">
                <a:solidFill>
                  <a:srgbClr val="3333B2"/>
                </a:solidFill>
                <a:latin typeface="Arial"/>
                <a:cs typeface="Arial"/>
              </a:rPr>
              <a:t> </a:t>
            </a:r>
            <a:r>
              <a:rPr lang="en-US" sz="1200" spc="-10" dirty="0" err="1">
                <a:solidFill>
                  <a:srgbClr val="3333B2"/>
                </a:solidFill>
                <a:latin typeface="Arial"/>
                <a:cs typeface="Arial"/>
              </a:rPr>
              <a:t>cảnh</a:t>
            </a:r>
            <a:endParaRPr sz="1200" dirty="0">
              <a:latin typeface="Arial"/>
              <a:cs typeface="Arial"/>
            </a:endParaRPr>
          </a:p>
          <a:p>
            <a:pPr marL="289560">
              <a:lnSpc>
                <a:spcPct val="100000"/>
              </a:lnSpc>
              <a:spcBef>
                <a:spcPts val="1055"/>
              </a:spcBef>
            </a:pPr>
            <a:r>
              <a:rPr sz="1000" spc="-10" dirty="0" err="1">
                <a:solidFill>
                  <a:srgbClr val="3333B2"/>
                </a:solidFill>
                <a:latin typeface="Arial"/>
                <a:cs typeface="Arial"/>
              </a:rPr>
              <a:t>C</a:t>
            </a:r>
            <a:r>
              <a:rPr lang="en-US" sz="1000" spc="-10" dirty="0" err="1">
                <a:solidFill>
                  <a:srgbClr val="3333B2"/>
                </a:solidFill>
                <a:latin typeface="Arial"/>
                <a:cs typeface="Arial"/>
              </a:rPr>
              <a:t>ác</a:t>
            </a:r>
            <a:r>
              <a:rPr lang="en-US" sz="1000" spc="-10" dirty="0">
                <a:solidFill>
                  <a:srgbClr val="3333B2"/>
                </a:solidFill>
                <a:latin typeface="Arial"/>
                <a:cs typeface="Arial"/>
              </a:rPr>
              <a:t> </a:t>
            </a:r>
            <a:r>
              <a:rPr lang="en-US" sz="1000" spc="-10" dirty="0" err="1">
                <a:solidFill>
                  <a:srgbClr val="3333B2"/>
                </a:solidFill>
                <a:latin typeface="Arial"/>
                <a:cs typeface="Arial"/>
              </a:rPr>
              <a:t>ngữ</a:t>
            </a:r>
            <a:r>
              <a:rPr lang="en-US" sz="1000" spc="-10" dirty="0">
                <a:solidFill>
                  <a:srgbClr val="3333B2"/>
                </a:solidFill>
                <a:latin typeface="Arial"/>
                <a:cs typeface="Arial"/>
              </a:rPr>
              <a:t> </a:t>
            </a:r>
            <a:r>
              <a:rPr lang="en-US" sz="1000" spc="-10" dirty="0" err="1">
                <a:solidFill>
                  <a:srgbClr val="3333B2"/>
                </a:solidFill>
                <a:latin typeface="Arial"/>
                <a:cs typeface="Arial"/>
              </a:rPr>
              <a:t>cảnh</a:t>
            </a:r>
            <a:endParaRPr sz="1000" dirty="0">
              <a:latin typeface="Arial"/>
              <a:cs typeface="Arial"/>
            </a:endParaRPr>
          </a:p>
          <a:p>
            <a:pPr marL="539115" marR="41275" indent="-116839">
              <a:lnSpc>
                <a:spcPct val="111600"/>
              </a:lnSpc>
              <a:spcBef>
                <a:spcPts val="380"/>
              </a:spcBef>
              <a:buClr>
                <a:srgbClr val="3333B2"/>
              </a:buClr>
              <a:buFont typeface="Menlo"/>
              <a:buChar char="•"/>
              <a:tabLst>
                <a:tab pos="543560" algn="l"/>
              </a:tabLst>
            </a:pPr>
            <a:r>
              <a:rPr lang="en-US" sz="900" dirty="0" err="1">
                <a:solidFill>
                  <a:srgbClr val="C80000"/>
                </a:solidFill>
                <a:latin typeface="Arial"/>
                <a:cs typeface="Arial"/>
              </a:rPr>
              <a:t>Ngữ</a:t>
            </a:r>
            <a:r>
              <a:rPr lang="en-US" sz="900" dirty="0">
                <a:solidFill>
                  <a:srgbClr val="C80000"/>
                </a:solidFill>
                <a:latin typeface="Arial"/>
                <a:cs typeface="Arial"/>
              </a:rPr>
              <a:t> </a:t>
            </a:r>
            <a:r>
              <a:rPr lang="en-US" sz="900" dirty="0" err="1">
                <a:solidFill>
                  <a:srgbClr val="C80000"/>
                </a:solidFill>
                <a:latin typeface="Arial"/>
                <a:cs typeface="Arial"/>
              </a:rPr>
              <a:t>cảnh</a:t>
            </a:r>
            <a:r>
              <a:rPr lang="en-US" sz="900" dirty="0">
                <a:solidFill>
                  <a:srgbClr val="C80000"/>
                </a:solidFill>
                <a:latin typeface="Arial"/>
                <a:cs typeface="Arial"/>
              </a:rPr>
              <a:t> </a:t>
            </a:r>
            <a:r>
              <a:rPr lang="en-US" sz="900" dirty="0" err="1">
                <a:solidFill>
                  <a:srgbClr val="C80000"/>
                </a:solidFill>
                <a:latin typeface="Arial"/>
                <a:cs typeface="Arial"/>
              </a:rPr>
              <a:t>bộ</a:t>
            </a:r>
            <a:r>
              <a:rPr lang="en-US" sz="900" dirty="0">
                <a:solidFill>
                  <a:srgbClr val="C80000"/>
                </a:solidFill>
                <a:latin typeface="Arial"/>
                <a:cs typeface="Arial"/>
              </a:rPr>
              <a:t> </a:t>
            </a:r>
            <a:r>
              <a:rPr lang="en-US" sz="900" dirty="0" err="1">
                <a:solidFill>
                  <a:srgbClr val="C80000"/>
                </a:solidFill>
                <a:latin typeface="Arial"/>
                <a:cs typeface="Arial"/>
              </a:rPr>
              <a:t>xử</a:t>
            </a:r>
            <a:r>
              <a:rPr lang="en-US" sz="900" dirty="0">
                <a:solidFill>
                  <a:srgbClr val="C80000"/>
                </a:solidFill>
                <a:latin typeface="Arial"/>
                <a:cs typeface="Arial"/>
              </a:rPr>
              <a:t> </a:t>
            </a:r>
            <a:r>
              <a:rPr lang="en-US" sz="900" dirty="0" err="1">
                <a:solidFill>
                  <a:srgbClr val="C80000"/>
                </a:solidFill>
                <a:latin typeface="Arial"/>
                <a:cs typeface="Arial"/>
              </a:rPr>
              <a:t>lý</a:t>
            </a:r>
            <a:r>
              <a:rPr sz="900" dirty="0">
                <a:latin typeface="Arial"/>
                <a:cs typeface="Arial"/>
              </a:rPr>
              <a:t>:</a:t>
            </a:r>
            <a:r>
              <a:rPr sz="900" spc="15" dirty="0">
                <a:latin typeface="Arial"/>
                <a:cs typeface="Arial"/>
              </a:rPr>
              <a:t> </a:t>
            </a:r>
            <a:r>
              <a:rPr lang="vi-VN" sz="900" dirty="0">
                <a:latin typeface="Arial"/>
                <a:cs typeface="Arial"/>
              </a:rPr>
              <a:t>Tập hợp tối thiểu các giá trị được lưu trong thanh ghi của bộ xử lý dùng để thực thi một chuỗi lệnh (VD: con trỏ ngăn xếp, thanh ghi địa chỉ, bộ đếm chương trình</a:t>
            </a:r>
            <a:r>
              <a:rPr lang="en-US" sz="900" dirty="0">
                <a:latin typeface="Arial"/>
                <a:cs typeface="Arial"/>
              </a:rPr>
              <a:t>).</a:t>
            </a:r>
            <a:endParaRPr sz="900" dirty="0">
              <a:latin typeface="Arial"/>
              <a:cs typeface="Arial"/>
            </a:endParaRPr>
          </a:p>
          <a:p>
            <a:pPr marL="542925" marR="30480" indent="-120650">
              <a:lnSpc>
                <a:spcPct val="111600"/>
              </a:lnSpc>
              <a:spcBef>
                <a:spcPts val="400"/>
              </a:spcBef>
              <a:buClr>
                <a:srgbClr val="3333B2"/>
              </a:buClr>
              <a:buFont typeface="Menlo"/>
              <a:buChar char="•"/>
              <a:tabLst>
                <a:tab pos="543560" algn="l"/>
              </a:tabLst>
            </a:pPr>
            <a:r>
              <a:rPr lang="en-US" sz="900" dirty="0" err="1">
                <a:solidFill>
                  <a:srgbClr val="C80000"/>
                </a:solidFill>
                <a:latin typeface="Arial"/>
                <a:cs typeface="Arial"/>
              </a:rPr>
              <a:t>Ngữ</a:t>
            </a:r>
            <a:r>
              <a:rPr lang="en-US" sz="900" dirty="0">
                <a:solidFill>
                  <a:srgbClr val="C80000"/>
                </a:solidFill>
                <a:latin typeface="Arial"/>
                <a:cs typeface="Arial"/>
              </a:rPr>
              <a:t> </a:t>
            </a:r>
            <a:r>
              <a:rPr lang="en-US" sz="900" dirty="0" err="1">
                <a:solidFill>
                  <a:srgbClr val="C80000"/>
                </a:solidFill>
                <a:latin typeface="Arial"/>
                <a:cs typeface="Arial"/>
              </a:rPr>
              <a:t>cảnh</a:t>
            </a:r>
            <a:r>
              <a:rPr lang="en-US" sz="900" dirty="0">
                <a:solidFill>
                  <a:srgbClr val="C80000"/>
                </a:solidFill>
                <a:latin typeface="Arial"/>
                <a:cs typeface="Arial"/>
              </a:rPr>
              <a:t> </a:t>
            </a:r>
            <a:r>
              <a:rPr lang="en-US" sz="900" dirty="0" err="1">
                <a:solidFill>
                  <a:srgbClr val="C80000"/>
                </a:solidFill>
                <a:latin typeface="Arial"/>
                <a:cs typeface="Arial"/>
              </a:rPr>
              <a:t>luồng</a:t>
            </a:r>
            <a:r>
              <a:rPr sz="900" dirty="0">
                <a:latin typeface="Arial"/>
                <a:cs typeface="Arial"/>
              </a:rPr>
              <a:t>:</a:t>
            </a:r>
            <a:r>
              <a:rPr sz="900" spc="15" dirty="0">
                <a:latin typeface="Arial"/>
                <a:cs typeface="Arial"/>
              </a:rPr>
              <a:t> </a:t>
            </a:r>
            <a:r>
              <a:rPr lang="en-US" sz="900" dirty="0" err="1">
                <a:latin typeface="Arial"/>
                <a:cs typeface="Arial"/>
              </a:rPr>
              <a:t>Tập</a:t>
            </a:r>
            <a:r>
              <a:rPr lang="en-US" sz="900" dirty="0">
                <a:latin typeface="Arial"/>
                <a:cs typeface="Arial"/>
              </a:rPr>
              <a:t> </a:t>
            </a:r>
            <a:r>
              <a:rPr lang="en-US" sz="900" dirty="0" err="1">
                <a:latin typeface="Arial"/>
                <a:cs typeface="Arial"/>
              </a:rPr>
              <a:t>hợp</a:t>
            </a:r>
            <a:r>
              <a:rPr lang="en-US" sz="900" dirty="0">
                <a:latin typeface="Arial"/>
                <a:cs typeface="Arial"/>
              </a:rPr>
              <a:t> </a:t>
            </a:r>
            <a:r>
              <a:rPr lang="en-US" sz="900" dirty="0" err="1">
                <a:latin typeface="Arial"/>
                <a:cs typeface="Arial"/>
              </a:rPr>
              <a:t>các</a:t>
            </a:r>
            <a:r>
              <a:rPr lang="en-US" sz="900" dirty="0">
                <a:latin typeface="Arial"/>
                <a:cs typeface="Arial"/>
              </a:rPr>
              <a:t> </a:t>
            </a:r>
            <a:r>
              <a:rPr lang="en-US" sz="900" dirty="0" err="1">
                <a:latin typeface="Arial"/>
                <a:cs typeface="Arial"/>
              </a:rPr>
              <a:t>giá</a:t>
            </a:r>
            <a:r>
              <a:rPr lang="en-US" sz="900" dirty="0">
                <a:latin typeface="Arial"/>
                <a:cs typeface="Arial"/>
              </a:rPr>
              <a:t> </a:t>
            </a:r>
            <a:r>
              <a:rPr lang="en-US" sz="900" dirty="0" err="1">
                <a:latin typeface="Arial"/>
                <a:cs typeface="Arial"/>
              </a:rPr>
              <a:t>trị</a:t>
            </a:r>
            <a:r>
              <a:rPr lang="en-US" sz="900" dirty="0">
                <a:latin typeface="Arial"/>
                <a:cs typeface="Arial"/>
              </a:rPr>
              <a:t> </a:t>
            </a:r>
            <a:r>
              <a:rPr lang="en-US" sz="900" dirty="0" err="1">
                <a:latin typeface="Arial"/>
                <a:cs typeface="Arial"/>
              </a:rPr>
              <a:t>tối</a:t>
            </a:r>
            <a:r>
              <a:rPr lang="en-US" sz="900" dirty="0">
                <a:latin typeface="Arial"/>
                <a:cs typeface="Arial"/>
              </a:rPr>
              <a:t> </a:t>
            </a:r>
            <a:r>
              <a:rPr lang="en-US" sz="900" dirty="0" err="1">
                <a:latin typeface="Arial"/>
                <a:cs typeface="Arial"/>
              </a:rPr>
              <a:t>thiểu</a:t>
            </a:r>
            <a:r>
              <a:rPr lang="en-US" sz="900" dirty="0">
                <a:latin typeface="Arial"/>
                <a:cs typeface="Arial"/>
              </a:rPr>
              <a:t> </a:t>
            </a:r>
            <a:r>
              <a:rPr lang="en-US" sz="900" dirty="0" err="1">
                <a:latin typeface="Arial"/>
                <a:cs typeface="Arial"/>
              </a:rPr>
              <a:t>trong</a:t>
            </a:r>
            <a:r>
              <a:rPr lang="en-US" sz="900" dirty="0">
                <a:latin typeface="Arial"/>
                <a:cs typeface="Arial"/>
              </a:rPr>
              <a:t> </a:t>
            </a:r>
            <a:r>
              <a:rPr lang="en-US" sz="900" dirty="0" err="1">
                <a:latin typeface="Arial"/>
                <a:cs typeface="Arial"/>
              </a:rPr>
              <a:t>thanh</a:t>
            </a:r>
            <a:r>
              <a:rPr lang="en-US" sz="900" dirty="0">
                <a:latin typeface="Arial"/>
                <a:cs typeface="Arial"/>
              </a:rPr>
              <a:t> </a:t>
            </a:r>
            <a:r>
              <a:rPr lang="en-US" sz="900" dirty="0" err="1">
                <a:latin typeface="Arial"/>
                <a:cs typeface="Arial"/>
              </a:rPr>
              <a:t>ghi</a:t>
            </a:r>
            <a:r>
              <a:rPr lang="en-US" sz="900" dirty="0">
                <a:latin typeface="Arial"/>
                <a:cs typeface="Arial"/>
              </a:rPr>
              <a:t> </a:t>
            </a:r>
            <a:r>
              <a:rPr lang="en-US" sz="900" dirty="0" err="1">
                <a:latin typeface="Arial"/>
                <a:cs typeface="Arial"/>
              </a:rPr>
              <a:t>và</a:t>
            </a:r>
            <a:r>
              <a:rPr lang="en-US" sz="900" dirty="0">
                <a:latin typeface="Arial"/>
                <a:cs typeface="Arial"/>
              </a:rPr>
              <a:t> </a:t>
            </a:r>
            <a:r>
              <a:rPr lang="en-US" sz="900" dirty="0" err="1">
                <a:latin typeface="Arial"/>
                <a:cs typeface="Arial"/>
              </a:rPr>
              <a:t>bộ</a:t>
            </a:r>
            <a:r>
              <a:rPr lang="en-US" sz="900" dirty="0">
                <a:latin typeface="Arial"/>
                <a:cs typeface="Arial"/>
              </a:rPr>
              <a:t> </a:t>
            </a:r>
            <a:r>
              <a:rPr lang="en-US" sz="900" dirty="0" err="1">
                <a:latin typeface="Arial"/>
                <a:cs typeface="Arial"/>
              </a:rPr>
              <a:t>nhớ</a:t>
            </a:r>
            <a:r>
              <a:rPr lang="en-US" sz="900" dirty="0">
                <a:latin typeface="Arial"/>
                <a:cs typeface="Arial"/>
              </a:rPr>
              <a:t>, </a:t>
            </a:r>
            <a:r>
              <a:rPr lang="en-US" sz="900" dirty="0" err="1">
                <a:latin typeface="Arial"/>
                <a:cs typeface="Arial"/>
              </a:rPr>
              <a:t>dùng</a:t>
            </a:r>
            <a:r>
              <a:rPr lang="en-US" sz="900" dirty="0">
                <a:latin typeface="Arial"/>
                <a:cs typeface="Arial"/>
              </a:rPr>
              <a:t> </a:t>
            </a:r>
            <a:r>
              <a:rPr lang="en-US" sz="900" dirty="0" err="1">
                <a:latin typeface="Arial"/>
                <a:cs typeface="Arial"/>
              </a:rPr>
              <a:t>để</a:t>
            </a:r>
            <a:r>
              <a:rPr lang="en-US" sz="900" dirty="0">
                <a:latin typeface="Arial"/>
                <a:cs typeface="Arial"/>
              </a:rPr>
              <a:t> </a:t>
            </a:r>
            <a:r>
              <a:rPr lang="en-US" sz="900" dirty="0" err="1">
                <a:latin typeface="Arial"/>
                <a:cs typeface="Arial"/>
              </a:rPr>
              <a:t>thực</a:t>
            </a:r>
            <a:r>
              <a:rPr lang="en-US" sz="900" dirty="0">
                <a:latin typeface="Arial"/>
                <a:cs typeface="Arial"/>
              </a:rPr>
              <a:t> </a:t>
            </a:r>
            <a:r>
              <a:rPr lang="en-US" sz="900" dirty="0" err="1">
                <a:latin typeface="Arial"/>
                <a:cs typeface="Arial"/>
              </a:rPr>
              <a:t>thi</a:t>
            </a:r>
            <a:r>
              <a:rPr lang="en-US" sz="900" dirty="0">
                <a:latin typeface="Arial"/>
                <a:cs typeface="Arial"/>
              </a:rPr>
              <a:t> </a:t>
            </a:r>
            <a:r>
              <a:rPr lang="en-US" sz="900" dirty="0" err="1">
                <a:latin typeface="Arial"/>
                <a:cs typeface="Arial"/>
              </a:rPr>
              <a:t>một</a:t>
            </a:r>
            <a:r>
              <a:rPr lang="en-US" sz="900" dirty="0">
                <a:latin typeface="Arial"/>
                <a:cs typeface="Arial"/>
              </a:rPr>
              <a:t> </a:t>
            </a:r>
            <a:r>
              <a:rPr lang="en-US" sz="900" dirty="0" err="1">
                <a:latin typeface="Arial"/>
                <a:cs typeface="Arial"/>
              </a:rPr>
              <a:t>chuỗi</a:t>
            </a:r>
            <a:r>
              <a:rPr lang="en-US" sz="900" dirty="0">
                <a:latin typeface="Arial"/>
                <a:cs typeface="Arial"/>
              </a:rPr>
              <a:t> </a:t>
            </a:r>
            <a:r>
              <a:rPr lang="en-US" sz="900" dirty="0" err="1">
                <a:latin typeface="Arial"/>
                <a:cs typeface="Arial"/>
              </a:rPr>
              <a:t>lệnh</a:t>
            </a:r>
            <a:r>
              <a:rPr lang="en-US" sz="900" dirty="0">
                <a:latin typeface="Arial"/>
                <a:cs typeface="Arial"/>
              </a:rPr>
              <a:t> (</a:t>
            </a:r>
            <a:r>
              <a:rPr lang="en-US" sz="900" dirty="0" err="1">
                <a:latin typeface="Arial"/>
                <a:cs typeface="Arial"/>
              </a:rPr>
              <a:t>bao</a:t>
            </a:r>
            <a:r>
              <a:rPr lang="en-US" sz="900" dirty="0">
                <a:latin typeface="Arial"/>
                <a:cs typeface="Arial"/>
              </a:rPr>
              <a:t> </a:t>
            </a:r>
            <a:r>
              <a:rPr lang="en-US" sz="900" dirty="0" err="1">
                <a:latin typeface="Arial"/>
                <a:cs typeface="Arial"/>
              </a:rPr>
              <a:t>gồm</a:t>
            </a:r>
            <a:r>
              <a:rPr lang="en-US" sz="900" dirty="0">
                <a:latin typeface="Arial"/>
                <a:cs typeface="Arial"/>
              </a:rPr>
              <a:t> </a:t>
            </a:r>
            <a:r>
              <a:rPr lang="en-US" sz="900" dirty="0" err="1">
                <a:latin typeface="Arial"/>
                <a:cs typeface="Arial"/>
              </a:rPr>
              <a:t>ngữ</a:t>
            </a:r>
            <a:r>
              <a:rPr lang="en-US" sz="900" dirty="0">
                <a:latin typeface="Arial"/>
                <a:cs typeface="Arial"/>
              </a:rPr>
              <a:t> </a:t>
            </a:r>
            <a:r>
              <a:rPr lang="en-US" sz="900" dirty="0" err="1">
                <a:latin typeface="Arial"/>
                <a:cs typeface="Arial"/>
              </a:rPr>
              <a:t>cảnh</a:t>
            </a:r>
            <a:r>
              <a:rPr lang="en-US" sz="900" dirty="0">
                <a:latin typeface="Arial"/>
                <a:cs typeface="Arial"/>
              </a:rPr>
              <a:t> </a:t>
            </a:r>
            <a:r>
              <a:rPr lang="en-US" sz="900" dirty="0" err="1">
                <a:latin typeface="Arial"/>
                <a:cs typeface="Arial"/>
              </a:rPr>
              <a:t>bộ</a:t>
            </a:r>
            <a:r>
              <a:rPr lang="en-US" sz="900" dirty="0">
                <a:latin typeface="Arial"/>
                <a:cs typeface="Arial"/>
              </a:rPr>
              <a:t> </a:t>
            </a:r>
            <a:r>
              <a:rPr lang="en-US" sz="900" dirty="0" err="1">
                <a:latin typeface="Arial"/>
                <a:cs typeface="Arial"/>
              </a:rPr>
              <a:t>xử</a:t>
            </a:r>
            <a:r>
              <a:rPr lang="en-US" sz="900" dirty="0">
                <a:latin typeface="Arial"/>
                <a:cs typeface="Arial"/>
              </a:rPr>
              <a:t> </a:t>
            </a:r>
            <a:r>
              <a:rPr lang="en-US" sz="900" dirty="0" err="1">
                <a:latin typeface="Arial"/>
                <a:cs typeface="Arial"/>
              </a:rPr>
              <a:t>lý</a:t>
            </a:r>
            <a:r>
              <a:rPr lang="en-US" sz="900" dirty="0">
                <a:latin typeface="Arial"/>
                <a:cs typeface="Arial"/>
              </a:rPr>
              <a:t> </a:t>
            </a:r>
            <a:r>
              <a:rPr lang="en-US" sz="900" dirty="0" err="1">
                <a:latin typeface="Arial"/>
                <a:cs typeface="Arial"/>
              </a:rPr>
              <a:t>và</a:t>
            </a:r>
            <a:r>
              <a:rPr lang="en-US" sz="900" dirty="0">
                <a:latin typeface="Arial"/>
                <a:cs typeface="Arial"/>
              </a:rPr>
              <a:t> </a:t>
            </a:r>
            <a:r>
              <a:rPr lang="en-US" sz="900" dirty="0" err="1">
                <a:latin typeface="Arial"/>
                <a:cs typeface="Arial"/>
              </a:rPr>
              <a:t>trạng</a:t>
            </a:r>
            <a:r>
              <a:rPr lang="en-US" sz="900" dirty="0">
                <a:latin typeface="Arial"/>
                <a:cs typeface="Arial"/>
              </a:rPr>
              <a:t> </a:t>
            </a:r>
            <a:r>
              <a:rPr lang="en-US" sz="900" dirty="0" err="1">
                <a:latin typeface="Arial"/>
                <a:cs typeface="Arial"/>
              </a:rPr>
              <a:t>thái</a:t>
            </a:r>
            <a:r>
              <a:rPr lang="en-US" sz="900" dirty="0">
                <a:latin typeface="Arial"/>
                <a:cs typeface="Arial"/>
              </a:rPr>
              <a:t>).</a:t>
            </a:r>
            <a:endParaRPr sz="900" dirty="0">
              <a:latin typeface="Arial"/>
              <a:cs typeface="Arial"/>
            </a:endParaRPr>
          </a:p>
          <a:p>
            <a:pPr marL="542925" marR="32384" indent="-120650" algn="just">
              <a:lnSpc>
                <a:spcPct val="111600"/>
              </a:lnSpc>
              <a:spcBef>
                <a:spcPts val="395"/>
              </a:spcBef>
              <a:buClr>
                <a:srgbClr val="3333B2"/>
              </a:buClr>
              <a:buFont typeface="Menlo"/>
              <a:buChar char="•"/>
              <a:tabLst>
                <a:tab pos="543560" algn="l"/>
              </a:tabLst>
            </a:pPr>
            <a:r>
              <a:rPr lang="en-US" sz="900" dirty="0" err="1">
                <a:solidFill>
                  <a:srgbClr val="C80000"/>
                </a:solidFill>
                <a:latin typeface="Arial"/>
                <a:cs typeface="Arial"/>
              </a:rPr>
              <a:t>Ngữ</a:t>
            </a:r>
            <a:r>
              <a:rPr lang="en-US" sz="900" dirty="0">
                <a:solidFill>
                  <a:srgbClr val="C80000"/>
                </a:solidFill>
                <a:latin typeface="Arial"/>
                <a:cs typeface="Arial"/>
              </a:rPr>
              <a:t> </a:t>
            </a:r>
            <a:r>
              <a:rPr lang="en-US" sz="900" dirty="0" err="1">
                <a:solidFill>
                  <a:srgbClr val="C80000"/>
                </a:solidFill>
                <a:latin typeface="Arial"/>
                <a:cs typeface="Arial"/>
              </a:rPr>
              <a:t>cảnh</a:t>
            </a:r>
            <a:r>
              <a:rPr lang="en-US" sz="900" dirty="0">
                <a:solidFill>
                  <a:srgbClr val="C80000"/>
                </a:solidFill>
                <a:latin typeface="Arial"/>
                <a:cs typeface="Arial"/>
              </a:rPr>
              <a:t> </a:t>
            </a:r>
            <a:r>
              <a:rPr lang="en-US" sz="900" dirty="0" err="1">
                <a:solidFill>
                  <a:srgbClr val="C80000"/>
                </a:solidFill>
                <a:latin typeface="Arial"/>
                <a:cs typeface="Arial"/>
              </a:rPr>
              <a:t>tiến</a:t>
            </a:r>
            <a:r>
              <a:rPr lang="en-US" sz="900" dirty="0">
                <a:solidFill>
                  <a:srgbClr val="C80000"/>
                </a:solidFill>
                <a:latin typeface="Arial"/>
                <a:cs typeface="Arial"/>
              </a:rPr>
              <a:t> </a:t>
            </a:r>
            <a:r>
              <a:rPr lang="en-US" sz="900" dirty="0" err="1">
                <a:solidFill>
                  <a:srgbClr val="C80000"/>
                </a:solidFill>
                <a:latin typeface="Arial"/>
                <a:cs typeface="Arial"/>
              </a:rPr>
              <a:t>trình</a:t>
            </a:r>
            <a:r>
              <a:rPr sz="900" dirty="0">
                <a:latin typeface="Arial"/>
                <a:cs typeface="Arial"/>
              </a:rPr>
              <a:t>:</a:t>
            </a:r>
            <a:r>
              <a:rPr sz="900" spc="15" dirty="0">
                <a:latin typeface="Arial"/>
                <a:cs typeface="Arial"/>
              </a:rPr>
              <a:t> </a:t>
            </a:r>
            <a:r>
              <a:rPr lang="en-US" sz="900" dirty="0" err="1">
                <a:latin typeface="Arial"/>
                <a:cs typeface="Arial"/>
              </a:rPr>
              <a:t>Tập</a:t>
            </a:r>
            <a:r>
              <a:rPr lang="en-US" sz="900" dirty="0">
                <a:latin typeface="Arial"/>
                <a:cs typeface="Arial"/>
              </a:rPr>
              <a:t> </a:t>
            </a:r>
            <a:r>
              <a:rPr lang="en-US" sz="900" dirty="0" err="1">
                <a:latin typeface="Arial"/>
                <a:cs typeface="Arial"/>
              </a:rPr>
              <a:t>hợp</a:t>
            </a:r>
            <a:r>
              <a:rPr lang="en-US" sz="900" dirty="0">
                <a:latin typeface="Arial"/>
                <a:cs typeface="Arial"/>
              </a:rPr>
              <a:t> </a:t>
            </a:r>
            <a:r>
              <a:rPr lang="en-US" sz="900" dirty="0" err="1">
                <a:latin typeface="Arial"/>
                <a:cs typeface="Arial"/>
              </a:rPr>
              <a:t>các</a:t>
            </a:r>
            <a:r>
              <a:rPr lang="en-US" sz="900" dirty="0">
                <a:latin typeface="Arial"/>
                <a:cs typeface="Arial"/>
              </a:rPr>
              <a:t> </a:t>
            </a:r>
            <a:r>
              <a:rPr lang="en-US" sz="900" dirty="0" err="1">
                <a:latin typeface="Arial"/>
                <a:cs typeface="Arial"/>
              </a:rPr>
              <a:t>giá</a:t>
            </a:r>
            <a:r>
              <a:rPr lang="en-US" sz="900" dirty="0">
                <a:latin typeface="Arial"/>
                <a:cs typeface="Arial"/>
              </a:rPr>
              <a:t> </a:t>
            </a:r>
            <a:r>
              <a:rPr lang="en-US" sz="900" dirty="0" err="1">
                <a:latin typeface="Arial"/>
                <a:cs typeface="Arial"/>
              </a:rPr>
              <a:t>trị</a:t>
            </a:r>
            <a:r>
              <a:rPr lang="en-US" sz="900" dirty="0">
                <a:latin typeface="Arial"/>
                <a:cs typeface="Arial"/>
              </a:rPr>
              <a:t> </a:t>
            </a:r>
            <a:r>
              <a:rPr lang="en-US" sz="900" dirty="0" err="1">
                <a:latin typeface="Arial"/>
                <a:cs typeface="Arial"/>
              </a:rPr>
              <a:t>tối</a:t>
            </a:r>
            <a:r>
              <a:rPr lang="en-US" sz="900" dirty="0">
                <a:latin typeface="Arial"/>
                <a:cs typeface="Arial"/>
              </a:rPr>
              <a:t> </a:t>
            </a:r>
            <a:r>
              <a:rPr lang="en-US" sz="900" dirty="0" err="1">
                <a:latin typeface="Arial"/>
                <a:cs typeface="Arial"/>
              </a:rPr>
              <a:t>thiểu</a:t>
            </a:r>
            <a:r>
              <a:rPr lang="en-US" sz="900" dirty="0">
                <a:latin typeface="Arial"/>
                <a:cs typeface="Arial"/>
              </a:rPr>
              <a:t> </a:t>
            </a:r>
            <a:r>
              <a:rPr lang="en-US" sz="900" dirty="0" err="1">
                <a:latin typeface="Arial"/>
                <a:cs typeface="Arial"/>
              </a:rPr>
              <a:t>trong</a:t>
            </a:r>
            <a:r>
              <a:rPr lang="en-US" sz="900" dirty="0">
                <a:latin typeface="Arial"/>
                <a:cs typeface="Arial"/>
              </a:rPr>
              <a:t> </a:t>
            </a:r>
            <a:r>
              <a:rPr lang="en-US" sz="900" dirty="0" err="1">
                <a:latin typeface="Arial"/>
                <a:cs typeface="Arial"/>
              </a:rPr>
              <a:t>thanh</a:t>
            </a:r>
            <a:r>
              <a:rPr lang="en-US" sz="900" dirty="0">
                <a:latin typeface="Arial"/>
                <a:cs typeface="Arial"/>
              </a:rPr>
              <a:t> </a:t>
            </a:r>
            <a:r>
              <a:rPr lang="en-US" sz="900" dirty="0" err="1">
                <a:latin typeface="Arial"/>
                <a:cs typeface="Arial"/>
              </a:rPr>
              <a:t>ghi</a:t>
            </a:r>
            <a:r>
              <a:rPr lang="en-US" sz="900" dirty="0">
                <a:latin typeface="Arial"/>
                <a:cs typeface="Arial"/>
              </a:rPr>
              <a:t> </a:t>
            </a:r>
            <a:r>
              <a:rPr lang="en-US" sz="900" dirty="0" err="1">
                <a:latin typeface="Arial"/>
                <a:cs typeface="Arial"/>
              </a:rPr>
              <a:t>và</a:t>
            </a:r>
            <a:r>
              <a:rPr lang="en-US" sz="900" dirty="0">
                <a:latin typeface="Arial"/>
                <a:cs typeface="Arial"/>
              </a:rPr>
              <a:t> </a:t>
            </a:r>
            <a:r>
              <a:rPr lang="en-US" sz="900" dirty="0" err="1">
                <a:latin typeface="Arial"/>
                <a:cs typeface="Arial"/>
              </a:rPr>
              <a:t>bộ</a:t>
            </a:r>
            <a:r>
              <a:rPr lang="en-US" sz="900" dirty="0">
                <a:latin typeface="Arial"/>
                <a:cs typeface="Arial"/>
              </a:rPr>
              <a:t> </a:t>
            </a:r>
            <a:r>
              <a:rPr lang="en-US" sz="900" dirty="0" err="1">
                <a:latin typeface="Arial"/>
                <a:cs typeface="Arial"/>
              </a:rPr>
              <a:t>nhớ</a:t>
            </a:r>
            <a:r>
              <a:rPr lang="en-US" sz="900" dirty="0">
                <a:latin typeface="Arial"/>
                <a:cs typeface="Arial"/>
              </a:rPr>
              <a:t>, </a:t>
            </a:r>
            <a:r>
              <a:rPr lang="en-US" sz="900" dirty="0" err="1">
                <a:latin typeface="Arial"/>
                <a:cs typeface="Arial"/>
              </a:rPr>
              <a:t>dùng</a:t>
            </a:r>
            <a:r>
              <a:rPr lang="en-US" sz="900" dirty="0">
                <a:latin typeface="Arial"/>
                <a:cs typeface="Arial"/>
              </a:rPr>
              <a:t> </a:t>
            </a:r>
            <a:r>
              <a:rPr lang="en-US" sz="900" dirty="0" err="1">
                <a:latin typeface="Arial"/>
                <a:cs typeface="Arial"/>
              </a:rPr>
              <a:t>để</a:t>
            </a:r>
            <a:r>
              <a:rPr lang="en-US" sz="900" dirty="0">
                <a:latin typeface="Arial"/>
                <a:cs typeface="Arial"/>
              </a:rPr>
              <a:t> </a:t>
            </a:r>
            <a:r>
              <a:rPr lang="en-US" sz="900" dirty="0" err="1">
                <a:latin typeface="Arial"/>
                <a:cs typeface="Arial"/>
              </a:rPr>
              <a:t>thực</a:t>
            </a:r>
            <a:r>
              <a:rPr lang="en-US" sz="900" dirty="0">
                <a:latin typeface="Arial"/>
                <a:cs typeface="Arial"/>
              </a:rPr>
              <a:t> </a:t>
            </a:r>
            <a:r>
              <a:rPr lang="en-US" sz="900" dirty="0" err="1">
                <a:latin typeface="Arial"/>
                <a:cs typeface="Arial"/>
              </a:rPr>
              <a:t>thi</a:t>
            </a:r>
            <a:r>
              <a:rPr lang="en-US" sz="900" dirty="0">
                <a:latin typeface="Arial"/>
                <a:cs typeface="Arial"/>
              </a:rPr>
              <a:t> </a:t>
            </a:r>
            <a:r>
              <a:rPr lang="en-US" sz="900" dirty="0" err="1">
                <a:latin typeface="Arial"/>
                <a:cs typeface="Arial"/>
              </a:rPr>
              <a:t>một</a:t>
            </a:r>
            <a:r>
              <a:rPr lang="en-US" sz="900" dirty="0">
                <a:latin typeface="Arial"/>
                <a:cs typeface="Arial"/>
              </a:rPr>
              <a:t> </a:t>
            </a:r>
            <a:r>
              <a:rPr lang="en-US" sz="900" dirty="0" err="1">
                <a:latin typeface="Arial"/>
                <a:cs typeface="Arial"/>
              </a:rPr>
              <a:t>luồng</a:t>
            </a:r>
            <a:r>
              <a:rPr lang="en-US" sz="900" dirty="0">
                <a:latin typeface="Arial"/>
                <a:cs typeface="Arial"/>
              </a:rPr>
              <a:t> (</a:t>
            </a:r>
            <a:r>
              <a:rPr lang="en-US" sz="900" dirty="0" err="1">
                <a:latin typeface="Arial"/>
                <a:cs typeface="Arial"/>
              </a:rPr>
              <a:t>bao</a:t>
            </a:r>
            <a:r>
              <a:rPr lang="en-US" sz="900" dirty="0">
                <a:latin typeface="Arial"/>
                <a:cs typeface="Arial"/>
              </a:rPr>
              <a:t> </a:t>
            </a:r>
            <a:r>
              <a:rPr lang="en-US" sz="900" dirty="0" err="1">
                <a:latin typeface="Arial"/>
                <a:cs typeface="Arial"/>
              </a:rPr>
              <a:t>gồm</a:t>
            </a:r>
            <a:r>
              <a:rPr lang="en-US" sz="900" dirty="0">
                <a:latin typeface="Arial"/>
                <a:cs typeface="Arial"/>
              </a:rPr>
              <a:t> </a:t>
            </a:r>
            <a:r>
              <a:rPr lang="en-US" sz="900" dirty="0" err="1">
                <a:latin typeface="Arial"/>
                <a:cs typeface="Arial"/>
              </a:rPr>
              <a:t>ngữ</a:t>
            </a:r>
            <a:r>
              <a:rPr lang="en-US" sz="900" dirty="0">
                <a:latin typeface="Arial"/>
                <a:cs typeface="Arial"/>
              </a:rPr>
              <a:t> </a:t>
            </a:r>
            <a:r>
              <a:rPr lang="en-US" sz="900" dirty="0" err="1">
                <a:latin typeface="Arial"/>
                <a:cs typeface="Arial"/>
              </a:rPr>
              <a:t>cảnh</a:t>
            </a:r>
            <a:r>
              <a:rPr lang="en-US" sz="900" dirty="0">
                <a:latin typeface="Arial"/>
                <a:cs typeface="Arial"/>
              </a:rPr>
              <a:t> </a:t>
            </a:r>
            <a:r>
              <a:rPr lang="en-US" sz="900" dirty="0" err="1">
                <a:latin typeface="Arial"/>
                <a:cs typeface="Arial"/>
              </a:rPr>
              <a:t>luồng</a:t>
            </a:r>
            <a:r>
              <a:rPr lang="en-US" sz="900" dirty="0">
                <a:latin typeface="Arial"/>
                <a:cs typeface="Arial"/>
              </a:rPr>
              <a:t>, </a:t>
            </a:r>
            <a:r>
              <a:rPr lang="en-US" sz="900" dirty="0" err="1">
                <a:latin typeface="Arial"/>
                <a:cs typeface="Arial"/>
              </a:rPr>
              <a:t>cùng</a:t>
            </a:r>
            <a:r>
              <a:rPr lang="en-US" sz="900" dirty="0">
                <a:latin typeface="Arial"/>
                <a:cs typeface="Arial"/>
              </a:rPr>
              <a:t> </a:t>
            </a:r>
            <a:r>
              <a:rPr lang="en-US" sz="900" dirty="0" err="1">
                <a:latin typeface="Arial"/>
                <a:cs typeface="Arial"/>
              </a:rPr>
              <a:t>với</a:t>
            </a:r>
            <a:r>
              <a:rPr lang="en-US" sz="900" dirty="0">
                <a:latin typeface="Arial"/>
                <a:cs typeface="Arial"/>
              </a:rPr>
              <a:t> </a:t>
            </a:r>
            <a:r>
              <a:rPr lang="en-US" sz="900" dirty="0" err="1">
                <a:latin typeface="Arial"/>
                <a:cs typeface="Arial"/>
              </a:rPr>
              <a:t>các</a:t>
            </a:r>
            <a:r>
              <a:rPr lang="en-US" sz="900" dirty="0">
                <a:latin typeface="Arial"/>
                <a:cs typeface="Arial"/>
              </a:rPr>
              <a:t> </a:t>
            </a:r>
            <a:r>
              <a:rPr lang="en-US" sz="900" dirty="0" err="1">
                <a:latin typeface="Arial"/>
                <a:cs typeface="Arial"/>
              </a:rPr>
              <a:t>giá</a:t>
            </a:r>
            <a:r>
              <a:rPr lang="en-US" sz="900" dirty="0">
                <a:latin typeface="Arial"/>
                <a:cs typeface="Arial"/>
              </a:rPr>
              <a:t> </a:t>
            </a:r>
            <a:r>
              <a:rPr lang="en-US" sz="900" dirty="0" err="1">
                <a:latin typeface="Arial"/>
                <a:cs typeface="Arial"/>
              </a:rPr>
              <a:t>trị</a:t>
            </a:r>
            <a:r>
              <a:rPr lang="en-US" sz="900" dirty="0">
                <a:latin typeface="Arial"/>
                <a:cs typeface="Arial"/>
              </a:rPr>
              <a:t> </a:t>
            </a:r>
            <a:r>
              <a:rPr lang="en-US" sz="900" dirty="0" err="1">
                <a:latin typeface="Arial"/>
                <a:cs typeface="Arial"/>
              </a:rPr>
              <a:t>thanh</a:t>
            </a:r>
            <a:r>
              <a:rPr lang="en-US" sz="900" dirty="0">
                <a:latin typeface="Arial"/>
                <a:cs typeface="Arial"/>
              </a:rPr>
              <a:t> </a:t>
            </a:r>
            <a:r>
              <a:rPr lang="en-US" sz="900" dirty="0" err="1">
                <a:latin typeface="Arial"/>
                <a:cs typeface="Arial"/>
              </a:rPr>
              <a:t>ghi</a:t>
            </a:r>
            <a:r>
              <a:rPr lang="en-US" sz="900" dirty="0">
                <a:latin typeface="Arial"/>
                <a:cs typeface="Arial"/>
              </a:rPr>
              <a:t> MMU)</a:t>
            </a:r>
            <a:r>
              <a:rPr sz="900" spc="-10" dirty="0">
                <a:latin typeface="Arial"/>
                <a:cs typeface="Arial"/>
              </a:rPr>
              <a:t>.</a:t>
            </a:r>
            <a:endParaRPr sz="900" dirty="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532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2" action="ppaction://hlinksldjump"/>
              </a:rPr>
              <a:t>Introduction</a:t>
            </a:r>
            <a:r>
              <a:rPr sz="500" spc="-25" dirty="0">
                <a:latin typeface="Arial"/>
                <a:cs typeface="Arial"/>
                <a:hlinkClick r:id="rId2" action="ppaction://hlinksldjump"/>
              </a:rPr>
              <a:t> </a:t>
            </a:r>
            <a:r>
              <a:rPr sz="500" dirty="0">
                <a:latin typeface="Arial"/>
                <a:cs typeface="Arial"/>
                <a:hlinkClick r:id="rId2" action="ppaction://hlinksldjump"/>
              </a:rPr>
              <a:t>to</a:t>
            </a:r>
            <a:r>
              <a:rPr sz="500" spc="-20" dirty="0">
                <a:latin typeface="Arial"/>
                <a:cs typeface="Arial"/>
                <a:hlinkClick r:id="rId2" action="ppaction://hlinksldjump"/>
              </a:rPr>
              <a:t> </a:t>
            </a:r>
            <a:r>
              <a:rPr sz="500" spc="-10" dirty="0">
                <a:latin typeface="Arial"/>
                <a:cs typeface="Arial"/>
                <a:hlinkClick r:id="rId2" action="ppaction://hlinksldjump"/>
              </a:rPr>
              <a:t>threads</a:t>
            </a:r>
            <a:endParaRPr sz="500">
              <a:latin typeface="Arial"/>
              <a:cs typeface="Arial"/>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10875" y="-1515"/>
            <a:ext cx="24384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Servers</a:t>
            </a:r>
            <a:endParaRPr sz="500">
              <a:latin typeface="Arial"/>
              <a:cs typeface="Arial"/>
            </a:endParaRPr>
          </a:p>
        </p:txBody>
      </p:sp>
      <p:sp>
        <p:nvSpPr>
          <p:cNvPr id="5" name="object 5"/>
          <p:cNvSpPr txBox="1"/>
          <p:nvPr/>
        </p:nvSpPr>
        <p:spPr>
          <a:xfrm>
            <a:off x="57200" y="197711"/>
            <a:ext cx="4195445" cy="2476500"/>
          </a:xfrm>
          <a:prstGeom prst="rect">
            <a:avLst/>
          </a:prstGeom>
        </p:spPr>
        <p:txBody>
          <a:bodyPr vert="horz" wrap="square" lIns="0" tIns="12065" rIns="0" bIns="0" rtlCol="0">
            <a:spAutoFit/>
          </a:bodyPr>
          <a:lstStyle/>
          <a:p>
            <a:pPr marL="50800">
              <a:lnSpc>
                <a:spcPct val="100000"/>
              </a:lnSpc>
              <a:spcBef>
                <a:spcPts val="95"/>
              </a:spcBef>
            </a:pPr>
            <a:r>
              <a:rPr sz="1200" dirty="0">
                <a:solidFill>
                  <a:srgbClr val="3333B2"/>
                </a:solidFill>
                <a:latin typeface="Arial"/>
                <a:cs typeface="Arial"/>
              </a:rPr>
              <a:t>Servers</a:t>
            </a:r>
            <a:r>
              <a:rPr sz="1200" spc="-35" dirty="0">
                <a:solidFill>
                  <a:srgbClr val="3333B2"/>
                </a:solidFill>
                <a:latin typeface="Arial"/>
                <a:cs typeface="Arial"/>
              </a:rPr>
              <a:t> </a:t>
            </a:r>
            <a:r>
              <a:rPr sz="1200" dirty="0">
                <a:solidFill>
                  <a:srgbClr val="3333B2"/>
                </a:solidFill>
                <a:latin typeface="Arial"/>
                <a:cs typeface="Arial"/>
              </a:rPr>
              <a:t>and</a:t>
            </a:r>
            <a:r>
              <a:rPr sz="1200" spc="-35" dirty="0">
                <a:solidFill>
                  <a:srgbClr val="3333B2"/>
                </a:solidFill>
                <a:latin typeface="Arial"/>
                <a:cs typeface="Arial"/>
              </a:rPr>
              <a:t> </a:t>
            </a:r>
            <a:r>
              <a:rPr sz="1200" spc="-10" dirty="0">
                <a:solidFill>
                  <a:srgbClr val="3333B2"/>
                </a:solidFill>
                <a:latin typeface="Arial"/>
                <a:cs typeface="Arial"/>
              </a:rPr>
              <a:t>state</a:t>
            </a:r>
            <a:endParaRPr sz="1200">
              <a:latin typeface="Arial"/>
              <a:cs typeface="Arial"/>
            </a:endParaRPr>
          </a:p>
          <a:p>
            <a:pPr marL="302260">
              <a:lnSpc>
                <a:spcPct val="100000"/>
              </a:lnSpc>
              <a:spcBef>
                <a:spcPts val="1055"/>
              </a:spcBef>
            </a:pPr>
            <a:r>
              <a:rPr sz="1000" dirty="0">
                <a:solidFill>
                  <a:srgbClr val="3333B2"/>
                </a:solidFill>
                <a:latin typeface="Arial"/>
                <a:cs typeface="Arial"/>
              </a:rPr>
              <a:t>Stateless</a:t>
            </a:r>
            <a:r>
              <a:rPr sz="1000" spc="-50" dirty="0">
                <a:solidFill>
                  <a:srgbClr val="3333B2"/>
                </a:solidFill>
                <a:latin typeface="Arial"/>
                <a:cs typeface="Arial"/>
              </a:rPr>
              <a:t> </a:t>
            </a:r>
            <a:r>
              <a:rPr sz="1000" spc="-10" dirty="0">
                <a:solidFill>
                  <a:srgbClr val="3333B2"/>
                </a:solidFill>
                <a:latin typeface="Arial"/>
                <a:cs typeface="Arial"/>
              </a:rPr>
              <a:t>servers</a:t>
            </a:r>
            <a:endParaRPr sz="1000">
              <a:latin typeface="Arial"/>
              <a:cs typeface="Arial"/>
            </a:endParaRPr>
          </a:p>
          <a:p>
            <a:pPr marL="302260" marR="263525">
              <a:lnSpc>
                <a:spcPts val="1210"/>
              </a:lnSpc>
              <a:spcBef>
                <a:spcPts val="40"/>
              </a:spcBef>
            </a:pPr>
            <a:r>
              <a:rPr sz="900" spc="-10" dirty="0">
                <a:latin typeface="Arial"/>
                <a:cs typeface="Arial"/>
              </a:rPr>
              <a:t>Never</a:t>
            </a:r>
            <a:r>
              <a:rPr sz="900" spc="-35" dirty="0">
                <a:latin typeface="Arial"/>
                <a:cs typeface="Arial"/>
              </a:rPr>
              <a:t> </a:t>
            </a:r>
            <a:r>
              <a:rPr sz="900" dirty="0">
                <a:latin typeface="Arial"/>
                <a:cs typeface="Arial"/>
              </a:rPr>
              <a:t>keep</a:t>
            </a:r>
            <a:r>
              <a:rPr sz="900" spc="-30" dirty="0">
                <a:latin typeface="Arial"/>
                <a:cs typeface="Arial"/>
              </a:rPr>
              <a:t> </a:t>
            </a:r>
            <a:r>
              <a:rPr sz="900" dirty="0">
                <a:solidFill>
                  <a:srgbClr val="3333B2"/>
                </a:solidFill>
                <a:latin typeface="Arial"/>
                <a:cs typeface="Arial"/>
              </a:rPr>
              <a:t>accurate</a:t>
            </a:r>
            <a:r>
              <a:rPr sz="900" spc="-30" dirty="0">
                <a:solidFill>
                  <a:srgbClr val="3333B2"/>
                </a:solidFill>
                <a:latin typeface="Arial"/>
                <a:cs typeface="Arial"/>
              </a:rPr>
              <a:t> </a:t>
            </a:r>
            <a:r>
              <a:rPr sz="900" dirty="0">
                <a:latin typeface="Arial"/>
                <a:cs typeface="Arial"/>
              </a:rPr>
              <a:t>information</a:t>
            </a:r>
            <a:r>
              <a:rPr sz="900" spc="-30" dirty="0">
                <a:latin typeface="Arial"/>
                <a:cs typeface="Arial"/>
              </a:rPr>
              <a:t> </a:t>
            </a:r>
            <a:r>
              <a:rPr sz="900" dirty="0">
                <a:latin typeface="Arial"/>
                <a:cs typeface="Arial"/>
              </a:rPr>
              <a:t>about</a:t>
            </a:r>
            <a:r>
              <a:rPr sz="900" spc="-30" dirty="0">
                <a:latin typeface="Arial"/>
                <a:cs typeface="Arial"/>
              </a:rPr>
              <a:t> </a:t>
            </a:r>
            <a:r>
              <a:rPr sz="900" dirty="0">
                <a:latin typeface="Arial"/>
                <a:cs typeface="Arial"/>
              </a:rPr>
              <a:t>the</a:t>
            </a:r>
            <a:r>
              <a:rPr sz="900" spc="-30" dirty="0">
                <a:latin typeface="Arial"/>
                <a:cs typeface="Arial"/>
              </a:rPr>
              <a:t> </a:t>
            </a:r>
            <a:r>
              <a:rPr sz="900" dirty="0">
                <a:latin typeface="Arial"/>
                <a:cs typeface="Arial"/>
              </a:rPr>
              <a:t>status</a:t>
            </a:r>
            <a:r>
              <a:rPr sz="900" spc="-30" dirty="0">
                <a:latin typeface="Arial"/>
                <a:cs typeface="Arial"/>
              </a:rPr>
              <a:t> </a:t>
            </a:r>
            <a:r>
              <a:rPr sz="900" dirty="0">
                <a:latin typeface="Arial"/>
                <a:cs typeface="Arial"/>
              </a:rPr>
              <a:t>of</a:t>
            </a:r>
            <a:r>
              <a:rPr sz="900" spc="-30" dirty="0">
                <a:latin typeface="Arial"/>
                <a:cs typeface="Arial"/>
              </a:rPr>
              <a:t> </a:t>
            </a:r>
            <a:r>
              <a:rPr sz="900" dirty="0">
                <a:latin typeface="Arial"/>
                <a:cs typeface="Arial"/>
              </a:rPr>
              <a:t>a</a:t>
            </a:r>
            <a:r>
              <a:rPr sz="900" spc="-30" dirty="0">
                <a:latin typeface="Arial"/>
                <a:cs typeface="Arial"/>
              </a:rPr>
              <a:t> </a:t>
            </a:r>
            <a:r>
              <a:rPr sz="900" dirty="0">
                <a:latin typeface="Arial"/>
                <a:cs typeface="Arial"/>
              </a:rPr>
              <a:t>client</a:t>
            </a:r>
            <a:r>
              <a:rPr sz="900" spc="-30" dirty="0">
                <a:latin typeface="Arial"/>
                <a:cs typeface="Arial"/>
              </a:rPr>
              <a:t> </a:t>
            </a:r>
            <a:r>
              <a:rPr sz="900" dirty="0">
                <a:latin typeface="Arial"/>
                <a:cs typeface="Arial"/>
              </a:rPr>
              <a:t>after</a:t>
            </a:r>
            <a:r>
              <a:rPr sz="900" spc="-30" dirty="0">
                <a:latin typeface="Arial"/>
                <a:cs typeface="Arial"/>
              </a:rPr>
              <a:t> </a:t>
            </a:r>
            <a:r>
              <a:rPr sz="900" spc="-10" dirty="0">
                <a:latin typeface="Arial"/>
                <a:cs typeface="Arial"/>
              </a:rPr>
              <a:t>having </a:t>
            </a:r>
            <a:r>
              <a:rPr sz="900" dirty="0">
                <a:latin typeface="Arial"/>
                <a:cs typeface="Arial"/>
              </a:rPr>
              <a:t>handled</a:t>
            </a:r>
            <a:r>
              <a:rPr sz="900" spc="-25" dirty="0">
                <a:latin typeface="Arial"/>
                <a:cs typeface="Arial"/>
              </a:rPr>
              <a:t> </a:t>
            </a:r>
            <a:r>
              <a:rPr sz="900" dirty="0">
                <a:latin typeface="Arial"/>
                <a:cs typeface="Arial"/>
              </a:rPr>
              <a:t>a</a:t>
            </a:r>
            <a:r>
              <a:rPr sz="900" spc="-25" dirty="0">
                <a:latin typeface="Arial"/>
                <a:cs typeface="Arial"/>
              </a:rPr>
              <a:t> </a:t>
            </a:r>
            <a:r>
              <a:rPr sz="900" spc="-10" dirty="0">
                <a:latin typeface="Arial"/>
                <a:cs typeface="Arial"/>
              </a:rPr>
              <a:t>request:</a:t>
            </a:r>
            <a:endParaRPr sz="900">
              <a:latin typeface="Arial"/>
              <a:cs typeface="Arial"/>
            </a:endParaRPr>
          </a:p>
          <a:p>
            <a:pPr marL="555625" marR="43180" indent="-120650">
              <a:lnSpc>
                <a:spcPct val="111600"/>
              </a:lnSpc>
              <a:spcBef>
                <a:spcPts val="330"/>
              </a:spcBef>
              <a:buClr>
                <a:srgbClr val="3333B2"/>
              </a:buClr>
              <a:buFont typeface="Menlo"/>
              <a:buChar char="•"/>
              <a:tabLst>
                <a:tab pos="556260" algn="l"/>
              </a:tabLst>
            </a:pPr>
            <a:r>
              <a:rPr sz="900" dirty="0">
                <a:latin typeface="Arial"/>
                <a:cs typeface="Arial"/>
              </a:rPr>
              <a:t>Don’t</a:t>
            </a:r>
            <a:r>
              <a:rPr sz="900" spc="-25" dirty="0">
                <a:latin typeface="Arial"/>
                <a:cs typeface="Arial"/>
              </a:rPr>
              <a:t> </a:t>
            </a:r>
            <a:r>
              <a:rPr sz="900" dirty="0">
                <a:latin typeface="Arial"/>
                <a:cs typeface="Arial"/>
              </a:rPr>
              <a:t>record</a:t>
            </a:r>
            <a:r>
              <a:rPr sz="900" spc="-25" dirty="0">
                <a:latin typeface="Arial"/>
                <a:cs typeface="Arial"/>
              </a:rPr>
              <a:t> </a:t>
            </a:r>
            <a:r>
              <a:rPr sz="900" dirty="0">
                <a:latin typeface="Arial"/>
                <a:cs typeface="Arial"/>
              </a:rPr>
              <a:t>whether</a:t>
            </a:r>
            <a:r>
              <a:rPr sz="900" spc="-25" dirty="0">
                <a:latin typeface="Arial"/>
                <a:cs typeface="Arial"/>
              </a:rPr>
              <a:t> </a:t>
            </a:r>
            <a:r>
              <a:rPr sz="900" dirty="0">
                <a:latin typeface="Arial"/>
                <a:cs typeface="Arial"/>
              </a:rPr>
              <a:t>a</a:t>
            </a:r>
            <a:r>
              <a:rPr sz="900" spc="-25" dirty="0">
                <a:latin typeface="Arial"/>
                <a:cs typeface="Arial"/>
              </a:rPr>
              <a:t> </a:t>
            </a:r>
            <a:r>
              <a:rPr sz="900" dirty="0">
                <a:latin typeface="Arial"/>
                <a:cs typeface="Arial"/>
              </a:rPr>
              <a:t>file</a:t>
            </a:r>
            <a:r>
              <a:rPr sz="900" spc="-25" dirty="0">
                <a:latin typeface="Arial"/>
                <a:cs typeface="Arial"/>
              </a:rPr>
              <a:t> </a:t>
            </a:r>
            <a:r>
              <a:rPr sz="900" dirty="0">
                <a:latin typeface="Arial"/>
                <a:cs typeface="Arial"/>
              </a:rPr>
              <a:t>has</a:t>
            </a:r>
            <a:r>
              <a:rPr sz="900" spc="-25" dirty="0">
                <a:latin typeface="Arial"/>
                <a:cs typeface="Arial"/>
              </a:rPr>
              <a:t> </a:t>
            </a:r>
            <a:r>
              <a:rPr sz="900" dirty="0">
                <a:latin typeface="Arial"/>
                <a:cs typeface="Arial"/>
              </a:rPr>
              <a:t>been</a:t>
            </a:r>
            <a:r>
              <a:rPr sz="900" spc="-25" dirty="0">
                <a:latin typeface="Arial"/>
                <a:cs typeface="Arial"/>
              </a:rPr>
              <a:t> </a:t>
            </a:r>
            <a:r>
              <a:rPr sz="900" dirty="0">
                <a:latin typeface="Arial"/>
                <a:cs typeface="Arial"/>
              </a:rPr>
              <a:t>opened</a:t>
            </a:r>
            <a:r>
              <a:rPr sz="900" spc="-25" dirty="0">
                <a:latin typeface="Arial"/>
                <a:cs typeface="Arial"/>
              </a:rPr>
              <a:t> </a:t>
            </a:r>
            <a:r>
              <a:rPr sz="900" dirty="0">
                <a:latin typeface="Arial"/>
                <a:cs typeface="Arial"/>
              </a:rPr>
              <a:t>(simply</a:t>
            </a:r>
            <a:r>
              <a:rPr sz="900" spc="-25" dirty="0">
                <a:latin typeface="Arial"/>
                <a:cs typeface="Arial"/>
              </a:rPr>
              <a:t> </a:t>
            </a:r>
            <a:r>
              <a:rPr sz="900" dirty="0">
                <a:latin typeface="Arial"/>
                <a:cs typeface="Arial"/>
              </a:rPr>
              <a:t>close</a:t>
            </a:r>
            <a:r>
              <a:rPr sz="900" spc="-25" dirty="0">
                <a:latin typeface="Arial"/>
                <a:cs typeface="Arial"/>
              </a:rPr>
              <a:t> </a:t>
            </a:r>
            <a:r>
              <a:rPr sz="900" dirty="0">
                <a:latin typeface="Arial"/>
                <a:cs typeface="Arial"/>
              </a:rPr>
              <a:t>it</a:t>
            </a:r>
            <a:r>
              <a:rPr sz="900" spc="-25" dirty="0">
                <a:latin typeface="Arial"/>
                <a:cs typeface="Arial"/>
              </a:rPr>
              <a:t> </a:t>
            </a:r>
            <a:r>
              <a:rPr sz="900" dirty="0">
                <a:latin typeface="Arial"/>
                <a:cs typeface="Arial"/>
              </a:rPr>
              <a:t>again</a:t>
            </a:r>
            <a:r>
              <a:rPr sz="900" spc="-25" dirty="0">
                <a:latin typeface="Arial"/>
                <a:cs typeface="Arial"/>
              </a:rPr>
              <a:t> </a:t>
            </a:r>
            <a:r>
              <a:rPr sz="900" spc="-10" dirty="0">
                <a:latin typeface="Arial"/>
                <a:cs typeface="Arial"/>
              </a:rPr>
              <a:t>after access)</a:t>
            </a:r>
            <a:endParaRPr sz="900">
              <a:latin typeface="Arial"/>
              <a:cs typeface="Arial"/>
            </a:endParaRPr>
          </a:p>
          <a:p>
            <a:pPr marL="555625" indent="-120650">
              <a:lnSpc>
                <a:spcPct val="100000"/>
              </a:lnSpc>
              <a:spcBef>
                <a:spcPts val="125"/>
              </a:spcBef>
              <a:buClr>
                <a:srgbClr val="3333B2"/>
              </a:buClr>
              <a:buFont typeface="Menlo"/>
              <a:buChar char="•"/>
              <a:tabLst>
                <a:tab pos="556260" algn="l"/>
              </a:tabLst>
            </a:pPr>
            <a:r>
              <a:rPr sz="900" dirty="0">
                <a:latin typeface="Arial"/>
                <a:cs typeface="Arial"/>
              </a:rPr>
              <a:t>Don’t</a:t>
            </a:r>
            <a:r>
              <a:rPr sz="900" spc="-15" dirty="0">
                <a:latin typeface="Arial"/>
                <a:cs typeface="Arial"/>
              </a:rPr>
              <a:t> </a:t>
            </a:r>
            <a:r>
              <a:rPr sz="900" dirty="0">
                <a:latin typeface="Arial"/>
                <a:cs typeface="Arial"/>
              </a:rPr>
              <a:t>promise</a:t>
            </a:r>
            <a:r>
              <a:rPr sz="900" spc="-10" dirty="0">
                <a:latin typeface="Arial"/>
                <a:cs typeface="Arial"/>
              </a:rPr>
              <a:t> </a:t>
            </a:r>
            <a:r>
              <a:rPr sz="900" dirty="0">
                <a:latin typeface="Arial"/>
                <a:cs typeface="Arial"/>
              </a:rPr>
              <a:t>to</a:t>
            </a:r>
            <a:r>
              <a:rPr sz="900" spc="-15" dirty="0">
                <a:latin typeface="Arial"/>
                <a:cs typeface="Arial"/>
              </a:rPr>
              <a:t> </a:t>
            </a:r>
            <a:r>
              <a:rPr sz="900" spc="-10" dirty="0">
                <a:latin typeface="Arial"/>
                <a:cs typeface="Arial"/>
              </a:rPr>
              <a:t>invalidate </a:t>
            </a:r>
            <a:r>
              <a:rPr sz="900" dirty="0">
                <a:latin typeface="Arial"/>
                <a:cs typeface="Arial"/>
              </a:rPr>
              <a:t>a</a:t>
            </a:r>
            <a:r>
              <a:rPr sz="900" spc="-10" dirty="0">
                <a:latin typeface="Arial"/>
                <a:cs typeface="Arial"/>
              </a:rPr>
              <a:t> client’s</a:t>
            </a:r>
            <a:r>
              <a:rPr sz="900" spc="-15" dirty="0">
                <a:latin typeface="Arial"/>
                <a:cs typeface="Arial"/>
              </a:rPr>
              <a:t> </a:t>
            </a:r>
            <a:r>
              <a:rPr sz="900" spc="-10" dirty="0">
                <a:latin typeface="Arial"/>
                <a:cs typeface="Arial"/>
              </a:rPr>
              <a:t>cache</a:t>
            </a:r>
            <a:endParaRPr sz="900">
              <a:latin typeface="Arial"/>
              <a:cs typeface="Arial"/>
            </a:endParaRPr>
          </a:p>
          <a:p>
            <a:pPr marL="555625" indent="-120650">
              <a:lnSpc>
                <a:spcPct val="100000"/>
              </a:lnSpc>
              <a:spcBef>
                <a:spcPts val="125"/>
              </a:spcBef>
              <a:buClr>
                <a:srgbClr val="3333B2"/>
              </a:buClr>
              <a:buFont typeface="Menlo"/>
              <a:buChar char="•"/>
              <a:tabLst>
                <a:tab pos="556260" algn="l"/>
              </a:tabLst>
            </a:pPr>
            <a:r>
              <a:rPr sz="900" dirty="0">
                <a:latin typeface="Arial"/>
                <a:cs typeface="Arial"/>
              </a:rPr>
              <a:t>Don’t</a:t>
            </a:r>
            <a:r>
              <a:rPr sz="900" spc="-50" dirty="0">
                <a:latin typeface="Arial"/>
                <a:cs typeface="Arial"/>
              </a:rPr>
              <a:t> </a:t>
            </a:r>
            <a:r>
              <a:rPr sz="900" dirty="0">
                <a:latin typeface="Arial"/>
                <a:cs typeface="Arial"/>
              </a:rPr>
              <a:t>keep</a:t>
            </a:r>
            <a:r>
              <a:rPr sz="900" spc="-35" dirty="0">
                <a:latin typeface="Arial"/>
                <a:cs typeface="Arial"/>
              </a:rPr>
              <a:t> </a:t>
            </a:r>
            <a:r>
              <a:rPr sz="900" dirty="0">
                <a:latin typeface="Arial"/>
                <a:cs typeface="Arial"/>
              </a:rPr>
              <a:t>track</a:t>
            </a:r>
            <a:r>
              <a:rPr sz="900" spc="-35" dirty="0">
                <a:latin typeface="Arial"/>
                <a:cs typeface="Arial"/>
              </a:rPr>
              <a:t> </a:t>
            </a:r>
            <a:r>
              <a:rPr sz="900" dirty="0">
                <a:latin typeface="Arial"/>
                <a:cs typeface="Arial"/>
              </a:rPr>
              <a:t>of</a:t>
            </a:r>
            <a:r>
              <a:rPr sz="900" spc="-35" dirty="0">
                <a:latin typeface="Arial"/>
                <a:cs typeface="Arial"/>
              </a:rPr>
              <a:t> </a:t>
            </a:r>
            <a:r>
              <a:rPr sz="900" dirty="0">
                <a:latin typeface="Arial"/>
                <a:cs typeface="Arial"/>
              </a:rPr>
              <a:t>your</a:t>
            </a:r>
            <a:r>
              <a:rPr sz="900" spc="-35" dirty="0">
                <a:latin typeface="Arial"/>
                <a:cs typeface="Arial"/>
              </a:rPr>
              <a:t> </a:t>
            </a:r>
            <a:r>
              <a:rPr sz="900" spc="-10" dirty="0">
                <a:latin typeface="Arial"/>
                <a:cs typeface="Arial"/>
              </a:rPr>
              <a:t>clients</a:t>
            </a:r>
            <a:endParaRPr sz="900">
              <a:latin typeface="Arial"/>
              <a:cs typeface="Arial"/>
            </a:endParaRPr>
          </a:p>
          <a:p>
            <a:pPr>
              <a:lnSpc>
                <a:spcPct val="100000"/>
              </a:lnSpc>
              <a:spcBef>
                <a:spcPts val="25"/>
              </a:spcBef>
              <a:buClr>
                <a:srgbClr val="3333B2"/>
              </a:buClr>
              <a:buFont typeface="Menlo"/>
              <a:buChar char="•"/>
            </a:pPr>
            <a:endParaRPr sz="1200">
              <a:latin typeface="Arial"/>
              <a:cs typeface="Arial"/>
            </a:endParaRPr>
          </a:p>
          <a:p>
            <a:pPr marL="302260">
              <a:lnSpc>
                <a:spcPct val="100000"/>
              </a:lnSpc>
            </a:pPr>
            <a:r>
              <a:rPr sz="1000" spc="-10" dirty="0">
                <a:solidFill>
                  <a:srgbClr val="3333B2"/>
                </a:solidFill>
                <a:latin typeface="Arial"/>
                <a:cs typeface="Arial"/>
              </a:rPr>
              <a:t>Consequences</a:t>
            </a:r>
            <a:endParaRPr sz="1000">
              <a:latin typeface="Arial"/>
              <a:cs typeface="Arial"/>
            </a:endParaRPr>
          </a:p>
          <a:p>
            <a:pPr marL="555625" indent="-120650">
              <a:lnSpc>
                <a:spcPct val="100000"/>
              </a:lnSpc>
              <a:spcBef>
                <a:spcPts val="695"/>
              </a:spcBef>
              <a:buClr>
                <a:srgbClr val="3333B2"/>
              </a:buClr>
              <a:buFont typeface="Menlo"/>
              <a:buChar char="•"/>
              <a:tabLst>
                <a:tab pos="556260" algn="l"/>
              </a:tabLst>
            </a:pPr>
            <a:r>
              <a:rPr sz="900" dirty="0">
                <a:latin typeface="Arial"/>
                <a:cs typeface="Arial"/>
              </a:rPr>
              <a:t>Clients</a:t>
            </a:r>
            <a:r>
              <a:rPr sz="900" spc="-35" dirty="0">
                <a:latin typeface="Arial"/>
                <a:cs typeface="Arial"/>
              </a:rPr>
              <a:t> </a:t>
            </a:r>
            <a:r>
              <a:rPr sz="900" dirty="0">
                <a:latin typeface="Arial"/>
                <a:cs typeface="Arial"/>
              </a:rPr>
              <a:t>and</a:t>
            </a:r>
            <a:r>
              <a:rPr sz="900" spc="-30" dirty="0">
                <a:latin typeface="Arial"/>
                <a:cs typeface="Arial"/>
              </a:rPr>
              <a:t> </a:t>
            </a:r>
            <a:r>
              <a:rPr sz="900" dirty="0">
                <a:latin typeface="Arial"/>
                <a:cs typeface="Arial"/>
              </a:rPr>
              <a:t>servers</a:t>
            </a:r>
            <a:r>
              <a:rPr sz="900" spc="-30" dirty="0">
                <a:latin typeface="Arial"/>
                <a:cs typeface="Arial"/>
              </a:rPr>
              <a:t> </a:t>
            </a:r>
            <a:r>
              <a:rPr sz="900" dirty="0">
                <a:latin typeface="Arial"/>
                <a:cs typeface="Arial"/>
              </a:rPr>
              <a:t>are</a:t>
            </a:r>
            <a:r>
              <a:rPr sz="900" spc="-30" dirty="0">
                <a:latin typeface="Arial"/>
                <a:cs typeface="Arial"/>
              </a:rPr>
              <a:t> </a:t>
            </a:r>
            <a:r>
              <a:rPr sz="900" dirty="0">
                <a:solidFill>
                  <a:srgbClr val="3333B2"/>
                </a:solidFill>
                <a:latin typeface="Arial"/>
                <a:cs typeface="Arial"/>
              </a:rPr>
              <a:t>completely</a:t>
            </a:r>
            <a:r>
              <a:rPr sz="900" spc="-30" dirty="0">
                <a:solidFill>
                  <a:srgbClr val="3333B2"/>
                </a:solidFill>
                <a:latin typeface="Arial"/>
                <a:cs typeface="Arial"/>
              </a:rPr>
              <a:t> </a:t>
            </a:r>
            <a:r>
              <a:rPr sz="900" spc="-10" dirty="0">
                <a:solidFill>
                  <a:srgbClr val="3333B2"/>
                </a:solidFill>
                <a:latin typeface="Arial"/>
                <a:cs typeface="Arial"/>
              </a:rPr>
              <a:t>independent</a:t>
            </a:r>
            <a:endParaRPr sz="900">
              <a:latin typeface="Arial"/>
              <a:cs typeface="Arial"/>
            </a:endParaRPr>
          </a:p>
          <a:p>
            <a:pPr marL="555625" indent="-120650">
              <a:lnSpc>
                <a:spcPct val="100000"/>
              </a:lnSpc>
              <a:spcBef>
                <a:spcPts val="125"/>
              </a:spcBef>
              <a:buFont typeface="Menlo"/>
              <a:buChar char="•"/>
              <a:tabLst>
                <a:tab pos="556260" algn="l"/>
              </a:tabLst>
            </a:pPr>
            <a:r>
              <a:rPr sz="900" dirty="0">
                <a:solidFill>
                  <a:srgbClr val="3333B2"/>
                </a:solidFill>
                <a:latin typeface="Arial"/>
                <a:cs typeface="Arial"/>
              </a:rPr>
              <a:t>State</a:t>
            </a:r>
            <a:r>
              <a:rPr sz="900" spc="-15" dirty="0">
                <a:solidFill>
                  <a:srgbClr val="3333B2"/>
                </a:solidFill>
                <a:latin typeface="Arial"/>
                <a:cs typeface="Arial"/>
              </a:rPr>
              <a:t> </a:t>
            </a:r>
            <a:r>
              <a:rPr sz="900" spc="-10" dirty="0">
                <a:solidFill>
                  <a:srgbClr val="3333B2"/>
                </a:solidFill>
                <a:latin typeface="Arial"/>
                <a:cs typeface="Arial"/>
              </a:rPr>
              <a:t>inconsistencies </a:t>
            </a:r>
            <a:r>
              <a:rPr sz="900" dirty="0">
                <a:latin typeface="Arial"/>
                <a:cs typeface="Arial"/>
              </a:rPr>
              <a:t>due</a:t>
            </a:r>
            <a:r>
              <a:rPr sz="900" spc="-15"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client</a:t>
            </a:r>
            <a:r>
              <a:rPr sz="900" spc="-15" dirty="0">
                <a:latin typeface="Arial"/>
                <a:cs typeface="Arial"/>
              </a:rPr>
              <a:t> </a:t>
            </a:r>
            <a:r>
              <a:rPr sz="900" dirty="0">
                <a:latin typeface="Arial"/>
                <a:cs typeface="Arial"/>
              </a:rPr>
              <a:t>or</a:t>
            </a:r>
            <a:r>
              <a:rPr sz="900" spc="-10" dirty="0">
                <a:latin typeface="Arial"/>
                <a:cs typeface="Arial"/>
              </a:rPr>
              <a:t> </a:t>
            </a:r>
            <a:r>
              <a:rPr sz="900" dirty="0">
                <a:latin typeface="Arial"/>
                <a:cs typeface="Arial"/>
              </a:rPr>
              <a:t>server</a:t>
            </a:r>
            <a:r>
              <a:rPr sz="900" spc="-10" dirty="0">
                <a:latin typeface="Arial"/>
                <a:cs typeface="Arial"/>
              </a:rPr>
              <a:t> </a:t>
            </a:r>
            <a:r>
              <a:rPr sz="900" dirty="0">
                <a:latin typeface="Arial"/>
                <a:cs typeface="Arial"/>
              </a:rPr>
              <a:t>crashes</a:t>
            </a:r>
            <a:r>
              <a:rPr sz="900" spc="-15" dirty="0">
                <a:latin typeface="Arial"/>
                <a:cs typeface="Arial"/>
              </a:rPr>
              <a:t> </a:t>
            </a:r>
            <a:r>
              <a:rPr sz="900" dirty="0">
                <a:solidFill>
                  <a:srgbClr val="3333B2"/>
                </a:solidFill>
                <a:latin typeface="Arial"/>
                <a:cs typeface="Arial"/>
              </a:rPr>
              <a:t>are</a:t>
            </a:r>
            <a:r>
              <a:rPr sz="900" spc="-10" dirty="0">
                <a:solidFill>
                  <a:srgbClr val="3333B2"/>
                </a:solidFill>
                <a:latin typeface="Arial"/>
                <a:cs typeface="Arial"/>
              </a:rPr>
              <a:t> reduced</a:t>
            </a:r>
            <a:endParaRPr sz="900">
              <a:latin typeface="Arial"/>
              <a:cs typeface="Arial"/>
            </a:endParaRPr>
          </a:p>
          <a:p>
            <a:pPr marL="555625" marR="98425" indent="-120650">
              <a:lnSpc>
                <a:spcPct val="111600"/>
              </a:lnSpc>
              <a:buClr>
                <a:srgbClr val="3333B2"/>
              </a:buClr>
              <a:buFont typeface="Menlo"/>
              <a:buChar char="•"/>
              <a:tabLst>
                <a:tab pos="556260" algn="l"/>
              </a:tabLst>
            </a:pPr>
            <a:r>
              <a:rPr sz="900" spc="-10" dirty="0">
                <a:latin typeface="Arial"/>
                <a:cs typeface="Arial"/>
              </a:rPr>
              <a:t>Possible</a:t>
            </a:r>
            <a:r>
              <a:rPr sz="900" spc="-20" dirty="0">
                <a:latin typeface="Arial"/>
                <a:cs typeface="Arial"/>
              </a:rPr>
              <a:t> </a:t>
            </a:r>
            <a:r>
              <a:rPr sz="900" dirty="0">
                <a:solidFill>
                  <a:srgbClr val="3333B2"/>
                </a:solidFill>
                <a:latin typeface="Arial"/>
                <a:cs typeface="Arial"/>
              </a:rPr>
              <a:t>loss</a:t>
            </a:r>
            <a:r>
              <a:rPr sz="900" spc="-20" dirty="0">
                <a:solidFill>
                  <a:srgbClr val="3333B2"/>
                </a:solidFill>
                <a:latin typeface="Arial"/>
                <a:cs typeface="Arial"/>
              </a:rPr>
              <a:t> </a:t>
            </a:r>
            <a:r>
              <a:rPr sz="900" dirty="0">
                <a:solidFill>
                  <a:srgbClr val="3333B2"/>
                </a:solidFill>
                <a:latin typeface="Arial"/>
                <a:cs typeface="Arial"/>
              </a:rPr>
              <a:t>of</a:t>
            </a:r>
            <a:r>
              <a:rPr sz="900" spc="-20" dirty="0">
                <a:solidFill>
                  <a:srgbClr val="3333B2"/>
                </a:solidFill>
                <a:latin typeface="Arial"/>
                <a:cs typeface="Arial"/>
              </a:rPr>
              <a:t> </a:t>
            </a:r>
            <a:r>
              <a:rPr sz="900" spc="-10" dirty="0">
                <a:solidFill>
                  <a:srgbClr val="3333B2"/>
                </a:solidFill>
                <a:latin typeface="Arial"/>
                <a:cs typeface="Arial"/>
              </a:rPr>
              <a:t>performance</a:t>
            </a:r>
            <a:r>
              <a:rPr sz="900" spc="-20" dirty="0">
                <a:solidFill>
                  <a:srgbClr val="3333B2"/>
                </a:solidFill>
                <a:latin typeface="Arial"/>
                <a:cs typeface="Arial"/>
              </a:rPr>
              <a:t> </a:t>
            </a:r>
            <a:r>
              <a:rPr sz="900" dirty="0">
                <a:latin typeface="Arial"/>
                <a:cs typeface="Arial"/>
              </a:rPr>
              <a:t>because,</a:t>
            </a:r>
            <a:r>
              <a:rPr sz="900" spc="-20" dirty="0">
                <a:latin typeface="Arial"/>
                <a:cs typeface="Arial"/>
              </a:rPr>
              <a:t> </a:t>
            </a:r>
            <a:r>
              <a:rPr sz="900" dirty="0">
                <a:latin typeface="Arial"/>
                <a:cs typeface="Arial"/>
              </a:rPr>
              <a:t>e.g.,</a:t>
            </a:r>
            <a:r>
              <a:rPr sz="900" spc="-20"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server</a:t>
            </a:r>
            <a:r>
              <a:rPr sz="900" spc="-20" dirty="0">
                <a:latin typeface="Arial"/>
                <a:cs typeface="Arial"/>
              </a:rPr>
              <a:t> </a:t>
            </a:r>
            <a:r>
              <a:rPr sz="900" dirty="0">
                <a:latin typeface="Arial"/>
                <a:cs typeface="Arial"/>
              </a:rPr>
              <a:t>cannot</a:t>
            </a:r>
            <a:r>
              <a:rPr sz="900" spc="-20" dirty="0">
                <a:latin typeface="Arial"/>
                <a:cs typeface="Arial"/>
              </a:rPr>
              <a:t> </a:t>
            </a:r>
            <a:r>
              <a:rPr sz="900" spc="-10" dirty="0">
                <a:latin typeface="Arial"/>
                <a:cs typeface="Arial"/>
              </a:rPr>
              <a:t>anticipate </a:t>
            </a:r>
            <a:r>
              <a:rPr sz="900" dirty="0">
                <a:latin typeface="Arial"/>
                <a:cs typeface="Arial"/>
              </a:rPr>
              <a:t>client</a:t>
            </a:r>
            <a:r>
              <a:rPr sz="900" spc="-20" dirty="0">
                <a:latin typeface="Arial"/>
                <a:cs typeface="Arial"/>
              </a:rPr>
              <a:t> </a:t>
            </a:r>
            <a:r>
              <a:rPr sz="900" dirty="0">
                <a:latin typeface="Arial"/>
                <a:cs typeface="Arial"/>
              </a:rPr>
              <a:t>behavior</a:t>
            </a:r>
            <a:r>
              <a:rPr sz="900" spc="-20" dirty="0">
                <a:latin typeface="Arial"/>
                <a:cs typeface="Arial"/>
              </a:rPr>
              <a:t> </a:t>
            </a:r>
            <a:r>
              <a:rPr sz="900" dirty="0">
                <a:latin typeface="Arial"/>
                <a:cs typeface="Arial"/>
              </a:rPr>
              <a:t>(think</a:t>
            </a:r>
            <a:r>
              <a:rPr sz="900" spc="-20" dirty="0">
                <a:latin typeface="Arial"/>
                <a:cs typeface="Arial"/>
              </a:rPr>
              <a:t> </a:t>
            </a:r>
            <a:r>
              <a:rPr sz="900" dirty="0">
                <a:latin typeface="Arial"/>
                <a:cs typeface="Arial"/>
              </a:rPr>
              <a:t>of</a:t>
            </a:r>
            <a:r>
              <a:rPr sz="900" spc="-15" dirty="0">
                <a:latin typeface="Arial"/>
                <a:cs typeface="Arial"/>
              </a:rPr>
              <a:t> </a:t>
            </a:r>
            <a:r>
              <a:rPr sz="900" spc="-10" dirty="0">
                <a:latin typeface="Arial"/>
                <a:cs typeface="Arial"/>
              </a:rPr>
              <a:t>prefetching</a:t>
            </a:r>
            <a:r>
              <a:rPr sz="900" spc="-20" dirty="0">
                <a:latin typeface="Arial"/>
                <a:cs typeface="Arial"/>
              </a:rPr>
              <a:t> </a:t>
            </a:r>
            <a:r>
              <a:rPr sz="900" dirty="0">
                <a:latin typeface="Arial"/>
                <a:cs typeface="Arial"/>
              </a:rPr>
              <a:t>file</a:t>
            </a:r>
            <a:r>
              <a:rPr sz="900" spc="-20" dirty="0">
                <a:latin typeface="Arial"/>
                <a:cs typeface="Arial"/>
              </a:rPr>
              <a:t> </a:t>
            </a:r>
            <a:r>
              <a:rPr sz="900" spc="-10" dirty="0">
                <a:latin typeface="Arial"/>
                <a:cs typeface="Arial"/>
              </a:rPr>
              <a:t>blocks)</a:t>
            </a:r>
            <a:endParaRPr sz="90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087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3" action="ppaction://hlinksldjump"/>
              </a:rPr>
              <a:t>General</a:t>
            </a:r>
            <a:r>
              <a:rPr sz="500" spc="-25" dirty="0">
                <a:latin typeface="Arial"/>
                <a:cs typeface="Arial"/>
                <a:hlinkClick r:id="rId3" action="ppaction://hlinksldjump"/>
              </a:rPr>
              <a:t> </a:t>
            </a:r>
            <a:r>
              <a:rPr sz="500" dirty="0">
                <a:latin typeface="Arial"/>
                <a:cs typeface="Arial"/>
                <a:hlinkClick r:id="rId3" action="ppaction://hlinksldjump"/>
              </a:rPr>
              <a:t>design</a:t>
            </a:r>
            <a:r>
              <a:rPr sz="500" spc="-25" dirty="0">
                <a:latin typeface="Arial"/>
                <a:cs typeface="Arial"/>
                <a:hlinkClick r:id="rId3" action="ppaction://hlinksldjump"/>
              </a:rPr>
              <a:t> </a:t>
            </a:r>
            <a:r>
              <a:rPr sz="500" spc="-10" dirty="0">
                <a:latin typeface="Arial"/>
                <a:cs typeface="Arial"/>
                <a:hlinkClick r:id="rId3" action="ppaction://hlinksldjump"/>
              </a:rPr>
              <a:t>issues</a:t>
            </a:r>
            <a:endParaRPr sz="500">
              <a:latin typeface="Arial"/>
              <a:cs typeface="Arial"/>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10875" y="-1515"/>
            <a:ext cx="24384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Servers</a:t>
            </a:r>
            <a:endParaRPr sz="500">
              <a:latin typeface="Arial"/>
              <a:cs typeface="Arial"/>
            </a:endParaRPr>
          </a:p>
        </p:txBody>
      </p:sp>
      <p:sp>
        <p:nvSpPr>
          <p:cNvPr id="5" name="object 5"/>
          <p:cNvSpPr txBox="1"/>
          <p:nvPr/>
        </p:nvSpPr>
        <p:spPr>
          <a:xfrm>
            <a:off x="44500" y="197711"/>
            <a:ext cx="4220845" cy="2958465"/>
          </a:xfrm>
          <a:prstGeom prst="rect">
            <a:avLst/>
          </a:prstGeom>
        </p:spPr>
        <p:txBody>
          <a:bodyPr vert="horz" wrap="square" lIns="0" tIns="12065" rIns="0" bIns="0" rtlCol="0">
            <a:spAutoFit/>
          </a:bodyPr>
          <a:lstStyle/>
          <a:p>
            <a:pPr marL="63500">
              <a:lnSpc>
                <a:spcPct val="100000"/>
              </a:lnSpc>
              <a:spcBef>
                <a:spcPts val="95"/>
              </a:spcBef>
            </a:pPr>
            <a:r>
              <a:rPr sz="1200" dirty="0">
                <a:solidFill>
                  <a:srgbClr val="3333B2"/>
                </a:solidFill>
                <a:latin typeface="Arial"/>
                <a:cs typeface="Arial"/>
              </a:rPr>
              <a:t>Servers</a:t>
            </a:r>
            <a:r>
              <a:rPr sz="1200" spc="-35" dirty="0">
                <a:solidFill>
                  <a:srgbClr val="3333B2"/>
                </a:solidFill>
                <a:latin typeface="Arial"/>
                <a:cs typeface="Arial"/>
              </a:rPr>
              <a:t> </a:t>
            </a:r>
            <a:r>
              <a:rPr sz="1200" dirty="0">
                <a:solidFill>
                  <a:srgbClr val="3333B2"/>
                </a:solidFill>
                <a:latin typeface="Arial"/>
                <a:cs typeface="Arial"/>
              </a:rPr>
              <a:t>and</a:t>
            </a:r>
            <a:r>
              <a:rPr sz="1200" spc="-35" dirty="0">
                <a:solidFill>
                  <a:srgbClr val="3333B2"/>
                </a:solidFill>
                <a:latin typeface="Arial"/>
                <a:cs typeface="Arial"/>
              </a:rPr>
              <a:t> </a:t>
            </a:r>
            <a:r>
              <a:rPr sz="1200" spc="-10" dirty="0">
                <a:solidFill>
                  <a:srgbClr val="3333B2"/>
                </a:solidFill>
                <a:latin typeface="Arial"/>
                <a:cs typeface="Arial"/>
              </a:rPr>
              <a:t>state</a:t>
            </a:r>
            <a:endParaRPr sz="1200">
              <a:latin typeface="Arial"/>
              <a:cs typeface="Arial"/>
            </a:endParaRPr>
          </a:p>
          <a:p>
            <a:pPr marL="314960">
              <a:lnSpc>
                <a:spcPct val="100000"/>
              </a:lnSpc>
              <a:spcBef>
                <a:spcPts val="1055"/>
              </a:spcBef>
            </a:pPr>
            <a:r>
              <a:rPr sz="1000" dirty="0">
                <a:solidFill>
                  <a:srgbClr val="3333B2"/>
                </a:solidFill>
                <a:latin typeface="Arial"/>
                <a:cs typeface="Arial"/>
              </a:rPr>
              <a:t>Stateless</a:t>
            </a:r>
            <a:r>
              <a:rPr sz="1000" spc="-50" dirty="0">
                <a:solidFill>
                  <a:srgbClr val="3333B2"/>
                </a:solidFill>
                <a:latin typeface="Arial"/>
                <a:cs typeface="Arial"/>
              </a:rPr>
              <a:t> </a:t>
            </a:r>
            <a:r>
              <a:rPr sz="1000" spc="-10" dirty="0">
                <a:solidFill>
                  <a:srgbClr val="3333B2"/>
                </a:solidFill>
                <a:latin typeface="Arial"/>
                <a:cs typeface="Arial"/>
              </a:rPr>
              <a:t>servers</a:t>
            </a:r>
            <a:endParaRPr sz="1000">
              <a:latin typeface="Arial"/>
              <a:cs typeface="Arial"/>
            </a:endParaRPr>
          </a:p>
          <a:p>
            <a:pPr marL="314960" marR="276225">
              <a:lnSpc>
                <a:spcPts val="1210"/>
              </a:lnSpc>
              <a:spcBef>
                <a:spcPts val="40"/>
              </a:spcBef>
            </a:pPr>
            <a:r>
              <a:rPr sz="900" spc="-10" dirty="0">
                <a:latin typeface="Arial"/>
                <a:cs typeface="Arial"/>
              </a:rPr>
              <a:t>Never</a:t>
            </a:r>
            <a:r>
              <a:rPr sz="900" spc="-35" dirty="0">
                <a:latin typeface="Arial"/>
                <a:cs typeface="Arial"/>
              </a:rPr>
              <a:t> </a:t>
            </a:r>
            <a:r>
              <a:rPr sz="900" dirty="0">
                <a:latin typeface="Arial"/>
                <a:cs typeface="Arial"/>
              </a:rPr>
              <a:t>keep</a:t>
            </a:r>
            <a:r>
              <a:rPr sz="900" spc="-30" dirty="0">
                <a:latin typeface="Arial"/>
                <a:cs typeface="Arial"/>
              </a:rPr>
              <a:t> </a:t>
            </a:r>
            <a:r>
              <a:rPr sz="900" dirty="0">
                <a:solidFill>
                  <a:srgbClr val="3333B2"/>
                </a:solidFill>
                <a:latin typeface="Arial"/>
                <a:cs typeface="Arial"/>
              </a:rPr>
              <a:t>accurate</a:t>
            </a:r>
            <a:r>
              <a:rPr sz="900" spc="-30" dirty="0">
                <a:solidFill>
                  <a:srgbClr val="3333B2"/>
                </a:solidFill>
                <a:latin typeface="Arial"/>
                <a:cs typeface="Arial"/>
              </a:rPr>
              <a:t> </a:t>
            </a:r>
            <a:r>
              <a:rPr sz="900" dirty="0">
                <a:latin typeface="Arial"/>
                <a:cs typeface="Arial"/>
              </a:rPr>
              <a:t>information</a:t>
            </a:r>
            <a:r>
              <a:rPr sz="900" spc="-30" dirty="0">
                <a:latin typeface="Arial"/>
                <a:cs typeface="Arial"/>
              </a:rPr>
              <a:t> </a:t>
            </a:r>
            <a:r>
              <a:rPr sz="900" dirty="0">
                <a:latin typeface="Arial"/>
                <a:cs typeface="Arial"/>
              </a:rPr>
              <a:t>about</a:t>
            </a:r>
            <a:r>
              <a:rPr sz="900" spc="-30" dirty="0">
                <a:latin typeface="Arial"/>
                <a:cs typeface="Arial"/>
              </a:rPr>
              <a:t> </a:t>
            </a:r>
            <a:r>
              <a:rPr sz="900" dirty="0">
                <a:latin typeface="Arial"/>
                <a:cs typeface="Arial"/>
              </a:rPr>
              <a:t>the</a:t>
            </a:r>
            <a:r>
              <a:rPr sz="900" spc="-30" dirty="0">
                <a:latin typeface="Arial"/>
                <a:cs typeface="Arial"/>
              </a:rPr>
              <a:t> </a:t>
            </a:r>
            <a:r>
              <a:rPr sz="900" dirty="0">
                <a:latin typeface="Arial"/>
                <a:cs typeface="Arial"/>
              </a:rPr>
              <a:t>status</a:t>
            </a:r>
            <a:r>
              <a:rPr sz="900" spc="-30" dirty="0">
                <a:latin typeface="Arial"/>
                <a:cs typeface="Arial"/>
              </a:rPr>
              <a:t> </a:t>
            </a:r>
            <a:r>
              <a:rPr sz="900" dirty="0">
                <a:latin typeface="Arial"/>
                <a:cs typeface="Arial"/>
              </a:rPr>
              <a:t>of</a:t>
            </a:r>
            <a:r>
              <a:rPr sz="900" spc="-30" dirty="0">
                <a:latin typeface="Arial"/>
                <a:cs typeface="Arial"/>
              </a:rPr>
              <a:t> </a:t>
            </a:r>
            <a:r>
              <a:rPr sz="900" dirty="0">
                <a:latin typeface="Arial"/>
                <a:cs typeface="Arial"/>
              </a:rPr>
              <a:t>a</a:t>
            </a:r>
            <a:r>
              <a:rPr sz="900" spc="-30" dirty="0">
                <a:latin typeface="Arial"/>
                <a:cs typeface="Arial"/>
              </a:rPr>
              <a:t> </a:t>
            </a:r>
            <a:r>
              <a:rPr sz="900" dirty="0">
                <a:latin typeface="Arial"/>
                <a:cs typeface="Arial"/>
              </a:rPr>
              <a:t>client</a:t>
            </a:r>
            <a:r>
              <a:rPr sz="900" spc="-30" dirty="0">
                <a:latin typeface="Arial"/>
                <a:cs typeface="Arial"/>
              </a:rPr>
              <a:t> </a:t>
            </a:r>
            <a:r>
              <a:rPr sz="900" dirty="0">
                <a:latin typeface="Arial"/>
                <a:cs typeface="Arial"/>
              </a:rPr>
              <a:t>after</a:t>
            </a:r>
            <a:r>
              <a:rPr sz="900" spc="-30" dirty="0">
                <a:latin typeface="Arial"/>
                <a:cs typeface="Arial"/>
              </a:rPr>
              <a:t> </a:t>
            </a:r>
            <a:r>
              <a:rPr sz="900" spc="-10" dirty="0">
                <a:latin typeface="Arial"/>
                <a:cs typeface="Arial"/>
              </a:rPr>
              <a:t>having </a:t>
            </a:r>
            <a:r>
              <a:rPr sz="900" dirty="0">
                <a:latin typeface="Arial"/>
                <a:cs typeface="Arial"/>
              </a:rPr>
              <a:t>handled</a:t>
            </a:r>
            <a:r>
              <a:rPr sz="900" spc="-25" dirty="0">
                <a:latin typeface="Arial"/>
                <a:cs typeface="Arial"/>
              </a:rPr>
              <a:t> </a:t>
            </a:r>
            <a:r>
              <a:rPr sz="900" dirty="0">
                <a:latin typeface="Arial"/>
                <a:cs typeface="Arial"/>
              </a:rPr>
              <a:t>a</a:t>
            </a:r>
            <a:r>
              <a:rPr sz="900" spc="-25" dirty="0">
                <a:latin typeface="Arial"/>
                <a:cs typeface="Arial"/>
              </a:rPr>
              <a:t> </a:t>
            </a:r>
            <a:r>
              <a:rPr sz="900" spc="-10" dirty="0">
                <a:latin typeface="Arial"/>
                <a:cs typeface="Arial"/>
              </a:rPr>
              <a:t>request:</a:t>
            </a:r>
            <a:endParaRPr sz="900">
              <a:latin typeface="Arial"/>
              <a:cs typeface="Arial"/>
            </a:endParaRPr>
          </a:p>
          <a:p>
            <a:pPr marL="568325" marR="55880" indent="-120650">
              <a:lnSpc>
                <a:spcPct val="111600"/>
              </a:lnSpc>
              <a:spcBef>
                <a:spcPts val="330"/>
              </a:spcBef>
              <a:buClr>
                <a:srgbClr val="3333B2"/>
              </a:buClr>
              <a:buFont typeface="Menlo"/>
              <a:buChar char="•"/>
              <a:tabLst>
                <a:tab pos="568960" algn="l"/>
              </a:tabLst>
            </a:pPr>
            <a:r>
              <a:rPr sz="900" dirty="0">
                <a:latin typeface="Arial"/>
                <a:cs typeface="Arial"/>
              </a:rPr>
              <a:t>Don’t</a:t>
            </a:r>
            <a:r>
              <a:rPr sz="900" spc="-25" dirty="0">
                <a:latin typeface="Arial"/>
                <a:cs typeface="Arial"/>
              </a:rPr>
              <a:t> </a:t>
            </a:r>
            <a:r>
              <a:rPr sz="900" dirty="0">
                <a:latin typeface="Arial"/>
                <a:cs typeface="Arial"/>
              </a:rPr>
              <a:t>record</a:t>
            </a:r>
            <a:r>
              <a:rPr sz="900" spc="-25" dirty="0">
                <a:latin typeface="Arial"/>
                <a:cs typeface="Arial"/>
              </a:rPr>
              <a:t> </a:t>
            </a:r>
            <a:r>
              <a:rPr sz="900" dirty="0">
                <a:latin typeface="Arial"/>
                <a:cs typeface="Arial"/>
              </a:rPr>
              <a:t>whether</a:t>
            </a:r>
            <a:r>
              <a:rPr sz="900" spc="-25" dirty="0">
                <a:latin typeface="Arial"/>
                <a:cs typeface="Arial"/>
              </a:rPr>
              <a:t> </a:t>
            </a:r>
            <a:r>
              <a:rPr sz="900" dirty="0">
                <a:latin typeface="Arial"/>
                <a:cs typeface="Arial"/>
              </a:rPr>
              <a:t>a</a:t>
            </a:r>
            <a:r>
              <a:rPr sz="900" spc="-25" dirty="0">
                <a:latin typeface="Arial"/>
                <a:cs typeface="Arial"/>
              </a:rPr>
              <a:t> </a:t>
            </a:r>
            <a:r>
              <a:rPr sz="900" dirty="0">
                <a:latin typeface="Arial"/>
                <a:cs typeface="Arial"/>
              </a:rPr>
              <a:t>file</a:t>
            </a:r>
            <a:r>
              <a:rPr sz="900" spc="-25" dirty="0">
                <a:latin typeface="Arial"/>
                <a:cs typeface="Arial"/>
              </a:rPr>
              <a:t> </a:t>
            </a:r>
            <a:r>
              <a:rPr sz="900" dirty="0">
                <a:latin typeface="Arial"/>
                <a:cs typeface="Arial"/>
              </a:rPr>
              <a:t>has</a:t>
            </a:r>
            <a:r>
              <a:rPr sz="900" spc="-25" dirty="0">
                <a:latin typeface="Arial"/>
                <a:cs typeface="Arial"/>
              </a:rPr>
              <a:t> </a:t>
            </a:r>
            <a:r>
              <a:rPr sz="900" dirty="0">
                <a:latin typeface="Arial"/>
                <a:cs typeface="Arial"/>
              </a:rPr>
              <a:t>been</a:t>
            </a:r>
            <a:r>
              <a:rPr sz="900" spc="-25" dirty="0">
                <a:latin typeface="Arial"/>
                <a:cs typeface="Arial"/>
              </a:rPr>
              <a:t> </a:t>
            </a:r>
            <a:r>
              <a:rPr sz="900" dirty="0">
                <a:latin typeface="Arial"/>
                <a:cs typeface="Arial"/>
              </a:rPr>
              <a:t>opened</a:t>
            </a:r>
            <a:r>
              <a:rPr sz="900" spc="-25" dirty="0">
                <a:latin typeface="Arial"/>
                <a:cs typeface="Arial"/>
              </a:rPr>
              <a:t> </a:t>
            </a:r>
            <a:r>
              <a:rPr sz="900" dirty="0">
                <a:latin typeface="Arial"/>
                <a:cs typeface="Arial"/>
              </a:rPr>
              <a:t>(simply</a:t>
            </a:r>
            <a:r>
              <a:rPr sz="900" spc="-25" dirty="0">
                <a:latin typeface="Arial"/>
                <a:cs typeface="Arial"/>
              </a:rPr>
              <a:t> </a:t>
            </a:r>
            <a:r>
              <a:rPr sz="900" dirty="0">
                <a:latin typeface="Arial"/>
                <a:cs typeface="Arial"/>
              </a:rPr>
              <a:t>close</a:t>
            </a:r>
            <a:r>
              <a:rPr sz="900" spc="-25" dirty="0">
                <a:latin typeface="Arial"/>
                <a:cs typeface="Arial"/>
              </a:rPr>
              <a:t> </a:t>
            </a:r>
            <a:r>
              <a:rPr sz="900" dirty="0">
                <a:latin typeface="Arial"/>
                <a:cs typeface="Arial"/>
              </a:rPr>
              <a:t>it</a:t>
            </a:r>
            <a:r>
              <a:rPr sz="900" spc="-25" dirty="0">
                <a:latin typeface="Arial"/>
                <a:cs typeface="Arial"/>
              </a:rPr>
              <a:t> </a:t>
            </a:r>
            <a:r>
              <a:rPr sz="900" dirty="0">
                <a:latin typeface="Arial"/>
                <a:cs typeface="Arial"/>
              </a:rPr>
              <a:t>again</a:t>
            </a:r>
            <a:r>
              <a:rPr sz="900" spc="-25" dirty="0">
                <a:latin typeface="Arial"/>
                <a:cs typeface="Arial"/>
              </a:rPr>
              <a:t> </a:t>
            </a:r>
            <a:r>
              <a:rPr sz="900" spc="-10" dirty="0">
                <a:latin typeface="Arial"/>
                <a:cs typeface="Arial"/>
              </a:rPr>
              <a:t>after access)</a:t>
            </a:r>
            <a:endParaRPr sz="900">
              <a:latin typeface="Arial"/>
              <a:cs typeface="Arial"/>
            </a:endParaRPr>
          </a:p>
          <a:p>
            <a:pPr marL="568325" indent="-120650">
              <a:lnSpc>
                <a:spcPct val="100000"/>
              </a:lnSpc>
              <a:spcBef>
                <a:spcPts val="125"/>
              </a:spcBef>
              <a:buClr>
                <a:srgbClr val="3333B2"/>
              </a:buClr>
              <a:buFont typeface="Menlo"/>
              <a:buChar char="•"/>
              <a:tabLst>
                <a:tab pos="568960" algn="l"/>
              </a:tabLst>
            </a:pPr>
            <a:r>
              <a:rPr sz="900" dirty="0">
                <a:latin typeface="Arial"/>
                <a:cs typeface="Arial"/>
              </a:rPr>
              <a:t>Don’t</a:t>
            </a:r>
            <a:r>
              <a:rPr sz="900" spc="-15" dirty="0">
                <a:latin typeface="Arial"/>
                <a:cs typeface="Arial"/>
              </a:rPr>
              <a:t> </a:t>
            </a:r>
            <a:r>
              <a:rPr sz="900" dirty="0">
                <a:latin typeface="Arial"/>
                <a:cs typeface="Arial"/>
              </a:rPr>
              <a:t>promise</a:t>
            </a:r>
            <a:r>
              <a:rPr sz="900" spc="-10" dirty="0">
                <a:latin typeface="Arial"/>
                <a:cs typeface="Arial"/>
              </a:rPr>
              <a:t> </a:t>
            </a:r>
            <a:r>
              <a:rPr sz="900" dirty="0">
                <a:latin typeface="Arial"/>
                <a:cs typeface="Arial"/>
              </a:rPr>
              <a:t>to</a:t>
            </a:r>
            <a:r>
              <a:rPr sz="900" spc="-15" dirty="0">
                <a:latin typeface="Arial"/>
                <a:cs typeface="Arial"/>
              </a:rPr>
              <a:t> </a:t>
            </a:r>
            <a:r>
              <a:rPr sz="900" spc="-10" dirty="0">
                <a:latin typeface="Arial"/>
                <a:cs typeface="Arial"/>
              </a:rPr>
              <a:t>invalidate </a:t>
            </a:r>
            <a:r>
              <a:rPr sz="900" dirty="0">
                <a:latin typeface="Arial"/>
                <a:cs typeface="Arial"/>
              </a:rPr>
              <a:t>a</a:t>
            </a:r>
            <a:r>
              <a:rPr sz="900" spc="-10" dirty="0">
                <a:latin typeface="Arial"/>
                <a:cs typeface="Arial"/>
              </a:rPr>
              <a:t> client’s</a:t>
            </a:r>
            <a:r>
              <a:rPr sz="900" spc="-15" dirty="0">
                <a:latin typeface="Arial"/>
                <a:cs typeface="Arial"/>
              </a:rPr>
              <a:t> </a:t>
            </a:r>
            <a:r>
              <a:rPr sz="900" spc="-10" dirty="0">
                <a:latin typeface="Arial"/>
                <a:cs typeface="Arial"/>
              </a:rPr>
              <a:t>cache</a:t>
            </a:r>
            <a:endParaRPr sz="900">
              <a:latin typeface="Arial"/>
              <a:cs typeface="Arial"/>
            </a:endParaRPr>
          </a:p>
          <a:p>
            <a:pPr marL="568325" indent="-120650">
              <a:lnSpc>
                <a:spcPct val="100000"/>
              </a:lnSpc>
              <a:spcBef>
                <a:spcPts val="125"/>
              </a:spcBef>
              <a:buClr>
                <a:srgbClr val="3333B2"/>
              </a:buClr>
              <a:buFont typeface="Menlo"/>
              <a:buChar char="•"/>
              <a:tabLst>
                <a:tab pos="568960" algn="l"/>
              </a:tabLst>
            </a:pPr>
            <a:r>
              <a:rPr sz="900" dirty="0">
                <a:latin typeface="Arial"/>
                <a:cs typeface="Arial"/>
              </a:rPr>
              <a:t>Don’t</a:t>
            </a:r>
            <a:r>
              <a:rPr sz="900" spc="-50" dirty="0">
                <a:latin typeface="Arial"/>
                <a:cs typeface="Arial"/>
              </a:rPr>
              <a:t> </a:t>
            </a:r>
            <a:r>
              <a:rPr sz="900" dirty="0">
                <a:latin typeface="Arial"/>
                <a:cs typeface="Arial"/>
              </a:rPr>
              <a:t>keep</a:t>
            </a:r>
            <a:r>
              <a:rPr sz="900" spc="-35" dirty="0">
                <a:latin typeface="Arial"/>
                <a:cs typeface="Arial"/>
              </a:rPr>
              <a:t> </a:t>
            </a:r>
            <a:r>
              <a:rPr sz="900" dirty="0">
                <a:latin typeface="Arial"/>
                <a:cs typeface="Arial"/>
              </a:rPr>
              <a:t>track</a:t>
            </a:r>
            <a:r>
              <a:rPr sz="900" spc="-35" dirty="0">
                <a:latin typeface="Arial"/>
                <a:cs typeface="Arial"/>
              </a:rPr>
              <a:t> </a:t>
            </a:r>
            <a:r>
              <a:rPr sz="900" dirty="0">
                <a:latin typeface="Arial"/>
                <a:cs typeface="Arial"/>
              </a:rPr>
              <a:t>of</a:t>
            </a:r>
            <a:r>
              <a:rPr sz="900" spc="-35" dirty="0">
                <a:latin typeface="Arial"/>
                <a:cs typeface="Arial"/>
              </a:rPr>
              <a:t> </a:t>
            </a:r>
            <a:r>
              <a:rPr sz="900" dirty="0">
                <a:latin typeface="Arial"/>
                <a:cs typeface="Arial"/>
              </a:rPr>
              <a:t>your</a:t>
            </a:r>
            <a:r>
              <a:rPr sz="900" spc="-35" dirty="0">
                <a:latin typeface="Arial"/>
                <a:cs typeface="Arial"/>
              </a:rPr>
              <a:t> </a:t>
            </a:r>
            <a:r>
              <a:rPr sz="900" spc="-10" dirty="0">
                <a:latin typeface="Arial"/>
                <a:cs typeface="Arial"/>
              </a:rPr>
              <a:t>clients</a:t>
            </a:r>
            <a:endParaRPr sz="900">
              <a:latin typeface="Arial"/>
              <a:cs typeface="Arial"/>
            </a:endParaRPr>
          </a:p>
          <a:p>
            <a:pPr>
              <a:lnSpc>
                <a:spcPct val="100000"/>
              </a:lnSpc>
              <a:spcBef>
                <a:spcPts val="25"/>
              </a:spcBef>
              <a:buClr>
                <a:srgbClr val="3333B2"/>
              </a:buClr>
              <a:buFont typeface="Menlo"/>
              <a:buChar char="•"/>
            </a:pPr>
            <a:endParaRPr sz="1200">
              <a:latin typeface="Arial"/>
              <a:cs typeface="Arial"/>
            </a:endParaRPr>
          </a:p>
          <a:p>
            <a:pPr marL="314960">
              <a:lnSpc>
                <a:spcPct val="100000"/>
              </a:lnSpc>
            </a:pPr>
            <a:r>
              <a:rPr sz="1000" spc="-10" dirty="0">
                <a:solidFill>
                  <a:srgbClr val="3333B2"/>
                </a:solidFill>
                <a:latin typeface="Arial"/>
                <a:cs typeface="Arial"/>
              </a:rPr>
              <a:t>Consequences</a:t>
            </a:r>
            <a:endParaRPr sz="1000">
              <a:latin typeface="Arial"/>
              <a:cs typeface="Arial"/>
            </a:endParaRPr>
          </a:p>
          <a:p>
            <a:pPr marL="568325" indent="-120650">
              <a:lnSpc>
                <a:spcPct val="100000"/>
              </a:lnSpc>
              <a:spcBef>
                <a:spcPts val="695"/>
              </a:spcBef>
              <a:buClr>
                <a:srgbClr val="3333B2"/>
              </a:buClr>
              <a:buFont typeface="Menlo"/>
              <a:buChar char="•"/>
              <a:tabLst>
                <a:tab pos="568960" algn="l"/>
              </a:tabLst>
            </a:pPr>
            <a:r>
              <a:rPr sz="900" dirty="0">
                <a:latin typeface="Arial"/>
                <a:cs typeface="Arial"/>
              </a:rPr>
              <a:t>Clients</a:t>
            </a:r>
            <a:r>
              <a:rPr sz="900" spc="-35" dirty="0">
                <a:latin typeface="Arial"/>
                <a:cs typeface="Arial"/>
              </a:rPr>
              <a:t> </a:t>
            </a:r>
            <a:r>
              <a:rPr sz="900" dirty="0">
                <a:latin typeface="Arial"/>
                <a:cs typeface="Arial"/>
              </a:rPr>
              <a:t>and</a:t>
            </a:r>
            <a:r>
              <a:rPr sz="900" spc="-30" dirty="0">
                <a:latin typeface="Arial"/>
                <a:cs typeface="Arial"/>
              </a:rPr>
              <a:t> </a:t>
            </a:r>
            <a:r>
              <a:rPr sz="900" dirty="0">
                <a:latin typeface="Arial"/>
                <a:cs typeface="Arial"/>
              </a:rPr>
              <a:t>servers</a:t>
            </a:r>
            <a:r>
              <a:rPr sz="900" spc="-30" dirty="0">
                <a:latin typeface="Arial"/>
                <a:cs typeface="Arial"/>
              </a:rPr>
              <a:t> </a:t>
            </a:r>
            <a:r>
              <a:rPr sz="900" dirty="0">
                <a:latin typeface="Arial"/>
                <a:cs typeface="Arial"/>
              </a:rPr>
              <a:t>are</a:t>
            </a:r>
            <a:r>
              <a:rPr sz="900" spc="-30" dirty="0">
                <a:latin typeface="Arial"/>
                <a:cs typeface="Arial"/>
              </a:rPr>
              <a:t> </a:t>
            </a:r>
            <a:r>
              <a:rPr sz="900" dirty="0">
                <a:solidFill>
                  <a:srgbClr val="3333B2"/>
                </a:solidFill>
                <a:latin typeface="Arial"/>
                <a:cs typeface="Arial"/>
              </a:rPr>
              <a:t>completely</a:t>
            </a:r>
            <a:r>
              <a:rPr sz="900" spc="-30" dirty="0">
                <a:solidFill>
                  <a:srgbClr val="3333B2"/>
                </a:solidFill>
                <a:latin typeface="Arial"/>
                <a:cs typeface="Arial"/>
              </a:rPr>
              <a:t> </a:t>
            </a:r>
            <a:r>
              <a:rPr sz="900" spc="-10" dirty="0">
                <a:solidFill>
                  <a:srgbClr val="3333B2"/>
                </a:solidFill>
                <a:latin typeface="Arial"/>
                <a:cs typeface="Arial"/>
              </a:rPr>
              <a:t>independent</a:t>
            </a:r>
            <a:endParaRPr sz="900">
              <a:latin typeface="Arial"/>
              <a:cs typeface="Arial"/>
            </a:endParaRPr>
          </a:p>
          <a:p>
            <a:pPr marL="568325" indent="-120650">
              <a:lnSpc>
                <a:spcPct val="100000"/>
              </a:lnSpc>
              <a:spcBef>
                <a:spcPts val="125"/>
              </a:spcBef>
              <a:buFont typeface="Menlo"/>
              <a:buChar char="•"/>
              <a:tabLst>
                <a:tab pos="568960" algn="l"/>
              </a:tabLst>
            </a:pPr>
            <a:r>
              <a:rPr sz="900" dirty="0">
                <a:solidFill>
                  <a:srgbClr val="3333B2"/>
                </a:solidFill>
                <a:latin typeface="Arial"/>
                <a:cs typeface="Arial"/>
              </a:rPr>
              <a:t>State</a:t>
            </a:r>
            <a:r>
              <a:rPr sz="900" spc="-15" dirty="0">
                <a:solidFill>
                  <a:srgbClr val="3333B2"/>
                </a:solidFill>
                <a:latin typeface="Arial"/>
                <a:cs typeface="Arial"/>
              </a:rPr>
              <a:t> </a:t>
            </a:r>
            <a:r>
              <a:rPr sz="900" spc="-10" dirty="0">
                <a:solidFill>
                  <a:srgbClr val="3333B2"/>
                </a:solidFill>
                <a:latin typeface="Arial"/>
                <a:cs typeface="Arial"/>
              </a:rPr>
              <a:t>inconsistencies </a:t>
            </a:r>
            <a:r>
              <a:rPr sz="900" dirty="0">
                <a:latin typeface="Arial"/>
                <a:cs typeface="Arial"/>
              </a:rPr>
              <a:t>due</a:t>
            </a:r>
            <a:r>
              <a:rPr sz="900" spc="-15"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client</a:t>
            </a:r>
            <a:r>
              <a:rPr sz="900" spc="-15" dirty="0">
                <a:latin typeface="Arial"/>
                <a:cs typeface="Arial"/>
              </a:rPr>
              <a:t> </a:t>
            </a:r>
            <a:r>
              <a:rPr sz="900" dirty="0">
                <a:latin typeface="Arial"/>
                <a:cs typeface="Arial"/>
              </a:rPr>
              <a:t>or</a:t>
            </a:r>
            <a:r>
              <a:rPr sz="900" spc="-10" dirty="0">
                <a:latin typeface="Arial"/>
                <a:cs typeface="Arial"/>
              </a:rPr>
              <a:t> </a:t>
            </a:r>
            <a:r>
              <a:rPr sz="900" dirty="0">
                <a:latin typeface="Arial"/>
                <a:cs typeface="Arial"/>
              </a:rPr>
              <a:t>server</a:t>
            </a:r>
            <a:r>
              <a:rPr sz="900" spc="-10" dirty="0">
                <a:latin typeface="Arial"/>
                <a:cs typeface="Arial"/>
              </a:rPr>
              <a:t> </a:t>
            </a:r>
            <a:r>
              <a:rPr sz="900" dirty="0">
                <a:latin typeface="Arial"/>
                <a:cs typeface="Arial"/>
              </a:rPr>
              <a:t>crashes</a:t>
            </a:r>
            <a:r>
              <a:rPr sz="900" spc="-15" dirty="0">
                <a:latin typeface="Arial"/>
                <a:cs typeface="Arial"/>
              </a:rPr>
              <a:t> </a:t>
            </a:r>
            <a:r>
              <a:rPr sz="900" dirty="0">
                <a:solidFill>
                  <a:srgbClr val="3333B2"/>
                </a:solidFill>
                <a:latin typeface="Arial"/>
                <a:cs typeface="Arial"/>
              </a:rPr>
              <a:t>are</a:t>
            </a:r>
            <a:r>
              <a:rPr sz="900" spc="-10" dirty="0">
                <a:solidFill>
                  <a:srgbClr val="3333B2"/>
                </a:solidFill>
                <a:latin typeface="Arial"/>
                <a:cs typeface="Arial"/>
              </a:rPr>
              <a:t> reduced</a:t>
            </a:r>
            <a:endParaRPr sz="900">
              <a:latin typeface="Arial"/>
              <a:cs typeface="Arial"/>
            </a:endParaRPr>
          </a:p>
          <a:p>
            <a:pPr marL="568325" marR="111125" indent="-120650">
              <a:lnSpc>
                <a:spcPct val="111600"/>
              </a:lnSpc>
              <a:buClr>
                <a:srgbClr val="3333B2"/>
              </a:buClr>
              <a:buFont typeface="Menlo"/>
              <a:buChar char="•"/>
              <a:tabLst>
                <a:tab pos="568960" algn="l"/>
              </a:tabLst>
            </a:pPr>
            <a:r>
              <a:rPr sz="900" spc="-10" dirty="0">
                <a:latin typeface="Arial"/>
                <a:cs typeface="Arial"/>
              </a:rPr>
              <a:t>Possible</a:t>
            </a:r>
            <a:r>
              <a:rPr sz="900" spc="-20" dirty="0">
                <a:latin typeface="Arial"/>
                <a:cs typeface="Arial"/>
              </a:rPr>
              <a:t> </a:t>
            </a:r>
            <a:r>
              <a:rPr sz="900" dirty="0">
                <a:solidFill>
                  <a:srgbClr val="3333B2"/>
                </a:solidFill>
                <a:latin typeface="Arial"/>
                <a:cs typeface="Arial"/>
              </a:rPr>
              <a:t>loss</a:t>
            </a:r>
            <a:r>
              <a:rPr sz="900" spc="-20" dirty="0">
                <a:solidFill>
                  <a:srgbClr val="3333B2"/>
                </a:solidFill>
                <a:latin typeface="Arial"/>
                <a:cs typeface="Arial"/>
              </a:rPr>
              <a:t> </a:t>
            </a:r>
            <a:r>
              <a:rPr sz="900" dirty="0">
                <a:solidFill>
                  <a:srgbClr val="3333B2"/>
                </a:solidFill>
                <a:latin typeface="Arial"/>
                <a:cs typeface="Arial"/>
              </a:rPr>
              <a:t>of</a:t>
            </a:r>
            <a:r>
              <a:rPr sz="900" spc="-20" dirty="0">
                <a:solidFill>
                  <a:srgbClr val="3333B2"/>
                </a:solidFill>
                <a:latin typeface="Arial"/>
                <a:cs typeface="Arial"/>
              </a:rPr>
              <a:t> </a:t>
            </a:r>
            <a:r>
              <a:rPr sz="900" spc="-10" dirty="0">
                <a:solidFill>
                  <a:srgbClr val="3333B2"/>
                </a:solidFill>
                <a:latin typeface="Arial"/>
                <a:cs typeface="Arial"/>
              </a:rPr>
              <a:t>performance</a:t>
            </a:r>
            <a:r>
              <a:rPr sz="900" spc="-20" dirty="0">
                <a:solidFill>
                  <a:srgbClr val="3333B2"/>
                </a:solidFill>
                <a:latin typeface="Arial"/>
                <a:cs typeface="Arial"/>
              </a:rPr>
              <a:t> </a:t>
            </a:r>
            <a:r>
              <a:rPr sz="900" dirty="0">
                <a:latin typeface="Arial"/>
                <a:cs typeface="Arial"/>
              </a:rPr>
              <a:t>because,</a:t>
            </a:r>
            <a:r>
              <a:rPr sz="900" spc="-20" dirty="0">
                <a:latin typeface="Arial"/>
                <a:cs typeface="Arial"/>
              </a:rPr>
              <a:t> </a:t>
            </a:r>
            <a:r>
              <a:rPr sz="900" dirty="0">
                <a:latin typeface="Arial"/>
                <a:cs typeface="Arial"/>
              </a:rPr>
              <a:t>e.g.,</a:t>
            </a:r>
            <a:r>
              <a:rPr sz="900" spc="-20"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server</a:t>
            </a:r>
            <a:r>
              <a:rPr sz="900" spc="-20" dirty="0">
                <a:latin typeface="Arial"/>
                <a:cs typeface="Arial"/>
              </a:rPr>
              <a:t> </a:t>
            </a:r>
            <a:r>
              <a:rPr sz="900" dirty="0">
                <a:latin typeface="Arial"/>
                <a:cs typeface="Arial"/>
              </a:rPr>
              <a:t>cannot</a:t>
            </a:r>
            <a:r>
              <a:rPr sz="900" spc="-20" dirty="0">
                <a:latin typeface="Arial"/>
                <a:cs typeface="Arial"/>
              </a:rPr>
              <a:t> </a:t>
            </a:r>
            <a:r>
              <a:rPr sz="900" spc="-10" dirty="0">
                <a:latin typeface="Arial"/>
                <a:cs typeface="Arial"/>
              </a:rPr>
              <a:t>anticipate </a:t>
            </a:r>
            <a:r>
              <a:rPr sz="900" dirty="0">
                <a:latin typeface="Arial"/>
                <a:cs typeface="Arial"/>
              </a:rPr>
              <a:t>client</a:t>
            </a:r>
            <a:r>
              <a:rPr sz="900" spc="-20" dirty="0">
                <a:latin typeface="Arial"/>
                <a:cs typeface="Arial"/>
              </a:rPr>
              <a:t> </a:t>
            </a:r>
            <a:r>
              <a:rPr sz="900" dirty="0">
                <a:latin typeface="Arial"/>
                <a:cs typeface="Arial"/>
              </a:rPr>
              <a:t>behavior</a:t>
            </a:r>
            <a:r>
              <a:rPr sz="900" spc="-20" dirty="0">
                <a:latin typeface="Arial"/>
                <a:cs typeface="Arial"/>
              </a:rPr>
              <a:t> </a:t>
            </a:r>
            <a:r>
              <a:rPr sz="900" dirty="0">
                <a:latin typeface="Arial"/>
                <a:cs typeface="Arial"/>
              </a:rPr>
              <a:t>(think</a:t>
            </a:r>
            <a:r>
              <a:rPr sz="900" spc="-20" dirty="0">
                <a:latin typeface="Arial"/>
                <a:cs typeface="Arial"/>
              </a:rPr>
              <a:t> </a:t>
            </a:r>
            <a:r>
              <a:rPr sz="900" dirty="0">
                <a:latin typeface="Arial"/>
                <a:cs typeface="Arial"/>
              </a:rPr>
              <a:t>of</a:t>
            </a:r>
            <a:r>
              <a:rPr sz="900" spc="-15" dirty="0">
                <a:latin typeface="Arial"/>
                <a:cs typeface="Arial"/>
              </a:rPr>
              <a:t> </a:t>
            </a:r>
            <a:r>
              <a:rPr sz="900" spc="-10" dirty="0">
                <a:latin typeface="Arial"/>
                <a:cs typeface="Arial"/>
              </a:rPr>
              <a:t>prefetching</a:t>
            </a:r>
            <a:r>
              <a:rPr sz="900" spc="-20" dirty="0">
                <a:latin typeface="Arial"/>
                <a:cs typeface="Arial"/>
              </a:rPr>
              <a:t> </a:t>
            </a:r>
            <a:r>
              <a:rPr sz="900" dirty="0">
                <a:latin typeface="Arial"/>
                <a:cs typeface="Arial"/>
              </a:rPr>
              <a:t>file</a:t>
            </a:r>
            <a:r>
              <a:rPr sz="900" spc="-20" dirty="0">
                <a:latin typeface="Arial"/>
                <a:cs typeface="Arial"/>
              </a:rPr>
              <a:t> </a:t>
            </a:r>
            <a:r>
              <a:rPr sz="900" spc="-10" dirty="0">
                <a:latin typeface="Arial"/>
                <a:cs typeface="Arial"/>
              </a:rPr>
              <a:t>blocks)</a:t>
            </a:r>
            <a:endParaRPr sz="900">
              <a:latin typeface="Arial"/>
              <a:cs typeface="Arial"/>
            </a:endParaRPr>
          </a:p>
          <a:p>
            <a:pPr>
              <a:lnSpc>
                <a:spcPct val="100000"/>
              </a:lnSpc>
              <a:spcBef>
                <a:spcPts val="30"/>
              </a:spcBef>
            </a:pPr>
            <a:endParaRPr sz="1200">
              <a:latin typeface="Arial"/>
              <a:cs typeface="Arial"/>
            </a:endParaRPr>
          </a:p>
          <a:p>
            <a:pPr marL="314960">
              <a:lnSpc>
                <a:spcPct val="100000"/>
              </a:lnSpc>
            </a:pPr>
            <a:r>
              <a:rPr sz="1000" spc="-10" dirty="0">
                <a:solidFill>
                  <a:srgbClr val="C80000"/>
                </a:solidFill>
                <a:latin typeface="Arial"/>
                <a:cs typeface="Arial"/>
              </a:rPr>
              <a:t>Question</a:t>
            </a:r>
            <a:endParaRPr sz="1000">
              <a:latin typeface="Arial"/>
              <a:cs typeface="Arial"/>
            </a:endParaRPr>
          </a:p>
          <a:p>
            <a:pPr marL="314960">
              <a:lnSpc>
                <a:spcPct val="100000"/>
              </a:lnSpc>
              <a:spcBef>
                <a:spcPts val="105"/>
              </a:spcBef>
            </a:pPr>
            <a:r>
              <a:rPr sz="900" dirty="0">
                <a:latin typeface="Arial"/>
                <a:cs typeface="Arial"/>
              </a:rPr>
              <a:t>Does</a:t>
            </a:r>
            <a:r>
              <a:rPr sz="900" spc="-5" dirty="0">
                <a:latin typeface="Arial"/>
                <a:cs typeface="Arial"/>
              </a:rPr>
              <a:t> </a:t>
            </a:r>
            <a:r>
              <a:rPr sz="900" spc="-10" dirty="0">
                <a:latin typeface="Arial"/>
                <a:cs typeface="Arial"/>
              </a:rPr>
              <a:t>connection-</a:t>
            </a:r>
            <a:r>
              <a:rPr sz="900" dirty="0">
                <a:latin typeface="Arial"/>
                <a:cs typeface="Arial"/>
              </a:rPr>
              <a:t>oriented </a:t>
            </a:r>
            <a:r>
              <a:rPr sz="900" spc="-10" dirty="0">
                <a:latin typeface="Arial"/>
                <a:cs typeface="Arial"/>
              </a:rPr>
              <a:t>communication</a:t>
            </a:r>
            <a:r>
              <a:rPr sz="900" spc="-5" dirty="0">
                <a:latin typeface="Arial"/>
                <a:cs typeface="Arial"/>
              </a:rPr>
              <a:t> </a:t>
            </a:r>
            <a:r>
              <a:rPr sz="900" dirty="0">
                <a:latin typeface="Arial"/>
                <a:cs typeface="Arial"/>
              </a:rPr>
              <a:t>fit</a:t>
            </a:r>
            <a:r>
              <a:rPr sz="900" spc="-5" dirty="0">
                <a:latin typeface="Arial"/>
                <a:cs typeface="Arial"/>
              </a:rPr>
              <a:t> </a:t>
            </a:r>
            <a:r>
              <a:rPr sz="900" dirty="0">
                <a:latin typeface="Arial"/>
                <a:cs typeface="Arial"/>
              </a:rPr>
              <a:t>into a</a:t>
            </a:r>
            <a:r>
              <a:rPr sz="900" spc="-5" dirty="0">
                <a:latin typeface="Arial"/>
                <a:cs typeface="Arial"/>
              </a:rPr>
              <a:t> </a:t>
            </a:r>
            <a:r>
              <a:rPr sz="900" dirty="0">
                <a:latin typeface="Arial"/>
                <a:cs typeface="Arial"/>
              </a:rPr>
              <a:t>stateless </a:t>
            </a:r>
            <a:r>
              <a:rPr sz="900" spc="-10" dirty="0">
                <a:latin typeface="Arial"/>
                <a:cs typeface="Arial"/>
              </a:rPr>
              <a:t>design?</a:t>
            </a:r>
            <a:endParaRPr sz="90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087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3" action="ppaction://hlinksldjump"/>
              </a:rPr>
              <a:t>General</a:t>
            </a:r>
            <a:r>
              <a:rPr sz="500" spc="-25" dirty="0">
                <a:latin typeface="Arial"/>
                <a:cs typeface="Arial"/>
                <a:hlinkClick r:id="rId3" action="ppaction://hlinksldjump"/>
              </a:rPr>
              <a:t> </a:t>
            </a:r>
            <a:r>
              <a:rPr sz="500" dirty="0">
                <a:latin typeface="Arial"/>
                <a:cs typeface="Arial"/>
                <a:hlinkClick r:id="rId3" action="ppaction://hlinksldjump"/>
              </a:rPr>
              <a:t>design</a:t>
            </a:r>
            <a:r>
              <a:rPr sz="500" spc="-25" dirty="0">
                <a:latin typeface="Arial"/>
                <a:cs typeface="Arial"/>
                <a:hlinkClick r:id="rId3" action="ppaction://hlinksldjump"/>
              </a:rPr>
              <a:t> </a:t>
            </a:r>
            <a:r>
              <a:rPr sz="500" spc="-10" dirty="0">
                <a:latin typeface="Arial"/>
                <a:cs typeface="Arial"/>
                <a:hlinkClick r:id="rId3" action="ppaction://hlinksldjump"/>
              </a:rPr>
              <a:t>issues</a:t>
            </a:r>
            <a:endParaRPr sz="500">
              <a:latin typeface="Arial"/>
              <a:cs typeface="Arial"/>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10875" y="-1515"/>
            <a:ext cx="24384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Servers</a:t>
            </a:r>
            <a:endParaRPr sz="500">
              <a:latin typeface="Arial"/>
              <a:cs typeface="Arial"/>
            </a:endParaRPr>
          </a:p>
        </p:txBody>
      </p:sp>
      <p:sp>
        <p:nvSpPr>
          <p:cNvPr id="5" name="object 5"/>
          <p:cNvSpPr txBox="1"/>
          <p:nvPr/>
        </p:nvSpPr>
        <p:spPr>
          <a:xfrm>
            <a:off x="69900" y="197711"/>
            <a:ext cx="4126865" cy="1155065"/>
          </a:xfrm>
          <a:prstGeom prst="rect">
            <a:avLst/>
          </a:prstGeom>
        </p:spPr>
        <p:txBody>
          <a:bodyPr vert="horz" wrap="square" lIns="0" tIns="12065" rIns="0" bIns="0" rtlCol="0">
            <a:spAutoFit/>
          </a:bodyPr>
          <a:lstStyle/>
          <a:p>
            <a:pPr marL="38100">
              <a:lnSpc>
                <a:spcPct val="100000"/>
              </a:lnSpc>
              <a:spcBef>
                <a:spcPts val="95"/>
              </a:spcBef>
            </a:pPr>
            <a:r>
              <a:rPr sz="1200" dirty="0">
                <a:solidFill>
                  <a:srgbClr val="3333B2"/>
                </a:solidFill>
                <a:latin typeface="Arial"/>
                <a:cs typeface="Arial"/>
              </a:rPr>
              <a:t>Servers</a:t>
            </a:r>
            <a:r>
              <a:rPr sz="1200" spc="-35" dirty="0">
                <a:solidFill>
                  <a:srgbClr val="3333B2"/>
                </a:solidFill>
                <a:latin typeface="Arial"/>
                <a:cs typeface="Arial"/>
              </a:rPr>
              <a:t> </a:t>
            </a:r>
            <a:r>
              <a:rPr sz="1200" dirty="0">
                <a:solidFill>
                  <a:srgbClr val="3333B2"/>
                </a:solidFill>
                <a:latin typeface="Arial"/>
                <a:cs typeface="Arial"/>
              </a:rPr>
              <a:t>and</a:t>
            </a:r>
            <a:r>
              <a:rPr sz="1200" spc="-35" dirty="0">
                <a:solidFill>
                  <a:srgbClr val="3333B2"/>
                </a:solidFill>
                <a:latin typeface="Arial"/>
                <a:cs typeface="Arial"/>
              </a:rPr>
              <a:t> </a:t>
            </a:r>
            <a:r>
              <a:rPr sz="1200" spc="-10" dirty="0">
                <a:solidFill>
                  <a:srgbClr val="3333B2"/>
                </a:solidFill>
                <a:latin typeface="Arial"/>
                <a:cs typeface="Arial"/>
              </a:rPr>
              <a:t>state</a:t>
            </a:r>
            <a:endParaRPr sz="1200">
              <a:latin typeface="Arial"/>
              <a:cs typeface="Arial"/>
            </a:endParaRPr>
          </a:p>
          <a:p>
            <a:pPr marL="289560">
              <a:lnSpc>
                <a:spcPct val="100000"/>
              </a:lnSpc>
              <a:spcBef>
                <a:spcPts val="1055"/>
              </a:spcBef>
            </a:pPr>
            <a:r>
              <a:rPr sz="1000" dirty="0">
                <a:solidFill>
                  <a:srgbClr val="3333B2"/>
                </a:solidFill>
                <a:latin typeface="Arial"/>
                <a:cs typeface="Arial"/>
              </a:rPr>
              <a:t>Stateful</a:t>
            </a:r>
            <a:r>
              <a:rPr sz="1000" spc="-40" dirty="0">
                <a:solidFill>
                  <a:srgbClr val="3333B2"/>
                </a:solidFill>
                <a:latin typeface="Arial"/>
                <a:cs typeface="Arial"/>
              </a:rPr>
              <a:t> </a:t>
            </a:r>
            <a:r>
              <a:rPr sz="1000" spc="-10" dirty="0">
                <a:solidFill>
                  <a:srgbClr val="3333B2"/>
                </a:solidFill>
                <a:latin typeface="Arial"/>
                <a:cs typeface="Arial"/>
              </a:rPr>
              <a:t>servers</a:t>
            </a:r>
            <a:endParaRPr sz="1000">
              <a:latin typeface="Arial"/>
              <a:cs typeface="Arial"/>
            </a:endParaRPr>
          </a:p>
          <a:p>
            <a:pPr marL="289560">
              <a:lnSpc>
                <a:spcPct val="100000"/>
              </a:lnSpc>
              <a:spcBef>
                <a:spcPts val="105"/>
              </a:spcBef>
            </a:pPr>
            <a:r>
              <a:rPr sz="900" spc="-10" dirty="0">
                <a:latin typeface="Arial"/>
                <a:cs typeface="Arial"/>
              </a:rPr>
              <a:t>Keeps</a:t>
            </a:r>
            <a:r>
              <a:rPr sz="900" spc="-25" dirty="0">
                <a:latin typeface="Arial"/>
                <a:cs typeface="Arial"/>
              </a:rPr>
              <a:t> </a:t>
            </a:r>
            <a:r>
              <a:rPr sz="900" dirty="0">
                <a:latin typeface="Arial"/>
                <a:cs typeface="Arial"/>
              </a:rPr>
              <a:t>track</a:t>
            </a:r>
            <a:r>
              <a:rPr sz="900" spc="-2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status</a:t>
            </a:r>
            <a:r>
              <a:rPr sz="900" spc="-20" dirty="0">
                <a:latin typeface="Arial"/>
                <a:cs typeface="Arial"/>
              </a:rPr>
              <a:t> </a:t>
            </a:r>
            <a:r>
              <a:rPr sz="900" dirty="0">
                <a:latin typeface="Arial"/>
                <a:cs typeface="Arial"/>
              </a:rPr>
              <a:t>of</a:t>
            </a:r>
            <a:r>
              <a:rPr sz="900" spc="-25" dirty="0">
                <a:latin typeface="Arial"/>
                <a:cs typeface="Arial"/>
              </a:rPr>
              <a:t> </a:t>
            </a:r>
            <a:r>
              <a:rPr sz="900" dirty="0">
                <a:latin typeface="Arial"/>
                <a:cs typeface="Arial"/>
              </a:rPr>
              <a:t>its</a:t>
            </a:r>
            <a:r>
              <a:rPr sz="900" spc="-25" dirty="0">
                <a:latin typeface="Arial"/>
                <a:cs typeface="Arial"/>
              </a:rPr>
              <a:t> </a:t>
            </a:r>
            <a:r>
              <a:rPr sz="900" spc="-10" dirty="0">
                <a:latin typeface="Arial"/>
                <a:cs typeface="Arial"/>
              </a:rPr>
              <a:t>clients:</a:t>
            </a:r>
            <a:endParaRPr sz="900">
              <a:latin typeface="Arial"/>
              <a:cs typeface="Arial"/>
            </a:endParaRPr>
          </a:p>
          <a:p>
            <a:pPr marL="542925" indent="-120650">
              <a:lnSpc>
                <a:spcPct val="100000"/>
              </a:lnSpc>
              <a:spcBef>
                <a:spcPts val="525"/>
              </a:spcBef>
              <a:buClr>
                <a:srgbClr val="3333B2"/>
              </a:buClr>
              <a:buFont typeface="Menlo"/>
              <a:buChar char="•"/>
              <a:tabLst>
                <a:tab pos="543560" algn="l"/>
              </a:tabLst>
            </a:pPr>
            <a:r>
              <a:rPr sz="900" dirty="0">
                <a:latin typeface="Arial"/>
                <a:cs typeface="Arial"/>
              </a:rPr>
              <a:t>Record</a:t>
            </a:r>
            <a:r>
              <a:rPr sz="900" spc="-20" dirty="0">
                <a:latin typeface="Arial"/>
                <a:cs typeface="Arial"/>
              </a:rPr>
              <a:t> </a:t>
            </a:r>
            <a:r>
              <a:rPr sz="900" dirty="0">
                <a:latin typeface="Arial"/>
                <a:cs typeface="Arial"/>
              </a:rPr>
              <a:t>that</a:t>
            </a:r>
            <a:r>
              <a:rPr sz="900" spc="-15"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file</a:t>
            </a:r>
            <a:r>
              <a:rPr sz="900" spc="-15" dirty="0">
                <a:latin typeface="Arial"/>
                <a:cs typeface="Arial"/>
              </a:rPr>
              <a:t> </a:t>
            </a:r>
            <a:r>
              <a:rPr sz="900" dirty="0">
                <a:latin typeface="Arial"/>
                <a:cs typeface="Arial"/>
              </a:rPr>
              <a:t>has</a:t>
            </a:r>
            <a:r>
              <a:rPr sz="900" spc="-15" dirty="0">
                <a:latin typeface="Arial"/>
                <a:cs typeface="Arial"/>
              </a:rPr>
              <a:t> </a:t>
            </a:r>
            <a:r>
              <a:rPr sz="900" dirty="0">
                <a:latin typeface="Arial"/>
                <a:cs typeface="Arial"/>
              </a:rPr>
              <a:t>been</a:t>
            </a:r>
            <a:r>
              <a:rPr sz="900" spc="-20" dirty="0">
                <a:latin typeface="Arial"/>
                <a:cs typeface="Arial"/>
              </a:rPr>
              <a:t> </a:t>
            </a:r>
            <a:r>
              <a:rPr sz="900" dirty="0">
                <a:latin typeface="Arial"/>
                <a:cs typeface="Arial"/>
              </a:rPr>
              <a:t>opened,</a:t>
            </a:r>
            <a:r>
              <a:rPr sz="900" spc="-15" dirty="0">
                <a:latin typeface="Arial"/>
                <a:cs typeface="Arial"/>
              </a:rPr>
              <a:t> </a:t>
            </a:r>
            <a:r>
              <a:rPr sz="900" dirty="0">
                <a:latin typeface="Arial"/>
                <a:cs typeface="Arial"/>
              </a:rPr>
              <a:t>so</a:t>
            </a:r>
            <a:r>
              <a:rPr sz="900" spc="-15" dirty="0">
                <a:latin typeface="Arial"/>
                <a:cs typeface="Arial"/>
              </a:rPr>
              <a:t> </a:t>
            </a:r>
            <a:r>
              <a:rPr sz="900" dirty="0">
                <a:latin typeface="Arial"/>
                <a:cs typeface="Arial"/>
              </a:rPr>
              <a:t>that</a:t>
            </a:r>
            <a:r>
              <a:rPr sz="900" spc="-20" dirty="0">
                <a:latin typeface="Arial"/>
                <a:cs typeface="Arial"/>
              </a:rPr>
              <a:t> </a:t>
            </a:r>
            <a:r>
              <a:rPr sz="900" spc="-10" dirty="0">
                <a:latin typeface="Arial"/>
                <a:cs typeface="Arial"/>
              </a:rPr>
              <a:t>prefetching</a:t>
            </a:r>
            <a:r>
              <a:rPr sz="900" spc="-15" dirty="0">
                <a:latin typeface="Arial"/>
                <a:cs typeface="Arial"/>
              </a:rPr>
              <a:t> </a:t>
            </a:r>
            <a:r>
              <a:rPr sz="900" dirty="0">
                <a:latin typeface="Arial"/>
                <a:cs typeface="Arial"/>
              </a:rPr>
              <a:t>can</a:t>
            </a:r>
            <a:r>
              <a:rPr sz="900" spc="-15" dirty="0">
                <a:latin typeface="Arial"/>
                <a:cs typeface="Arial"/>
              </a:rPr>
              <a:t> </a:t>
            </a:r>
            <a:r>
              <a:rPr sz="900" dirty="0">
                <a:latin typeface="Arial"/>
                <a:cs typeface="Arial"/>
              </a:rPr>
              <a:t>be</a:t>
            </a:r>
            <a:r>
              <a:rPr sz="900" spc="-20" dirty="0">
                <a:latin typeface="Arial"/>
                <a:cs typeface="Arial"/>
              </a:rPr>
              <a:t> done</a:t>
            </a:r>
            <a:endParaRPr sz="900">
              <a:latin typeface="Arial"/>
              <a:cs typeface="Arial"/>
            </a:endParaRPr>
          </a:p>
          <a:p>
            <a:pPr marL="542925" marR="30480" indent="-120650">
              <a:lnSpc>
                <a:spcPct val="111600"/>
              </a:lnSpc>
              <a:buClr>
                <a:srgbClr val="3333B2"/>
              </a:buClr>
              <a:buFont typeface="Menlo"/>
              <a:buChar char="•"/>
              <a:tabLst>
                <a:tab pos="543560" algn="l"/>
              </a:tabLst>
            </a:pPr>
            <a:r>
              <a:rPr sz="900" dirty="0">
                <a:latin typeface="Arial"/>
                <a:cs typeface="Arial"/>
              </a:rPr>
              <a:t>Knows</a:t>
            </a:r>
            <a:r>
              <a:rPr sz="900" spc="-30" dirty="0">
                <a:latin typeface="Arial"/>
                <a:cs typeface="Arial"/>
              </a:rPr>
              <a:t> </a:t>
            </a:r>
            <a:r>
              <a:rPr sz="900" dirty="0">
                <a:latin typeface="Arial"/>
                <a:cs typeface="Arial"/>
              </a:rPr>
              <a:t>which</a:t>
            </a:r>
            <a:r>
              <a:rPr sz="900" spc="-30" dirty="0">
                <a:latin typeface="Arial"/>
                <a:cs typeface="Arial"/>
              </a:rPr>
              <a:t> </a:t>
            </a:r>
            <a:r>
              <a:rPr sz="900" dirty="0">
                <a:latin typeface="Arial"/>
                <a:cs typeface="Arial"/>
              </a:rPr>
              <a:t>data</a:t>
            </a:r>
            <a:r>
              <a:rPr sz="900" spc="-30" dirty="0">
                <a:latin typeface="Arial"/>
                <a:cs typeface="Arial"/>
              </a:rPr>
              <a:t> </a:t>
            </a:r>
            <a:r>
              <a:rPr sz="900" dirty="0">
                <a:latin typeface="Arial"/>
                <a:cs typeface="Arial"/>
              </a:rPr>
              <a:t>a</a:t>
            </a:r>
            <a:r>
              <a:rPr sz="900" spc="-25" dirty="0">
                <a:latin typeface="Arial"/>
                <a:cs typeface="Arial"/>
              </a:rPr>
              <a:t> </a:t>
            </a:r>
            <a:r>
              <a:rPr sz="900" dirty="0">
                <a:latin typeface="Arial"/>
                <a:cs typeface="Arial"/>
              </a:rPr>
              <a:t>client</a:t>
            </a:r>
            <a:r>
              <a:rPr sz="900" spc="-30" dirty="0">
                <a:latin typeface="Arial"/>
                <a:cs typeface="Arial"/>
              </a:rPr>
              <a:t> </a:t>
            </a:r>
            <a:r>
              <a:rPr sz="900" dirty="0">
                <a:latin typeface="Arial"/>
                <a:cs typeface="Arial"/>
              </a:rPr>
              <a:t>has</a:t>
            </a:r>
            <a:r>
              <a:rPr sz="900" spc="-30" dirty="0">
                <a:latin typeface="Arial"/>
                <a:cs typeface="Arial"/>
              </a:rPr>
              <a:t> </a:t>
            </a:r>
            <a:r>
              <a:rPr sz="900" dirty="0">
                <a:latin typeface="Arial"/>
                <a:cs typeface="Arial"/>
              </a:rPr>
              <a:t>cached,</a:t>
            </a:r>
            <a:r>
              <a:rPr sz="900" spc="-25" dirty="0">
                <a:latin typeface="Arial"/>
                <a:cs typeface="Arial"/>
              </a:rPr>
              <a:t> </a:t>
            </a:r>
            <a:r>
              <a:rPr sz="900" dirty="0">
                <a:latin typeface="Arial"/>
                <a:cs typeface="Arial"/>
              </a:rPr>
              <a:t>and</a:t>
            </a:r>
            <a:r>
              <a:rPr sz="900" spc="-30" dirty="0">
                <a:latin typeface="Arial"/>
                <a:cs typeface="Arial"/>
              </a:rPr>
              <a:t> </a:t>
            </a:r>
            <a:r>
              <a:rPr sz="900" dirty="0">
                <a:latin typeface="Arial"/>
                <a:cs typeface="Arial"/>
              </a:rPr>
              <a:t>allows</a:t>
            </a:r>
            <a:r>
              <a:rPr sz="900" spc="-30" dirty="0">
                <a:latin typeface="Arial"/>
                <a:cs typeface="Arial"/>
              </a:rPr>
              <a:t> </a:t>
            </a:r>
            <a:r>
              <a:rPr sz="900" dirty="0">
                <a:latin typeface="Arial"/>
                <a:cs typeface="Arial"/>
              </a:rPr>
              <a:t>clients</a:t>
            </a:r>
            <a:r>
              <a:rPr sz="900" spc="-30" dirty="0">
                <a:latin typeface="Arial"/>
                <a:cs typeface="Arial"/>
              </a:rPr>
              <a:t> </a:t>
            </a:r>
            <a:r>
              <a:rPr sz="900" dirty="0">
                <a:latin typeface="Arial"/>
                <a:cs typeface="Arial"/>
              </a:rPr>
              <a:t>to</a:t>
            </a:r>
            <a:r>
              <a:rPr sz="900" spc="-25" dirty="0">
                <a:latin typeface="Arial"/>
                <a:cs typeface="Arial"/>
              </a:rPr>
              <a:t> </a:t>
            </a:r>
            <a:r>
              <a:rPr sz="900" dirty="0">
                <a:latin typeface="Arial"/>
                <a:cs typeface="Arial"/>
              </a:rPr>
              <a:t>keep</a:t>
            </a:r>
            <a:r>
              <a:rPr sz="900" spc="-30" dirty="0">
                <a:latin typeface="Arial"/>
                <a:cs typeface="Arial"/>
              </a:rPr>
              <a:t> </a:t>
            </a:r>
            <a:r>
              <a:rPr sz="900" spc="-10" dirty="0">
                <a:latin typeface="Arial"/>
                <a:cs typeface="Arial"/>
              </a:rPr>
              <a:t>local </a:t>
            </a:r>
            <a:r>
              <a:rPr sz="900" dirty="0">
                <a:latin typeface="Arial"/>
                <a:cs typeface="Arial"/>
              </a:rPr>
              <a:t>copies</a:t>
            </a:r>
            <a:r>
              <a:rPr sz="900" spc="-30" dirty="0">
                <a:latin typeface="Arial"/>
                <a:cs typeface="Arial"/>
              </a:rPr>
              <a:t> </a:t>
            </a:r>
            <a:r>
              <a:rPr sz="900" dirty="0">
                <a:latin typeface="Arial"/>
                <a:cs typeface="Arial"/>
              </a:rPr>
              <a:t>of</a:t>
            </a:r>
            <a:r>
              <a:rPr sz="900" spc="-25" dirty="0">
                <a:latin typeface="Arial"/>
                <a:cs typeface="Arial"/>
              </a:rPr>
              <a:t> </a:t>
            </a:r>
            <a:r>
              <a:rPr sz="900" dirty="0">
                <a:latin typeface="Arial"/>
                <a:cs typeface="Arial"/>
              </a:rPr>
              <a:t>shared</a:t>
            </a:r>
            <a:r>
              <a:rPr sz="900" spc="-25" dirty="0">
                <a:latin typeface="Arial"/>
                <a:cs typeface="Arial"/>
              </a:rPr>
              <a:t> </a:t>
            </a:r>
            <a:r>
              <a:rPr sz="900" spc="-20" dirty="0">
                <a:latin typeface="Arial"/>
                <a:cs typeface="Arial"/>
              </a:rPr>
              <a:t>data</a:t>
            </a:r>
            <a:endParaRPr sz="90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087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3" action="ppaction://hlinksldjump"/>
              </a:rPr>
              <a:t>General</a:t>
            </a:r>
            <a:r>
              <a:rPr sz="500" spc="-25" dirty="0">
                <a:latin typeface="Arial"/>
                <a:cs typeface="Arial"/>
                <a:hlinkClick r:id="rId3" action="ppaction://hlinksldjump"/>
              </a:rPr>
              <a:t> </a:t>
            </a:r>
            <a:r>
              <a:rPr sz="500" dirty="0">
                <a:latin typeface="Arial"/>
                <a:cs typeface="Arial"/>
                <a:hlinkClick r:id="rId3" action="ppaction://hlinksldjump"/>
              </a:rPr>
              <a:t>design</a:t>
            </a:r>
            <a:r>
              <a:rPr sz="500" spc="-25" dirty="0">
                <a:latin typeface="Arial"/>
                <a:cs typeface="Arial"/>
                <a:hlinkClick r:id="rId3" action="ppaction://hlinksldjump"/>
              </a:rPr>
              <a:t> </a:t>
            </a:r>
            <a:r>
              <a:rPr sz="500" spc="-10" dirty="0">
                <a:latin typeface="Arial"/>
                <a:cs typeface="Arial"/>
                <a:hlinkClick r:id="rId3" action="ppaction://hlinksldjump"/>
              </a:rPr>
              <a:t>issues</a:t>
            </a:r>
            <a:endParaRPr sz="500">
              <a:latin typeface="Arial"/>
              <a:cs typeface="Arial"/>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10875" y="-1515"/>
            <a:ext cx="24384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Servers</a:t>
            </a:r>
            <a:endParaRPr sz="500">
              <a:latin typeface="Arial"/>
              <a:cs typeface="Arial"/>
            </a:endParaRPr>
          </a:p>
        </p:txBody>
      </p:sp>
      <p:sp>
        <p:nvSpPr>
          <p:cNvPr id="5" name="object 5"/>
          <p:cNvSpPr txBox="1"/>
          <p:nvPr/>
        </p:nvSpPr>
        <p:spPr>
          <a:xfrm>
            <a:off x="57200" y="197711"/>
            <a:ext cx="4211955" cy="1941195"/>
          </a:xfrm>
          <a:prstGeom prst="rect">
            <a:avLst/>
          </a:prstGeom>
        </p:spPr>
        <p:txBody>
          <a:bodyPr vert="horz" wrap="square" lIns="0" tIns="12065" rIns="0" bIns="0" rtlCol="0">
            <a:spAutoFit/>
          </a:bodyPr>
          <a:lstStyle/>
          <a:p>
            <a:pPr marL="50800">
              <a:lnSpc>
                <a:spcPct val="100000"/>
              </a:lnSpc>
              <a:spcBef>
                <a:spcPts val="95"/>
              </a:spcBef>
            </a:pPr>
            <a:r>
              <a:rPr sz="1200" dirty="0">
                <a:solidFill>
                  <a:srgbClr val="3333B2"/>
                </a:solidFill>
                <a:latin typeface="Arial"/>
                <a:cs typeface="Arial"/>
              </a:rPr>
              <a:t>Servers</a:t>
            </a:r>
            <a:r>
              <a:rPr sz="1200" spc="-35" dirty="0">
                <a:solidFill>
                  <a:srgbClr val="3333B2"/>
                </a:solidFill>
                <a:latin typeface="Arial"/>
                <a:cs typeface="Arial"/>
              </a:rPr>
              <a:t> </a:t>
            </a:r>
            <a:r>
              <a:rPr sz="1200" dirty="0">
                <a:solidFill>
                  <a:srgbClr val="3333B2"/>
                </a:solidFill>
                <a:latin typeface="Arial"/>
                <a:cs typeface="Arial"/>
              </a:rPr>
              <a:t>and</a:t>
            </a:r>
            <a:r>
              <a:rPr sz="1200" spc="-35" dirty="0">
                <a:solidFill>
                  <a:srgbClr val="3333B2"/>
                </a:solidFill>
                <a:latin typeface="Arial"/>
                <a:cs typeface="Arial"/>
              </a:rPr>
              <a:t> </a:t>
            </a:r>
            <a:r>
              <a:rPr sz="1200" spc="-10" dirty="0">
                <a:solidFill>
                  <a:srgbClr val="3333B2"/>
                </a:solidFill>
                <a:latin typeface="Arial"/>
                <a:cs typeface="Arial"/>
              </a:rPr>
              <a:t>state</a:t>
            </a:r>
            <a:endParaRPr sz="1200">
              <a:latin typeface="Arial"/>
              <a:cs typeface="Arial"/>
            </a:endParaRPr>
          </a:p>
          <a:p>
            <a:pPr marL="302260">
              <a:lnSpc>
                <a:spcPct val="100000"/>
              </a:lnSpc>
              <a:spcBef>
                <a:spcPts val="1055"/>
              </a:spcBef>
            </a:pPr>
            <a:r>
              <a:rPr sz="1000" dirty="0">
                <a:solidFill>
                  <a:srgbClr val="3333B2"/>
                </a:solidFill>
                <a:latin typeface="Arial"/>
                <a:cs typeface="Arial"/>
              </a:rPr>
              <a:t>Stateful</a:t>
            </a:r>
            <a:r>
              <a:rPr sz="1000" spc="-40" dirty="0">
                <a:solidFill>
                  <a:srgbClr val="3333B2"/>
                </a:solidFill>
                <a:latin typeface="Arial"/>
                <a:cs typeface="Arial"/>
              </a:rPr>
              <a:t> </a:t>
            </a:r>
            <a:r>
              <a:rPr sz="1000" spc="-10" dirty="0">
                <a:solidFill>
                  <a:srgbClr val="3333B2"/>
                </a:solidFill>
                <a:latin typeface="Arial"/>
                <a:cs typeface="Arial"/>
              </a:rPr>
              <a:t>servers</a:t>
            </a:r>
            <a:endParaRPr sz="1000">
              <a:latin typeface="Arial"/>
              <a:cs typeface="Arial"/>
            </a:endParaRPr>
          </a:p>
          <a:p>
            <a:pPr marL="302260">
              <a:lnSpc>
                <a:spcPct val="100000"/>
              </a:lnSpc>
              <a:spcBef>
                <a:spcPts val="105"/>
              </a:spcBef>
            </a:pPr>
            <a:r>
              <a:rPr sz="900" spc="-10" dirty="0">
                <a:latin typeface="Arial"/>
                <a:cs typeface="Arial"/>
              </a:rPr>
              <a:t>Keeps</a:t>
            </a:r>
            <a:r>
              <a:rPr sz="900" spc="-25" dirty="0">
                <a:latin typeface="Arial"/>
                <a:cs typeface="Arial"/>
              </a:rPr>
              <a:t> </a:t>
            </a:r>
            <a:r>
              <a:rPr sz="900" dirty="0">
                <a:latin typeface="Arial"/>
                <a:cs typeface="Arial"/>
              </a:rPr>
              <a:t>track</a:t>
            </a:r>
            <a:r>
              <a:rPr sz="900" spc="-2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status</a:t>
            </a:r>
            <a:r>
              <a:rPr sz="900" spc="-20" dirty="0">
                <a:latin typeface="Arial"/>
                <a:cs typeface="Arial"/>
              </a:rPr>
              <a:t> </a:t>
            </a:r>
            <a:r>
              <a:rPr sz="900" dirty="0">
                <a:latin typeface="Arial"/>
                <a:cs typeface="Arial"/>
              </a:rPr>
              <a:t>of</a:t>
            </a:r>
            <a:r>
              <a:rPr sz="900" spc="-25" dirty="0">
                <a:latin typeface="Arial"/>
                <a:cs typeface="Arial"/>
              </a:rPr>
              <a:t> </a:t>
            </a:r>
            <a:r>
              <a:rPr sz="900" dirty="0">
                <a:latin typeface="Arial"/>
                <a:cs typeface="Arial"/>
              </a:rPr>
              <a:t>its</a:t>
            </a:r>
            <a:r>
              <a:rPr sz="900" spc="-25" dirty="0">
                <a:latin typeface="Arial"/>
                <a:cs typeface="Arial"/>
              </a:rPr>
              <a:t> </a:t>
            </a:r>
            <a:r>
              <a:rPr sz="900" spc="-10" dirty="0">
                <a:latin typeface="Arial"/>
                <a:cs typeface="Arial"/>
              </a:rPr>
              <a:t>clients:</a:t>
            </a:r>
            <a:endParaRPr sz="900">
              <a:latin typeface="Arial"/>
              <a:cs typeface="Arial"/>
            </a:endParaRPr>
          </a:p>
          <a:p>
            <a:pPr marL="555625" indent="-120650">
              <a:lnSpc>
                <a:spcPct val="100000"/>
              </a:lnSpc>
              <a:spcBef>
                <a:spcPts val="525"/>
              </a:spcBef>
              <a:buClr>
                <a:srgbClr val="3333B2"/>
              </a:buClr>
              <a:buFont typeface="Menlo"/>
              <a:buChar char="•"/>
              <a:tabLst>
                <a:tab pos="556260" algn="l"/>
              </a:tabLst>
            </a:pPr>
            <a:r>
              <a:rPr sz="900" dirty="0">
                <a:latin typeface="Arial"/>
                <a:cs typeface="Arial"/>
              </a:rPr>
              <a:t>Record</a:t>
            </a:r>
            <a:r>
              <a:rPr sz="900" spc="-20" dirty="0">
                <a:latin typeface="Arial"/>
                <a:cs typeface="Arial"/>
              </a:rPr>
              <a:t> </a:t>
            </a:r>
            <a:r>
              <a:rPr sz="900" dirty="0">
                <a:latin typeface="Arial"/>
                <a:cs typeface="Arial"/>
              </a:rPr>
              <a:t>that</a:t>
            </a:r>
            <a:r>
              <a:rPr sz="900" spc="-15"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file</a:t>
            </a:r>
            <a:r>
              <a:rPr sz="900" spc="-15" dirty="0">
                <a:latin typeface="Arial"/>
                <a:cs typeface="Arial"/>
              </a:rPr>
              <a:t> </a:t>
            </a:r>
            <a:r>
              <a:rPr sz="900" dirty="0">
                <a:latin typeface="Arial"/>
                <a:cs typeface="Arial"/>
              </a:rPr>
              <a:t>has</a:t>
            </a:r>
            <a:r>
              <a:rPr sz="900" spc="-15" dirty="0">
                <a:latin typeface="Arial"/>
                <a:cs typeface="Arial"/>
              </a:rPr>
              <a:t> </a:t>
            </a:r>
            <a:r>
              <a:rPr sz="900" dirty="0">
                <a:latin typeface="Arial"/>
                <a:cs typeface="Arial"/>
              </a:rPr>
              <a:t>been</a:t>
            </a:r>
            <a:r>
              <a:rPr sz="900" spc="-20" dirty="0">
                <a:latin typeface="Arial"/>
                <a:cs typeface="Arial"/>
              </a:rPr>
              <a:t> </a:t>
            </a:r>
            <a:r>
              <a:rPr sz="900" dirty="0">
                <a:latin typeface="Arial"/>
                <a:cs typeface="Arial"/>
              </a:rPr>
              <a:t>opened,</a:t>
            </a:r>
            <a:r>
              <a:rPr sz="900" spc="-15" dirty="0">
                <a:latin typeface="Arial"/>
                <a:cs typeface="Arial"/>
              </a:rPr>
              <a:t> </a:t>
            </a:r>
            <a:r>
              <a:rPr sz="900" dirty="0">
                <a:latin typeface="Arial"/>
                <a:cs typeface="Arial"/>
              </a:rPr>
              <a:t>so</a:t>
            </a:r>
            <a:r>
              <a:rPr sz="900" spc="-15" dirty="0">
                <a:latin typeface="Arial"/>
                <a:cs typeface="Arial"/>
              </a:rPr>
              <a:t> </a:t>
            </a:r>
            <a:r>
              <a:rPr sz="900" dirty="0">
                <a:latin typeface="Arial"/>
                <a:cs typeface="Arial"/>
              </a:rPr>
              <a:t>that</a:t>
            </a:r>
            <a:r>
              <a:rPr sz="900" spc="-20" dirty="0">
                <a:latin typeface="Arial"/>
                <a:cs typeface="Arial"/>
              </a:rPr>
              <a:t> </a:t>
            </a:r>
            <a:r>
              <a:rPr sz="900" spc="-10" dirty="0">
                <a:latin typeface="Arial"/>
                <a:cs typeface="Arial"/>
              </a:rPr>
              <a:t>prefetching</a:t>
            </a:r>
            <a:r>
              <a:rPr sz="900" spc="-15" dirty="0">
                <a:latin typeface="Arial"/>
                <a:cs typeface="Arial"/>
              </a:rPr>
              <a:t> </a:t>
            </a:r>
            <a:r>
              <a:rPr sz="900" dirty="0">
                <a:latin typeface="Arial"/>
                <a:cs typeface="Arial"/>
              </a:rPr>
              <a:t>can</a:t>
            </a:r>
            <a:r>
              <a:rPr sz="900" spc="-15" dirty="0">
                <a:latin typeface="Arial"/>
                <a:cs typeface="Arial"/>
              </a:rPr>
              <a:t> </a:t>
            </a:r>
            <a:r>
              <a:rPr sz="900" dirty="0">
                <a:latin typeface="Arial"/>
                <a:cs typeface="Arial"/>
              </a:rPr>
              <a:t>be</a:t>
            </a:r>
            <a:r>
              <a:rPr sz="900" spc="-20" dirty="0">
                <a:latin typeface="Arial"/>
                <a:cs typeface="Arial"/>
              </a:rPr>
              <a:t> done</a:t>
            </a:r>
            <a:endParaRPr sz="900">
              <a:latin typeface="Arial"/>
              <a:cs typeface="Arial"/>
            </a:endParaRPr>
          </a:p>
          <a:p>
            <a:pPr marL="555625" marR="102870" indent="-120650">
              <a:lnSpc>
                <a:spcPct val="111600"/>
              </a:lnSpc>
              <a:buClr>
                <a:srgbClr val="3333B2"/>
              </a:buClr>
              <a:buFont typeface="Menlo"/>
              <a:buChar char="•"/>
              <a:tabLst>
                <a:tab pos="556260" algn="l"/>
              </a:tabLst>
            </a:pPr>
            <a:r>
              <a:rPr sz="900" dirty="0">
                <a:latin typeface="Arial"/>
                <a:cs typeface="Arial"/>
              </a:rPr>
              <a:t>Knows</a:t>
            </a:r>
            <a:r>
              <a:rPr sz="900" spc="-30" dirty="0">
                <a:latin typeface="Arial"/>
                <a:cs typeface="Arial"/>
              </a:rPr>
              <a:t> </a:t>
            </a:r>
            <a:r>
              <a:rPr sz="900" dirty="0">
                <a:latin typeface="Arial"/>
                <a:cs typeface="Arial"/>
              </a:rPr>
              <a:t>which</a:t>
            </a:r>
            <a:r>
              <a:rPr sz="900" spc="-30" dirty="0">
                <a:latin typeface="Arial"/>
                <a:cs typeface="Arial"/>
              </a:rPr>
              <a:t> </a:t>
            </a:r>
            <a:r>
              <a:rPr sz="900" dirty="0">
                <a:latin typeface="Arial"/>
                <a:cs typeface="Arial"/>
              </a:rPr>
              <a:t>data</a:t>
            </a:r>
            <a:r>
              <a:rPr sz="900" spc="-30" dirty="0">
                <a:latin typeface="Arial"/>
                <a:cs typeface="Arial"/>
              </a:rPr>
              <a:t> </a:t>
            </a:r>
            <a:r>
              <a:rPr sz="900" dirty="0">
                <a:latin typeface="Arial"/>
                <a:cs typeface="Arial"/>
              </a:rPr>
              <a:t>a</a:t>
            </a:r>
            <a:r>
              <a:rPr sz="900" spc="-25" dirty="0">
                <a:latin typeface="Arial"/>
                <a:cs typeface="Arial"/>
              </a:rPr>
              <a:t> </a:t>
            </a:r>
            <a:r>
              <a:rPr sz="900" dirty="0">
                <a:latin typeface="Arial"/>
                <a:cs typeface="Arial"/>
              </a:rPr>
              <a:t>client</a:t>
            </a:r>
            <a:r>
              <a:rPr sz="900" spc="-30" dirty="0">
                <a:latin typeface="Arial"/>
                <a:cs typeface="Arial"/>
              </a:rPr>
              <a:t> </a:t>
            </a:r>
            <a:r>
              <a:rPr sz="900" dirty="0">
                <a:latin typeface="Arial"/>
                <a:cs typeface="Arial"/>
              </a:rPr>
              <a:t>has</a:t>
            </a:r>
            <a:r>
              <a:rPr sz="900" spc="-30" dirty="0">
                <a:latin typeface="Arial"/>
                <a:cs typeface="Arial"/>
              </a:rPr>
              <a:t> </a:t>
            </a:r>
            <a:r>
              <a:rPr sz="900" dirty="0">
                <a:latin typeface="Arial"/>
                <a:cs typeface="Arial"/>
              </a:rPr>
              <a:t>cached,</a:t>
            </a:r>
            <a:r>
              <a:rPr sz="900" spc="-25" dirty="0">
                <a:latin typeface="Arial"/>
                <a:cs typeface="Arial"/>
              </a:rPr>
              <a:t> </a:t>
            </a:r>
            <a:r>
              <a:rPr sz="900" dirty="0">
                <a:latin typeface="Arial"/>
                <a:cs typeface="Arial"/>
              </a:rPr>
              <a:t>and</a:t>
            </a:r>
            <a:r>
              <a:rPr sz="900" spc="-30" dirty="0">
                <a:latin typeface="Arial"/>
                <a:cs typeface="Arial"/>
              </a:rPr>
              <a:t> </a:t>
            </a:r>
            <a:r>
              <a:rPr sz="900" dirty="0">
                <a:latin typeface="Arial"/>
                <a:cs typeface="Arial"/>
              </a:rPr>
              <a:t>allows</a:t>
            </a:r>
            <a:r>
              <a:rPr sz="900" spc="-30" dirty="0">
                <a:latin typeface="Arial"/>
                <a:cs typeface="Arial"/>
              </a:rPr>
              <a:t> </a:t>
            </a:r>
            <a:r>
              <a:rPr sz="900" dirty="0">
                <a:latin typeface="Arial"/>
                <a:cs typeface="Arial"/>
              </a:rPr>
              <a:t>clients</a:t>
            </a:r>
            <a:r>
              <a:rPr sz="900" spc="-30" dirty="0">
                <a:latin typeface="Arial"/>
                <a:cs typeface="Arial"/>
              </a:rPr>
              <a:t> </a:t>
            </a:r>
            <a:r>
              <a:rPr sz="900" dirty="0">
                <a:latin typeface="Arial"/>
                <a:cs typeface="Arial"/>
              </a:rPr>
              <a:t>to</a:t>
            </a:r>
            <a:r>
              <a:rPr sz="900" spc="-25" dirty="0">
                <a:latin typeface="Arial"/>
                <a:cs typeface="Arial"/>
              </a:rPr>
              <a:t> </a:t>
            </a:r>
            <a:r>
              <a:rPr sz="900" dirty="0">
                <a:latin typeface="Arial"/>
                <a:cs typeface="Arial"/>
              </a:rPr>
              <a:t>keep</a:t>
            </a:r>
            <a:r>
              <a:rPr sz="900" spc="-30" dirty="0">
                <a:latin typeface="Arial"/>
                <a:cs typeface="Arial"/>
              </a:rPr>
              <a:t> </a:t>
            </a:r>
            <a:r>
              <a:rPr sz="900" spc="-10" dirty="0">
                <a:latin typeface="Arial"/>
                <a:cs typeface="Arial"/>
              </a:rPr>
              <a:t>local </a:t>
            </a:r>
            <a:r>
              <a:rPr sz="900" dirty="0">
                <a:latin typeface="Arial"/>
                <a:cs typeface="Arial"/>
              </a:rPr>
              <a:t>copies</a:t>
            </a:r>
            <a:r>
              <a:rPr sz="900" spc="-30" dirty="0">
                <a:latin typeface="Arial"/>
                <a:cs typeface="Arial"/>
              </a:rPr>
              <a:t> </a:t>
            </a:r>
            <a:r>
              <a:rPr sz="900" dirty="0">
                <a:latin typeface="Arial"/>
                <a:cs typeface="Arial"/>
              </a:rPr>
              <a:t>of</a:t>
            </a:r>
            <a:r>
              <a:rPr sz="900" spc="-25" dirty="0">
                <a:latin typeface="Arial"/>
                <a:cs typeface="Arial"/>
              </a:rPr>
              <a:t> </a:t>
            </a:r>
            <a:r>
              <a:rPr sz="900" dirty="0">
                <a:latin typeface="Arial"/>
                <a:cs typeface="Arial"/>
              </a:rPr>
              <a:t>shared</a:t>
            </a:r>
            <a:r>
              <a:rPr sz="900" spc="-25" dirty="0">
                <a:latin typeface="Arial"/>
                <a:cs typeface="Arial"/>
              </a:rPr>
              <a:t> </a:t>
            </a:r>
            <a:r>
              <a:rPr sz="900" spc="-20" dirty="0">
                <a:latin typeface="Arial"/>
                <a:cs typeface="Arial"/>
              </a:rPr>
              <a:t>data</a:t>
            </a:r>
            <a:endParaRPr sz="900">
              <a:latin typeface="Arial"/>
              <a:cs typeface="Arial"/>
            </a:endParaRPr>
          </a:p>
          <a:p>
            <a:pPr>
              <a:lnSpc>
                <a:spcPct val="100000"/>
              </a:lnSpc>
              <a:spcBef>
                <a:spcPts val="15"/>
              </a:spcBef>
            </a:pPr>
            <a:endParaRPr sz="1200">
              <a:latin typeface="Arial"/>
              <a:cs typeface="Arial"/>
            </a:endParaRPr>
          </a:p>
          <a:p>
            <a:pPr marL="302260">
              <a:lnSpc>
                <a:spcPct val="100000"/>
              </a:lnSpc>
              <a:spcBef>
                <a:spcPts val="5"/>
              </a:spcBef>
            </a:pPr>
            <a:r>
              <a:rPr sz="1000" spc="-10" dirty="0">
                <a:solidFill>
                  <a:srgbClr val="C80000"/>
                </a:solidFill>
                <a:latin typeface="Arial"/>
                <a:cs typeface="Arial"/>
              </a:rPr>
              <a:t>Observation</a:t>
            </a:r>
            <a:endParaRPr sz="1000">
              <a:latin typeface="Arial"/>
              <a:cs typeface="Arial"/>
            </a:endParaRPr>
          </a:p>
          <a:p>
            <a:pPr marL="302260" marR="17780" indent="-3810">
              <a:lnSpc>
                <a:spcPts val="1210"/>
              </a:lnSpc>
              <a:spcBef>
                <a:spcPts val="35"/>
              </a:spcBef>
            </a:pPr>
            <a:r>
              <a:rPr sz="900" dirty="0">
                <a:latin typeface="Arial"/>
                <a:cs typeface="Arial"/>
              </a:rPr>
              <a:t>The</a:t>
            </a:r>
            <a:r>
              <a:rPr sz="900" spc="-20" dirty="0">
                <a:latin typeface="Arial"/>
                <a:cs typeface="Arial"/>
              </a:rPr>
              <a:t> </a:t>
            </a:r>
            <a:r>
              <a:rPr sz="900" spc="-10" dirty="0">
                <a:solidFill>
                  <a:srgbClr val="3333B2"/>
                </a:solidFill>
                <a:latin typeface="Arial"/>
                <a:cs typeface="Arial"/>
              </a:rPr>
              <a:t>performance</a:t>
            </a:r>
            <a:r>
              <a:rPr sz="900" spc="-15" dirty="0">
                <a:solidFill>
                  <a:srgbClr val="3333B2"/>
                </a:solidFill>
                <a:latin typeface="Arial"/>
                <a:cs typeface="Arial"/>
              </a:rPr>
              <a:t> </a:t>
            </a:r>
            <a:r>
              <a:rPr sz="900" dirty="0">
                <a:solidFill>
                  <a:srgbClr val="3333B2"/>
                </a:solidFill>
                <a:latin typeface="Arial"/>
                <a:cs typeface="Arial"/>
              </a:rPr>
              <a:t>of</a:t>
            </a:r>
            <a:r>
              <a:rPr sz="900" spc="-15" dirty="0">
                <a:solidFill>
                  <a:srgbClr val="3333B2"/>
                </a:solidFill>
                <a:latin typeface="Arial"/>
                <a:cs typeface="Arial"/>
              </a:rPr>
              <a:t> </a:t>
            </a:r>
            <a:r>
              <a:rPr sz="900" dirty="0">
                <a:solidFill>
                  <a:srgbClr val="3333B2"/>
                </a:solidFill>
                <a:latin typeface="Arial"/>
                <a:cs typeface="Arial"/>
              </a:rPr>
              <a:t>stateful</a:t>
            </a:r>
            <a:r>
              <a:rPr sz="900" spc="-15" dirty="0">
                <a:solidFill>
                  <a:srgbClr val="3333B2"/>
                </a:solidFill>
                <a:latin typeface="Arial"/>
                <a:cs typeface="Arial"/>
              </a:rPr>
              <a:t> </a:t>
            </a:r>
            <a:r>
              <a:rPr sz="900" dirty="0">
                <a:solidFill>
                  <a:srgbClr val="3333B2"/>
                </a:solidFill>
                <a:latin typeface="Arial"/>
                <a:cs typeface="Arial"/>
              </a:rPr>
              <a:t>servers</a:t>
            </a:r>
            <a:r>
              <a:rPr sz="900" spc="-15" dirty="0">
                <a:solidFill>
                  <a:srgbClr val="3333B2"/>
                </a:solidFill>
                <a:latin typeface="Arial"/>
                <a:cs typeface="Arial"/>
              </a:rPr>
              <a:t> </a:t>
            </a:r>
            <a:r>
              <a:rPr sz="900" dirty="0">
                <a:solidFill>
                  <a:srgbClr val="3333B2"/>
                </a:solidFill>
                <a:latin typeface="Arial"/>
                <a:cs typeface="Arial"/>
              </a:rPr>
              <a:t>can</a:t>
            </a:r>
            <a:r>
              <a:rPr sz="900" spc="-15" dirty="0">
                <a:solidFill>
                  <a:srgbClr val="3333B2"/>
                </a:solidFill>
                <a:latin typeface="Arial"/>
                <a:cs typeface="Arial"/>
              </a:rPr>
              <a:t> </a:t>
            </a:r>
            <a:r>
              <a:rPr sz="900" dirty="0">
                <a:solidFill>
                  <a:srgbClr val="3333B2"/>
                </a:solidFill>
                <a:latin typeface="Arial"/>
                <a:cs typeface="Arial"/>
              </a:rPr>
              <a:t>be</a:t>
            </a:r>
            <a:r>
              <a:rPr sz="900" spc="-15" dirty="0">
                <a:solidFill>
                  <a:srgbClr val="3333B2"/>
                </a:solidFill>
                <a:latin typeface="Arial"/>
                <a:cs typeface="Arial"/>
              </a:rPr>
              <a:t> </a:t>
            </a:r>
            <a:r>
              <a:rPr sz="900" spc="-10" dirty="0">
                <a:solidFill>
                  <a:srgbClr val="3333B2"/>
                </a:solidFill>
                <a:latin typeface="Arial"/>
                <a:cs typeface="Arial"/>
              </a:rPr>
              <a:t>extremely</a:t>
            </a:r>
            <a:r>
              <a:rPr sz="900" spc="-15" dirty="0">
                <a:solidFill>
                  <a:srgbClr val="3333B2"/>
                </a:solidFill>
                <a:latin typeface="Arial"/>
                <a:cs typeface="Arial"/>
              </a:rPr>
              <a:t> </a:t>
            </a:r>
            <a:r>
              <a:rPr sz="900" dirty="0">
                <a:solidFill>
                  <a:srgbClr val="3333B2"/>
                </a:solidFill>
                <a:latin typeface="Arial"/>
                <a:cs typeface="Arial"/>
              </a:rPr>
              <a:t>high</a:t>
            </a:r>
            <a:r>
              <a:rPr sz="900" dirty="0">
                <a:latin typeface="Arial"/>
                <a:cs typeface="Arial"/>
              </a:rPr>
              <a:t>,</a:t>
            </a:r>
            <a:r>
              <a:rPr sz="900" spc="-15" dirty="0">
                <a:latin typeface="Arial"/>
                <a:cs typeface="Arial"/>
              </a:rPr>
              <a:t> </a:t>
            </a:r>
            <a:r>
              <a:rPr sz="900" dirty="0">
                <a:latin typeface="Arial"/>
                <a:cs typeface="Arial"/>
              </a:rPr>
              <a:t>provided</a:t>
            </a:r>
            <a:r>
              <a:rPr sz="900" spc="-15" dirty="0">
                <a:latin typeface="Arial"/>
                <a:cs typeface="Arial"/>
              </a:rPr>
              <a:t> </a:t>
            </a:r>
            <a:r>
              <a:rPr sz="900" spc="-10" dirty="0">
                <a:latin typeface="Arial"/>
                <a:cs typeface="Arial"/>
              </a:rPr>
              <a:t>clients </a:t>
            </a:r>
            <a:r>
              <a:rPr sz="900" dirty="0">
                <a:latin typeface="Arial"/>
                <a:cs typeface="Arial"/>
              </a:rPr>
              <a:t>are</a:t>
            </a:r>
            <a:r>
              <a:rPr sz="900" spc="-25" dirty="0">
                <a:latin typeface="Arial"/>
                <a:cs typeface="Arial"/>
              </a:rPr>
              <a:t> </a:t>
            </a:r>
            <a:r>
              <a:rPr sz="900" dirty="0">
                <a:latin typeface="Arial"/>
                <a:cs typeface="Arial"/>
              </a:rPr>
              <a:t>allowed</a:t>
            </a:r>
            <a:r>
              <a:rPr sz="900" spc="-25" dirty="0">
                <a:latin typeface="Arial"/>
                <a:cs typeface="Arial"/>
              </a:rPr>
              <a:t> </a:t>
            </a:r>
            <a:r>
              <a:rPr sz="900" dirty="0">
                <a:latin typeface="Arial"/>
                <a:cs typeface="Arial"/>
              </a:rPr>
              <a:t>to</a:t>
            </a:r>
            <a:r>
              <a:rPr sz="900" spc="-25" dirty="0">
                <a:latin typeface="Arial"/>
                <a:cs typeface="Arial"/>
              </a:rPr>
              <a:t> </a:t>
            </a:r>
            <a:r>
              <a:rPr sz="900" dirty="0">
                <a:latin typeface="Arial"/>
                <a:cs typeface="Arial"/>
              </a:rPr>
              <a:t>keep</a:t>
            </a:r>
            <a:r>
              <a:rPr sz="900" spc="-25" dirty="0">
                <a:latin typeface="Arial"/>
                <a:cs typeface="Arial"/>
              </a:rPr>
              <a:t> </a:t>
            </a:r>
            <a:r>
              <a:rPr sz="900" dirty="0">
                <a:latin typeface="Arial"/>
                <a:cs typeface="Arial"/>
              </a:rPr>
              <a:t>local</a:t>
            </a:r>
            <a:r>
              <a:rPr sz="900" spc="-20" dirty="0">
                <a:latin typeface="Arial"/>
                <a:cs typeface="Arial"/>
              </a:rPr>
              <a:t> </a:t>
            </a:r>
            <a:r>
              <a:rPr sz="900" dirty="0">
                <a:latin typeface="Arial"/>
                <a:cs typeface="Arial"/>
              </a:rPr>
              <a:t>copies.</a:t>
            </a:r>
            <a:r>
              <a:rPr sz="900" spc="30" dirty="0">
                <a:latin typeface="Arial"/>
                <a:cs typeface="Arial"/>
              </a:rPr>
              <a:t> </a:t>
            </a:r>
            <a:r>
              <a:rPr sz="900" dirty="0">
                <a:latin typeface="Arial"/>
                <a:cs typeface="Arial"/>
              </a:rPr>
              <a:t>As</a:t>
            </a:r>
            <a:r>
              <a:rPr sz="900" spc="-25" dirty="0">
                <a:latin typeface="Arial"/>
                <a:cs typeface="Arial"/>
              </a:rPr>
              <a:t> </a:t>
            </a:r>
            <a:r>
              <a:rPr sz="900" dirty="0">
                <a:latin typeface="Arial"/>
                <a:cs typeface="Arial"/>
              </a:rPr>
              <a:t>it</a:t>
            </a:r>
            <a:r>
              <a:rPr sz="900" spc="-20" dirty="0">
                <a:latin typeface="Arial"/>
                <a:cs typeface="Arial"/>
              </a:rPr>
              <a:t> </a:t>
            </a:r>
            <a:r>
              <a:rPr sz="900" dirty="0">
                <a:latin typeface="Arial"/>
                <a:cs typeface="Arial"/>
              </a:rPr>
              <a:t>turns</a:t>
            </a:r>
            <a:r>
              <a:rPr sz="900" spc="-25" dirty="0">
                <a:latin typeface="Arial"/>
                <a:cs typeface="Arial"/>
              </a:rPr>
              <a:t> </a:t>
            </a:r>
            <a:r>
              <a:rPr sz="900" dirty="0">
                <a:latin typeface="Arial"/>
                <a:cs typeface="Arial"/>
              </a:rPr>
              <a:t>out,</a:t>
            </a:r>
            <a:r>
              <a:rPr sz="900" spc="-25" dirty="0">
                <a:latin typeface="Arial"/>
                <a:cs typeface="Arial"/>
              </a:rPr>
              <a:t> </a:t>
            </a:r>
            <a:r>
              <a:rPr sz="900" dirty="0">
                <a:solidFill>
                  <a:srgbClr val="3333B2"/>
                </a:solidFill>
                <a:latin typeface="Arial"/>
                <a:cs typeface="Arial"/>
              </a:rPr>
              <a:t>reliability</a:t>
            </a:r>
            <a:r>
              <a:rPr sz="900" spc="-25" dirty="0">
                <a:solidFill>
                  <a:srgbClr val="3333B2"/>
                </a:solidFill>
                <a:latin typeface="Arial"/>
                <a:cs typeface="Arial"/>
              </a:rPr>
              <a:t> </a:t>
            </a:r>
            <a:r>
              <a:rPr sz="900" dirty="0">
                <a:solidFill>
                  <a:srgbClr val="3333B2"/>
                </a:solidFill>
                <a:latin typeface="Arial"/>
                <a:cs typeface="Arial"/>
              </a:rPr>
              <a:t>is</a:t>
            </a:r>
            <a:r>
              <a:rPr sz="900" spc="-25" dirty="0">
                <a:solidFill>
                  <a:srgbClr val="3333B2"/>
                </a:solidFill>
                <a:latin typeface="Arial"/>
                <a:cs typeface="Arial"/>
              </a:rPr>
              <a:t> </a:t>
            </a:r>
            <a:r>
              <a:rPr sz="900" dirty="0">
                <a:solidFill>
                  <a:srgbClr val="3333B2"/>
                </a:solidFill>
                <a:latin typeface="Arial"/>
                <a:cs typeface="Arial"/>
              </a:rPr>
              <a:t>often</a:t>
            </a:r>
            <a:r>
              <a:rPr sz="900" spc="-20" dirty="0">
                <a:solidFill>
                  <a:srgbClr val="3333B2"/>
                </a:solidFill>
                <a:latin typeface="Arial"/>
                <a:cs typeface="Arial"/>
              </a:rPr>
              <a:t> </a:t>
            </a:r>
            <a:r>
              <a:rPr sz="900" dirty="0">
                <a:solidFill>
                  <a:srgbClr val="3333B2"/>
                </a:solidFill>
                <a:latin typeface="Arial"/>
                <a:cs typeface="Arial"/>
              </a:rPr>
              <a:t>not</a:t>
            </a:r>
            <a:r>
              <a:rPr sz="900" spc="-25" dirty="0">
                <a:solidFill>
                  <a:srgbClr val="3333B2"/>
                </a:solidFill>
                <a:latin typeface="Arial"/>
                <a:cs typeface="Arial"/>
              </a:rPr>
              <a:t> </a:t>
            </a:r>
            <a:r>
              <a:rPr sz="900" dirty="0">
                <a:solidFill>
                  <a:srgbClr val="3333B2"/>
                </a:solidFill>
                <a:latin typeface="Arial"/>
                <a:cs typeface="Arial"/>
              </a:rPr>
              <a:t>a</a:t>
            </a:r>
            <a:r>
              <a:rPr sz="900" spc="-25" dirty="0">
                <a:solidFill>
                  <a:srgbClr val="3333B2"/>
                </a:solidFill>
                <a:latin typeface="Arial"/>
                <a:cs typeface="Arial"/>
              </a:rPr>
              <a:t> </a:t>
            </a:r>
            <a:r>
              <a:rPr sz="900" spc="-10" dirty="0">
                <a:solidFill>
                  <a:srgbClr val="3333B2"/>
                </a:solidFill>
                <a:latin typeface="Arial"/>
                <a:cs typeface="Arial"/>
              </a:rPr>
              <a:t>major problem</a:t>
            </a:r>
            <a:r>
              <a:rPr sz="900" spc="-10" dirty="0">
                <a:latin typeface="Arial"/>
                <a:cs typeface="Arial"/>
              </a:rPr>
              <a:t>.</a:t>
            </a:r>
            <a:endParaRPr sz="90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087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3" action="ppaction://hlinksldjump"/>
              </a:rPr>
              <a:t>General</a:t>
            </a:r>
            <a:r>
              <a:rPr sz="500" spc="-25" dirty="0">
                <a:latin typeface="Arial"/>
                <a:cs typeface="Arial"/>
                <a:hlinkClick r:id="rId3" action="ppaction://hlinksldjump"/>
              </a:rPr>
              <a:t> </a:t>
            </a:r>
            <a:r>
              <a:rPr sz="500" dirty="0">
                <a:latin typeface="Arial"/>
                <a:cs typeface="Arial"/>
                <a:hlinkClick r:id="rId3" action="ppaction://hlinksldjump"/>
              </a:rPr>
              <a:t>design</a:t>
            </a:r>
            <a:r>
              <a:rPr sz="500" spc="-25" dirty="0">
                <a:latin typeface="Arial"/>
                <a:cs typeface="Arial"/>
                <a:hlinkClick r:id="rId3" action="ppaction://hlinksldjump"/>
              </a:rPr>
              <a:t> </a:t>
            </a:r>
            <a:r>
              <a:rPr sz="500" spc="-10" dirty="0">
                <a:latin typeface="Arial"/>
                <a:cs typeface="Arial"/>
                <a:hlinkClick r:id="rId3" action="ppaction://hlinksldjump"/>
              </a:rPr>
              <a:t>issues</a:t>
            </a:r>
            <a:endParaRPr sz="500">
              <a:latin typeface="Arial"/>
              <a:cs typeface="Arial"/>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10875" y="-1515"/>
            <a:ext cx="24384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Servers</a:t>
            </a:r>
            <a:endParaRPr sz="500">
              <a:latin typeface="Arial"/>
              <a:cs typeface="Arial"/>
            </a:endParaRPr>
          </a:p>
        </p:txBody>
      </p:sp>
      <p:sp>
        <p:nvSpPr>
          <p:cNvPr id="5" name="object 5"/>
          <p:cNvSpPr txBox="1"/>
          <p:nvPr/>
        </p:nvSpPr>
        <p:spPr>
          <a:xfrm>
            <a:off x="95300" y="197711"/>
            <a:ext cx="1005205" cy="207645"/>
          </a:xfrm>
          <a:prstGeom prst="rect">
            <a:avLst/>
          </a:prstGeom>
        </p:spPr>
        <p:txBody>
          <a:bodyPr vert="horz" wrap="square" lIns="0" tIns="12065" rIns="0" bIns="0" rtlCol="0">
            <a:spAutoFit/>
          </a:bodyPr>
          <a:lstStyle/>
          <a:p>
            <a:pPr marL="12700">
              <a:lnSpc>
                <a:spcPct val="100000"/>
              </a:lnSpc>
              <a:spcBef>
                <a:spcPts val="95"/>
              </a:spcBef>
            </a:pPr>
            <a:r>
              <a:rPr sz="1200" dirty="0">
                <a:solidFill>
                  <a:srgbClr val="3333B2"/>
                </a:solidFill>
                <a:latin typeface="Arial"/>
                <a:cs typeface="Arial"/>
              </a:rPr>
              <a:t>Object</a:t>
            </a:r>
            <a:r>
              <a:rPr sz="1200" spc="-40" dirty="0">
                <a:solidFill>
                  <a:srgbClr val="3333B2"/>
                </a:solidFill>
                <a:latin typeface="Arial"/>
                <a:cs typeface="Arial"/>
              </a:rPr>
              <a:t> </a:t>
            </a:r>
            <a:r>
              <a:rPr sz="1200" spc="-10" dirty="0">
                <a:solidFill>
                  <a:srgbClr val="3333B2"/>
                </a:solidFill>
                <a:latin typeface="Arial"/>
                <a:cs typeface="Arial"/>
              </a:rPr>
              <a:t>servers</a:t>
            </a:r>
            <a:endParaRPr sz="1200">
              <a:latin typeface="Arial"/>
              <a:cs typeface="Arial"/>
            </a:endParaRPr>
          </a:p>
        </p:txBody>
      </p:sp>
      <p:pic>
        <p:nvPicPr>
          <p:cNvPr id="6" name="object 6"/>
          <p:cNvPicPr/>
          <p:nvPr/>
        </p:nvPicPr>
        <p:blipFill>
          <a:blip r:embed="rId4" cstate="print"/>
          <a:stretch>
            <a:fillRect/>
          </a:stretch>
        </p:blipFill>
        <p:spPr>
          <a:xfrm>
            <a:off x="309114" y="522793"/>
            <a:ext cx="1442960" cy="1720443"/>
          </a:xfrm>
          <a:prstGeom prst="rect">
            <a:avLst/>
          </a:prstGeom>
        </p:spPr>
      </p:pic>
      <p:sp>
        <p:nvSpPr>
          <p:cNvPr id="7" name="object 7"/>
          <p:cNvSpPr txBox="1"/>
          <p:nvPr/>
        </p:nvSpPr>
        <p:spPr>
          <a:xfrm>
            <a:off x="2065147" y="508384"/>
            <a:ext cx="2282190" cy="1427480"/>
          </a:xfrm>
          <a:prstGeom prst="rect">
            <a:avLst/>
          </a:prstGeom>
        </p:spPr>
        <p:txBody>
          <a:bodyPr vert="horz" wrap="square" lIns="0" tIns="12700" rIns="0" bIns="0" rtlCol="0">
            <a:spAutoFit/>
          </a:bodyPr>
          <a:lstStyle/>
          <a:p>
            <a:pPr marL="153670" marR="176530" indent="-116205">
              <a:lnSpc>
                <a:spcPct val="111600"/>
              </a:lnSpc>
              <a:spcBef>
                <a:spcPts val="100"/>
              </a:spcBef>
              <a:buFont typeface="Menlo"/>
              <a:buChar char="•"/>
              <a:tabLst>
                <a:tab pos="158750" algn="l"/>
              </a:tabLst>
            </a:pPr>
            <a:r>
              <a:rPr sz="900" spc="-10" dirty="0">
                <a:solidFill>
                  <a:srgbClr val="3333B2"/>
                </a:solidFill>
                <a:latin typeface="Arial"/>
                <a:cs typeface="Arial"/>
              </a:rPr>
              <a:t>Activation</a:t>
            </a:r>
            <a:r>
              <a:rPr sz="900" spc="-15" dirty="0">
                <a:solidFill>
                  <a:srgbClr val="3333B2"/>
                </a:solidFill>
                <a:latin typeface="Arial"/>
                <a:cs typeface="Arial"/>
              </a:rPr>
              <a:t> </a:t>
            </a:r>
            <a:r>
              <a:rPr sz="900" dirty="0">
                <a:solidFill>
                  <a:srgbClr val="3333B2"/>
                </a:solidFill>
                <a:latin typeface="Arial"/>
                <a:cs typeface="Arial"/>
              </a:rPr>
              <a:t>policy</a:t>
            </a:r>
            <a:r>
              <a:rPr sz="900" dirty="0">
                <a:latin typeface="Arial"/>
                <a:cs typeface="Arial"/>
              </a:rPr>
              <a:t>:</a:t>
            </a:r>
            <a:r>
              <a:rPr sz="900" spc="40" dirty="0">
                <a:latin typeface="Arial"/>
                <a:cs typeface="Arial"/>
              </a:rPr>
              <a:t> </a:t>
            </a:r>
            <a:r>
              <a:rPr sz="900" dirty="0">
                <a:latin typeface="Arial"/>
                <a:cs typeface="Arial"/>
              </a:rPr>
              <a:t>which</a:t>
            </a:r>
            <a:r>
              <a:rPr sz="900" spc="-10" dirty="0">
                <a:latin typeface="Arial"/>
                <a:cs typeface="Arial"/>
              </a:rPr>
              <a:t> </a:t>
            </a:r>
            <a:r>
              <a:rPr sz="900" dirty="0">
                <a:latin typeface="Arial"/>
                <a:cs typeface="Arial"/>
              </a:rPr>
              <a:t>actions</a:t>
            </a:r>
            <a:r>
              <a:rPr sz="900" spc="-15" dirty="0">
                <a:latin typeface="Arial"/>
                <a:cs typeface="Arial"/>
              </a:rPr>
              <a:t> </a:t>
            </a:r>
            <a:r>
              <a:rPr sz="900" dirty="0">
                <a:latin typeface="Arial"/>
                <a:cs typeface="Arial"/>
              </a:rPr>
              <a:t>to</a:t>
            </a:r>
            <a:r>
              <a:rPr sz="900" spc="-15" dirty="0">
                <a:latin typeface="Arial"/>
                <a:cs typeface="Arial"/>
              </a:rPr>
              <a:t> </a:t>
            </a:r>
            <a:r>
              <a:rPr sz="900" spc="-20" dirty="0">
                <a:latin typeface="Arial"/>
                <a:cs typeface="Arial"/>
              </a:rPr>
              <a:t>take </a:t>
            </a:r>
            <a:r>
              <a:rPr sz="900" dirty="0">
                <a:latin typeface="Arial"/>
                <a:cs typeface="Arial"/>
              </a:rPr>
              <a:t>when</a:t>
            </a:r>
            <a:r>
              <a:rPr sz="900" spc="-20" dirty="0">
                <a:latin typeface="Arial"/>
                <a:cs typeface="Arial"/>
              </a:rPr>
              <a:t> </a:t>
            </a:r>
            <a:r>
              <a:rPr sz="900" dirty="0">
                <a:latin typeface="Arial"/>
                <a:cs typeface="Arial"/>
              </a:rPr>
              <a:t>an</a:t>
            </a:r>
            <a:r>
              <a:rPr sz="900" spc="-20" dirty="0">
                <a:latin typeface="Arial"/>
                <a:cs typeface="Arial"/>
              </a:rPr>
              <a:t> </a:t>
            </a:r>
            <a:r>
              <a:rPr sz="900" spc="-10" dirty="0">
                <a:latin typeface="Arial"/>
                <a:cs typeface="Arial"/>
              </a:rPr>
              <a:t>invocation</a:t>
            </a:r>
            <a:r>
              <a:rPr sz="900" spc="-20" dirty="0">
                <a:latin typeface="Arial"/>
                <a:cs typeface="Arial"/>
              </a:rPr>
              <a:t> </a:t>
            </a:r>
            <a:r>
              <a:rPr sz="900" dirty="0">
                <a:latin typeface="Arial"/>
                <a:cs typeface="Arial"/>
              </a:rPr>
              <a:t>request</a:t>
            </a:r>
            <a:r>
              <a:rPr sz="900" spc="-20" dirty="0">
                <a:latin typeface="Arial"/>
                <a:cs typeface="Arial"/>
              </a:rPr>
              <a:t> </a:t>
            </a:r>
            <a:r>
              <a:rPr sz="900" dirty="0">
                <a:latin typeface="Arial"/>
                <a:cs typeface="Arial"/>
              </a:rPr>
              <a:t>comes</a:t>
            </a:r>
            <a:r>
              <a:rPr sz="900" spc="-20" dirty="0">
                <a:latin typeface="Arial"/>
                <a:cs typeface="Arial"/>
              </a:rPr>
              <a:t> </a:t>
            </a:r>
            <a:r>
              <a:rPr sz="900" spc="-25" dirty="0">
                <a:latin typeface="Arial"/>
                <a:cs typeface="Arial"/>
              </a:rPr>
              <a:t>in:</a:t>
            </a:r>
            <a:endParaRPr sz="900">
              <a:latin typeface="Arial"/>
              <a:cs typeface="Arial"/>
            </a:endParaRPr>
          </a:p>
          <a:p>
            <a:pPr marL="410845" marR="266700" lvl="1" indent="-120650">
              <a:lnSpc>
                <a:spcPct val="111600"/>
              </a:lnSpc>
              <a:spcBef>
                <a:spcPts val="400"/>
              </a:spcBef>
              <a:buClr>
                <a:srgbClr val="3333B2"/>
              </a:buClr>
              <a:buFont typeface="Menlo"/>
              <a:buChar char="•"/>
              <a:tabLst>
                <a:tab pos="406400" algn="l"/>
              </a:tabLst>
            </a:pPr>
            <a:r>
              <a:rPr sz="900" dirty="0">
                <a:latin typeface="Arial"/>
                <a:cs typeface="Arial"/>
              </a:rPr>
              <a:t>Where</a:t>
            </a:r>
            <a:r>
              <a:rPr sz="900" spc="-25" dirty="0">
                <a:latin typeface="Arial"/>
                <a:cs typeface="Arial"/>
              </a:rPr>
              <a:t> </a:t>
            </a:r>
            <a:r>
              <a:rPr sz="900" dirty="0">
                <a:latin typeface="Arial"/>
                <a:cs typeface="Arial"/>
              </a:rPr>
              <a:t>are</a:t>
            </a:r>
            <a:r>
              <a:rPr sz="900" spc="-20" dirty="0">
                <a:latin typeface="Arial"/>
                <a:cs typeface="Arial"/>
              </a:rPr>
              <a:t> </a:t>
            </a:r>
            <a:r>
              <a:rPr sz="900" dirty="0">
                <a:latin typeface="Arial"/>
                <a:cs typeface="Arial"/>
              </a:rPr>
              <a:t>code</a:t>
            </a:r>
            <a:r>
              <a:rPr sz="900" spc="-20" dirty="0">
                <a:latin typeface="Arial"/>
                <a:cs typeface="Arial"/>
              </a:rPr>
              <a:t> </a:t>
            </a:r>
            <a:r>
              <a:rPr sz="900" dirty="0">
                <a:latin typeface="Arial"/>
                <a:cs typeface="Arial"/>
              </a:rPr>
              <a:t>and</a:t>
            </a:r>
            <a:r>
              <a:rPr sz="900" spc="-25" dirty="0">
                <a:latin typeface="Arial"/>
                <a:cs typeface="Arial"/>
              </a:rPr>
              <a:t> </a:t>
            </a:r>
            <a:r>
              <a:rPr sz="900" dirty="0">
                <a:latin typeface="Arial"/>
                <a:cs typeface="Arial"/>
              </a:rPr>
              <a:t>data</a:t>
            </a:r>
            <a:r>
              <a:rPr sz="900" spc="-20" dirty="0">
                <a:latin typeface="Arial"/>
                <a:cs typeface="Arial"/>
              </a:rPr>
              <a:t> </a:t>
            </a:r>
            <a:r>
              <a:rPr sz="900" dirty="0">
                <a:latin typeface="Arial"/>
                <a:cs typeface="Arial"/>
              </a:rPr>
              <a:t>of</a:t>
            </a:r>
            <a:r>
              <a:rPr sz="900" spc="-20" dirty="0">
                <a:latin typeface="Arial"/>
                <a:cs typeface="Arial"/>
              </a:rPr>
              <a:t> </a:t>
            </a:r>
            <a:r>
              <a:rPr sz="900" spc="-25" dirty="0">
                <a:latin typeface="Arial"/>
                <a:cs typeface="Arial"/>
              </a:rPr>
              <a:t>the </a:t>
            </a:r>
            <a:r>
              <a:rPr sz="900" spc="-10" dirty="0">
                <a:latin typeface="Arial"/>
                <a:cs typeface="Arial"/>
              </a:rPr>
              <a:t>object?</a:t>
            </a:r>
            <a:endParaRPr sz="900">
              <a:latin typeface="Arial"/>
              <a:cs typeface="Arial"/>
            </a:endParaRPr>
          </a:p>
          <a:p>
            <a:pPr marL="405765" lvl="1" indent="-115570">
              <a:lnSpc>
                <a:spcPct val="100000"/>
              </a:lnSpc>
              <a:spcBef>
                <a:spcPts val="420"/>
              </a:spcBef>
              <a:buClr>
                <a:srgbClr val="3333B2"/>
              </a:buClr>
              <a:buFont typeface="Menlo"/>
              <a:buChar char="•"/>
              <a:tabLst>
                <a:tab pos="406400" algn="l"/>
              </a:tabLst>
            </a:pPr>
            <a:r>
              <a:rPr sz="900" dirty="0">
                <a:latin typeface="Arial"/>
                <a:cs typeface="Arial"/>
              </a:rPr>
              <a:t>Which</a:t>
            </a:r>
            <a:r>
              <a:rPr sz="900" spc="-30" dirty="0">
                <a:latin typeface="Arial"/>
                <a:cs typeface="Arial"/>
              </a:rPr>
              <a:t> </a:t>
            </a:r>
            <a:r>
              <a:rPr sz="900" dirty="0">
                <a:latin typeface="Arial"/>
                <a:cs typeface="Arial"/>
              </a:rPr>
              <a:t>threading</a:t>
            </a:r>
            <a:r>
              <a:rPr sz="900" spc="-30" dirty="0">
                <a:latin typeface="Arial"/>
                <a:cs typeface="Arial"/>
              </a:rPr>
              <a:t> </a:t>
            </a:r>
            <a:r>
              <a:rPr sz="900" dirty="0">
                <a:latin typeface="Arial"/>
                <a:cs typeface="Arial"/>
              </a:rPr>
              <a:t>model</a:t>
            </a:r>
            <a:r>
              <a:rPr sz="900" spc="-30" dirty="0">
                <a:latin typeface="Arial"/>
                <a:cs typeface="Arial"/>
              </a:rPr>
              <a:t> </a:t>
            </a:r>
            <a:r>
              <a:rPr sz="900" dirty="0">
                <a:latin typeface="Arial"/>
                <a:cs typeface="Arial"/>
              </a:rPr>
              <a:t>to</a:t>
            </a:r>
            <a:r>
              <a:rPr sz="900" spc="-25" dirty="0">
                <a:latin typeface="Arial"/>
                <a:cs typeface="Arial"/>
              </a:rPr>
              <a:t> </a:t>
            </a:r>
            <a:r>
              <a:rPr sz="900" spc="-20" dirty="0">
                <a:latin typeface="Arial"/>
                <a:cs typeface="Arial"/>
              </a:rPr>
              <a:t>use?</a:t>
            </a:r>
            <a:endParaRPr sz="900">
              <a:latin typeface="Arial"/>
              <a:cs typeface="Arial"/>
            </a:endParaRPr>
          </a:p>
          <a:p>
            <a:pPr marL="410845" lvl="1" indent="-120650">
              <a:lnSpc>
                <a:spcPct val="100000"/>
              </a:lnSpc>
              <a:spcBef>
                <a:spcPts val="425"/>
              </a:spcBef>
              <a:buClr>
                <a:srgbClr val="3333B2"/>
              </a:buClr>
              <a:buFont typeface="Menlo"/>
              <a:buChar char="•"/>
              <a:tabLst>
                <a:tab pos="411480" algn="l"/>
              </a:tabLst>
            </a:pPr>
            <a:r>
              <a:rPr sz="900" spc="-20" dirty="0">
                <a:latin typeface="Arial"/>
                <a:cs typeface="Arial"/>
              </a:rPr>
              <a:t>Keep</a:t>
            </a:r>
            <a:r>
              <a:rPr sz="900" spc="-25" dirty="0">
                <a:latin typeface="Arial"/>
                <a:cs typeface="Arial"/>
              </a:rPr>
              <a:t> </a:t>
            </a:r>
            <a:r>
              <a:rPr sz="900" spc="-10" dirty="0">
                <a:latin typeface="Arial"/>
                <a:cs typeface="Arial"/>
              </a:rPr>
              <a:t>modified</a:t>
            </a:r>
            <a:r>
              <a:rPr sz="900" spc="-20" dirty="0">
                <a:latin typeface="Arial"/>
                <a:cs typeface="Arial"/>
              </a:rPr>
              <a:t> </a:t>
            </a:r>
            <a:r>
              <a:rPr sz="900" spc="-10" dirty="0">
                <a:latin typeface="Arial"/>
                <a:cs typeface="Arial"/>
              </a:rPr>
              <a:t>state</a:t>
            </a:r>
            <a:r>
              <a:rPr sz="900" spc="-20" dirty="0">
                <a:latin typeface="Arial"/>
                <a:cs typeface="Arial"/>
              </a:rPr>
              <a:t> </a:t>
            </a:r>
            <a:r>
              <a:rPr sz="900" dirty="0">
                <a:latin typeface="Arial"/>
                <a:cs typeface="Arial"/>
              </a:rPr>
              <a:t>of</a:t>
            </a:r>
            <a:r>
              <a:rPr sz="900" spc="-25" dirty="0">
                <a:latin typeface="Arial"/>
                <a:cs typeface="Arial"/>
              </a:rPr>
              <a:t> </a:t>
            </a:r>
            <a:r>
              <a:rPr sz="900" spc="-10" dirty="0">
                <a:latin typeface="Arial"/>
                <a:cs typeface="Arial"/>
              </a:rPr>
              <a:t>object,</a:t>
            </a:r>
            <a:r>
              <a:rPr sz="900" spc="-20" dirty="0">
                <a:latin typeface="Arial"/>
                <a:cs typeface="Arial"/>
              </a:rPr>
              <a:t> </a:t>
            </a:r>
            <a:r>
              <a:rPr sz="900" dirty="0">
                <a:latin typeface="Arial"/>
                <a:cs typeface="Arial"/>
              </a:rPr>
              <a:t>if</a:t>
            </a:r>
            <a:r>
              <a:rPr sz="900" spc="-20" dirty="0">
                <a:latin typeface="Arial"/>
                <a:cs typeface="Arial"/>
              </a:rPr>
              <a:t> any?</a:t>
            </a:r>
            <a:endParaRPr sz="900">
              <a:latin typeface="Arial"/>
              <a:cs typeface="Arial"/>
            </a:endParaRPr>
          </a:p>
          <a:p>
            <a:pPr marL="158115" marR="209550" indent="-120650">
              <a:lnSpc>
                <a:spcPct val="111600"/>
              </a:lnSpc>
              <a:spcBef>
                <a:spcPts val="400"/>
              </a:spcBef>
              <a:buFont typeface="Menlo"/>
              <a:buChar char="•"/>
              <a:tabLst>
                <a:tab pos="158750" algn="l"/>
              </a:tabLst>
            </a:pPr>
            <a:r>
              <a:rPr sz="900" dirty="0">
                <a:solidFill>
                  <a:srgbClr val="3333B2"/>
                </a:solidFill>
                <a:latin typeface="Arial"/>
                <a:cs typeface="Arial"/>
              </a:rPr>
              <a:t>Object</a:t>
            </a:r>
            <a:r>
              <a:rPr sz="900" spc="-35" dirty="0">
                <a:solidFill>
                  <a:srgbClr val="3333B2"/>
                </a:solidFill>
                <a:latin typeface="Arial"/>
                <a:cs typeface="Arial"/>
              </a:rPr>
              <a:t> </a:t>
            </a:r>
            <a:r>
              <a:rPr sz="900" dirty="0">
                <a:solidFill>
                  <a:srgbClr val="3333B2"/>
                </a:solidFill>
                <a:latin typeface="Arial"/>
                <a:cs typeface="Arial"/>
              </a:rPr>
              <a:t>adapter</a:t>
            </a:r>
            <a:r>
              <a:rPr sz="900" dirty="0">
                <a:latin typeface="Arial"/>
                <a:cs typeface="Arial"/>
              </a:rPr>
              <a:t>:</a:t>
            </a:r>
            <a:r>
              <a:rPr sz="900" spc="25" dirty="0">
                <a:latin typeface="Arial"/>
                <a:cs typeface="Arial"/>
              </a:rPr>
              <a:t> </a:t>
            </a:r>
            <a:r>
              <a:rPr sz="900" dirty="0">
                <a:latin typeface="Arial"/>
                <a:cs typeface="Arial"/>
              </a:rPr>
              <a:t>implements</a:t>
            </a:r>
            <a:r>
              <a:rPr sz="900" spc="-30" dirty="0">
                <a:latin typeface="Arial"/>
                <a:cs typeface="Arial"/>
              </a:rPr>
              <a:t> </a:t>
            </a:r>
            <a:r>
              <a:rPr sz="900" dirty="0">
                <a:latin typeface="Arial"/>
                <a:cs typeface="Arial"/>
              </a:rPr>
              <a:t>a</a:t>
            </a:r>
            <a:r>
              <a:rPr sz="900" spc="-35" dirty="0">
                <a:latin typeface="Arial"/>
                <a:cs typeface="Arial"/>
              </a:rPr>
              <a:t> </a:t>
            </a:r>
            <a:r>
              <a:rPr sz="900" spc="-10" dirty="0">
                <a:latin typeface="Arial"/>
                <a:cs typeface="Arial"/>
              </a:rPr>
              <a:t>specific activation</a:t>
            </a:r>
            <a:r>
              <a:rPr sz="900" spc="30" dirty="0">
                <a:latin typeface="Arial"/>
                <a:cs typeface="Arial"/>
              </a:rPr>
              <a:t> </a:t>
            </a:r>
            <a:r>
              <a:rPr sz="900" spc="-10" dirty="0">
                <a:latin typeface="Arial"/>
                <a:cs typeface="Arial"/>
              </a:rPr>
              <a:t>policy</a:t>
            </a:r>
            <a:endParaRPr sz="900">
              <a:latin typeface="Arial"/>
              <a:cs typeface="Arial"/>
            </a:endParaRPr>
          </a:p>
        </p:txBody>
      </p:sp>
      <p:grpSp>
        <p:nvGrpSpPr>
          <p:cNvPr id="8" name="object 8"/>
          <p:cNvGrpSpPr/>
          <p:nvPr/>
        </p:nvGrpSpPr>
        <p:grpSpPr>
          <a:xfrm>
            <a:off x="0" y="3348469"/>
            <a:ext cx="4608195" cy="107950"/>
            <a:chOff x="0" y="3348469"/>
            <a:chExt cx="4608195" cy="107950"/>
          </a:xfrm>
        </p:grpSpPr>
        <p:sp>
          <p:nvSpPr>
            <p:cNvPr id="9" name="object 9"/>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10" name="object 10"/>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1" name="object 11"/>
          <p:cNvSpPr txBox="1"/>
          <p:nvPr/>
        </p:nvSpPr>
        <p:spPr>
          <a:xfrm>
            <a:off x="53467" y="3349927"/>
            <a:ext cx="43370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5" action="ppaction://hlinksldjump"/>
              </a:rPr>
              <a:t>Object</a:t>
            </a:r>
            <a:r>
              <a:rPr sz="500" spc="-20" dirty="0">
                <a:latin typeface="Arial"/>
                <a:cs typeface="Arial"/>
                <a:hlinkClick r:id="rId5" action="ppaction://hlinksldjump"/>
              </a:rPr>
              <a:t> </a:t>
            </a:r>
            <a:r>
              <a:rPr sz="500" spc="-10" dirty="0">
                <a:latin typeface="Arial"/>
                <a:cs typeface="Arial"/>
                <a:hlinkClick r:id="rId5" action="ppaction://hlinksldjump"/>
              </a:rPr>
              <a:t>servers</a:t>
            </a:r>
            <a:endParaRPr sz="500">
              <a:latin typeface="Arial"/>
              <a:cs typeface="Arial"/>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10875" y="-1515"/>
            <a:ext cx="24384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Servers</a:t>
            </a:r>
            <a:endParaRPr sz="500">
              <a:latin typeface="Arial"/>
              <a:cs typeface="Arial"/>
            </a:endParaRPr>
          </a:p>
        </p:txBody>
      </p:sp>
      <p:sp>
        <p:nvSpPr>
          <p:cNvPr id="5" name="object 5"/>
          <p:cNvSpPr txBox="1"/>
          <p:nvPr/>
        </p:nvSpPr>
        <p:spPr>
          <a:xfrm>
            <a:off x="95300" y="197711"/>
            <a:ext cx="2705100" cy="207645"/>
          </a:xfrm>
          <a:prstGeom prst="rect">
            <a:avLst/>
          </a:prstGeom>
        </p:spPr>
        <p:txBody>
          <a:bodyPr vert="horz" wrap="square" lIns="0" tIns="12065" rIns="0" bIns="0" rtlCol="0">
            <a:spAutoFit/>
          </a:bodyPr>
          <a:lstStyle/>
          <a:p>
            <a:pPr marL="12700">
              <a:lnSpc>
                <a:spcPct val="100000"/>
              </a:lnSpc>
              <a:spcBef>
                <a:spcPts val="95"/>
              </a:spcBef>
            </a:pPr>
            <a:r>
              <a:rPr sz="1200" dirty="0">
                <a:solidFill>
                  <a:srgbClr val="3333B2"/>
                </a:solidFill>
                <a:latin typeface="Arial"/>
                <a:cs typeface="Arial"/>
              </a:rPr>
              <a:t>Example:</a:t>
            </a:r>
            <a:r>
              <a:rPr sz="1200" spc="45" dirty="0">
                <a:solidFill>
                  <a:srgbClr val="3333B2"/>
                </a:solidFill>
                <a:latin typeface="Arial"/>
                <a:cs typeface="Arial"/>
              </a:rPr>
              <a:t> </a:t>
            </a:r>
            <a:r>
              <a:rPr sz="1200" dirty="0">
                <a:solidFill>
                  <a:srgbClr val="3333B2"/>
                </a:solidFill>
                <a:latin typeface="Arial"/>
                <a:cs typeface="Arial"/>
              </a:rPr>
              <a:t>Ice</a:t>
            </a:r>
            <a:r>
              <a:rPr sz="1200" spc="-30" dirty="0">
                <a:solidFill>
                  <a:srgbClr val="3333B2"/>
                </a:solidFill>
                <a:latin typeface="Arial"/>
                <a:cs typeface="Arial"/>
              </a:rPr>
              <a:t> </a:t>
            </a:r>
            <a:r>
              <a:rPr sz="1200" dirty="0">
                <a:solidFill>
                  <a:srgbClr val="3333B2"/>
                </a:solidFill>
                <a:latin typeface="Arial"/>
                <a:cs typeface="Arial"/>
              </a:rPr>
              <a:t>runtime</a:t>
            </a:r>
            <a:r>
              <a:rPr sz="1200" spc="-25" dirty="0">
                <a:solidFill>
                  <a:srgbClr val="3333B2"/>
                </a:solidFill>
                <a:latin typeface="Arial"/>
                <a:cs typeface="Arial"/>
              </a:rPr>
              <a:t> </a:t>
            </a:r>
            <a:r>
              <a:rPr sz="1200" dirty="0">
                <a:solidFill>
                  <a:srgbClr val="3333B2"/>
                </a:solidFill>
                <a:latin typeface="Arial"/>
                <a:cs typeface="Arial"/>
              </a:rPr>
              <a:t>system</a:t>
            </a:r>
            <a:r>
              <a:rPr sz="1200" spc="-30" dirty="0">
                <a:solidFill>
                  <a:srgbClr val="3333B2"/>
                </a:solidFill>
                <a:latin typeface="Arial"/>
                <a:cs typeface="Arial"/>
              </a:rPr>
              <a:t> </a:t>
            </a:r>
            <a:r>
              <a:rPr sz="1200" dirty="0">
                <a:solidFill>
                  <a:srgbClr val="3333B2"/>
                </a:solidFill>
                <a:latin typeface="Arial"/>
                <a:cs typeface="Arial"/>
              </a:rPr>
              <a:t>–</a:t>
            </a:r>
            <a:r>
              <a:rPr sz="1200" spc="-25" dirty="0">
                <a:solidFill>
                  <a:srgbClr val="3333B2"/>
                </a:solidFill>
                <a:latin typeface="Arial"/>
                <a:cs typeface="Arial"/>
              </a:rPr>
              <a:t> </a:t>
            </a:r>
            <a:r>
              <a:rPr sz="1200" dirty="0">
                <a:solidFill>
                  <a:srgbClr val="3333B2"/>
                </a:solidFill>
                <a:latin typeface="Arial"/>
                <a:cs typeface="Arial"/>
              </a:rPr>
              <a:t>a</a:t>
            </a:r>
            <a:r>
              <a:rPr sz="1200" spc="-30" dirty="0">
                <a:solidFill>
                  <a:srgbClr val="3333B2"/>
                </a:solidFill>
                <a:latin typeface="Arial"/>
                <a:cs typeface="Arial"/>
              </a:rPr>
              <a:t> </a:t>
            </a:r>
            <a:r>
              <a:rPr sz="1200" spc="-10" dirty="0">
                <a:solidFill>
                  <a:srgbClr val="3333B2"/>
                </a:solidFill>
                <a:latin typeface="Arial"/>
                <a:cs typeface="Arial"/>
              </a:rPr>
              <a:t>server</a:t>
            </a:r>
            <a:endParaRPr sz="1200">
              <a:latin typeface="Arial"/>
              <a:cs typeface="Arial"/>
            </a:endParaRPr>
          </a:p>
        </p:txBody>
      </p:sp>
      <p:sp>
        <p:nvSpPr>
          <p:cNvPr id="6" name="object 6"/>
          <p:cNvSpPr txBox="1"/>
          <p:nvPr/>
        </p:nvSpPr>
        <p:spPr>
          <a:xfrm>
            <a:off x="233425" y="605868"/>
            <a:ext cx="1430020" cy="405130"/>
          </a:xfrm>
          <a:prstGeom prst="rect">
            <a:avLst/>
          </a:prstGeom>
        </p:spPr>
        <p:txBody>
          <a:bodyPr vert="horz" wrap="square" lIns="0" tIns="12065" rIns="0" bIns="0" rtlCol="0">
            <a:spAutoFit/>
          </a:bodyPr>
          <a:lstStyle/>
          <a:p>
            <a:pPr marL="12700">
              <a:lnSpc>
                <a:spcPts val="780"/>
              </a:lnSpc>
              <a:spcBef>
                <a:spcPts val="95"/>
              </a:spcBef>
            </a:pPr>
            <a:r>
              <a:rPr sz="500" dirty="0">
                <a:latin typeface="Times New Roman"/>
                <a:cs typeface="Times New Roman"/>
              </a:rPr>
              <a:t>1</a:t>
            </a:r>
            <a:r>
              <a:rPr sz="500" spc="190" dirty="0">
                <a:latin typeface="Times New Roman"/>
                <a:cs typeface="Times New Roman"/>
              </a:rPr>
              <a:t>  </a:t>
            </a:r>
            <a:r>
              <a:rPr sz="700" b="1" dirty="0">
                <a:solidFill>
                  <a:srgbClr val="FF0059"/>
                </a:solidFill>
                <a:latin typeface="Times New Roman"/>
                <a:cs typeface="Times New Roman"/>
              </a:rPr>
              <a:t>import</a:t>
            </a:r>
            <a:r>
              <a:rPr sz="700" b="1" spc="120" dirty="0">
                <a:solidFill>
                  <a:srgbClr val="FF0059"/>
                </a:solidFill>
                <a:latin typeface="Times New Roman"/>
                <a:cs typeface="Times New Roman"/>
              </a:rPr>
              <a:t> </a:t>
            </a:r>
            <a:r>
              <a:rPr sz="700" spc="95" dirty="0">
                <a:latin typeface="Times New Roman"/>
                <a:cs typeface="Times New Roman"/>
              </a:rPr>
              <a:t>sys,</a:t>
            </a:r>
            <a:r>
              <a:rPr sz="700" spc="130" dirty="0">
                <a:latin typeface="Times New Roman"/>
                <a:cs typeface="Times New Roman"/>
              </a:rPr>
              <a:t> </a:t>
            </a:r>
            <a:r>
              <a:rPr sz="700" spc="70" dirty="0">
                <a:latin typeface="Times New Roman"/>
                <a:cs typeface="Times New Roman"/>
              </a:rPr>
              <a:t>Ice</a:t>
            </a:r>
            <a:endParaRPr sz="700">
              <a:latin typeface="Times New Roman"/>
              <a:cs typeface="Times New Roman"/>
            </a:endParaRPr>
          </a:p>
          <a:p>
            <a:pPr marL="12700">
              <a:lnSpc>
                <a:spcPts val="780"/>
              </a:lnSpc>
            </a:pPr>
            <a:r>
              <a:rPr sz="500" dirty="0">
                <a:latin typeface="Times New Roman"/>
                <a:cs typeface="Times New Roman"/>
              </a:rPr>
              <a:t>2</a:t>
            </a:r>
            <a:r>
              <a:rPr sz="500" spc="204" dirty="0">
                <a:latin typeface="Times New Roman"/>
                <a:cs typeface="Times New Roman"/>
              </a:rPr>
              <a:t>  </a:t>
            </a:r>
            <a:r>
              <a:rPr sz="700" b="1" dirty="0">
                <a:solidFill>
                  <a:srgbClr val="FF0059"/>
                </a:solidFill>
                <a:latin typeface="Times New Roman"/>
                <a:cs typeface="Times New Roman"/>
              </a:rPr>
              <a:t>import</a:t>
            </a:r>
            <a:r>
              <a:rPr sz="700" b="1" spc="114" dirty="0">
                <a:solidFill>
                  <a:srgbClr val="FF0059"/>
                </a:solidFill>
                <a:latin typeface="Times New Roman"/>
                <a:cs typeface="Times New Roman"/>
              </a:rPr>
              <a:t> </a:t>
            </a:r>
            <a:r>
              <a:rPr sz="700" spc="-20" dirty="0">
                <a:latin typeface="Times New Roman"/>
                <a:cs typeface="Times New Roman"/>
              </a:rPr>
              <a:t>Demo</a:t>
            </a:r>
            <a:endParaRPr sz="700">
              <a:latin typeface="Times New Roman"/>
              <a:cs typeface="Times New Roman"/>
            </a:endParaRPr>
          </a:p>
          <a:p>
            <a:pPr marL="12700">
              <a:lnSpc>
                <a:spcPts val="560"/>
              </a:lnSpc>
              <a:spcBef>
                <a:spcPts val="80"/>
              </a:spcBef>
            </a:pPr>
            <a:r>
              <a:rPr sz="500" spc="45" dirty="0">
                <a:latin typeface="Times New Roman"/>
                <a:cs typeface="Times New Roman"/>
              </a:rPr>
              <a:t>3</a:t>
            </a:r>
            <a:endParaRPr sz="500">
              <a:latin typeface="Times New Roman"/>
              <a:cs typeface="Times New Roman"/>
            </a:endParaRPr>
          </a:p>
          <a:p>
            <a:pPr marL="12700">
              <a:lnSpc>
                <a:spcPts val="800"/>
              </a:lnSpc>
            </a:pPr>
            <a:r>
              <a:rPr sz="500" dirty="0">
                <a:latin typeface="Times New Roman"/>
                <a:cs typeface="Times New Roman"/>
              </a:rPr>
              <a:t>4</a:t>
            </a:r>
            <a:r>
              <a:rPr sz="500" spc="455" dirty="0">
                <a:latin typeface="Times New Roman"/>
                <a:cs typeface="Times New Roman"/>
              </a:rPr>
              <a:t> </a:t>
            </a:r>
            <a:r>
              <a:rPr sz="700" b="1" spc="85" dirty="0">
                <a:solidFill>
                  <a:srgbClr val="FF0059"/>
                </a:solidFill>
                <a:latin typeface="Times New Roman"/>
                <a:cs typeface="Times New Roman"/>
              </a:rPr>
              <a:t>class</a:t>
            </a:r>
            <a:r>
              <a:rPr sz="700" b="1" spc="70" dirty="0">
                <a:solidFill>
                  <a:srgbClr val="FF0059"/>
                </a:solidFill>
                <a:latin typeface="Times New Roman"/>
                <a:cs typeface="Times New Roman"/>
              </a:rPr>
              <a:t> </a:t>
            </a:r>
            <a:r>
              <a:rPr sz="700" spc="50" dirty="0">
                <a:latin typeface="Times New Roman"/>
                <a:cs typeface="Times New Roman"/>
              </a:rPr>
              <a:t>PrinterI(Demo.Printer):</a:t>
            </a:r>
            <a:endParaRPr sz="700">
              <a:latin typeface="Times New Roman"/>
              <a:cs typeface="Times New Roman"/>
            </a:endParaRPr>
          </a:p>
        </p:txBody>
      </p:sp>
      <p:sp>
        <p:nvSpPr>
          <p:cNvPr id="7" name="object 7"/>
          <p:cNvSpPr/>
          <p:nvPr/>
        </p:nvSpPr>
        <p:spPr>
          <a:xfrm>
            <a:off x="706399" y="1080381"/>
            <a:ext cx="98425" cy="0"/>
          </a:xfrm>
          <a:custGeom>
            <a:avLst/>
            <a:gdLst/>
            <a:ahLst/>
            <a:cxnLst/>
            <a:rect l="l" t="t" r="r" b="b"/>
            <a:pathLst>
              <a:path w="98425">
                <a:moveTo>
                  <a:pt x="0" y="0"/>
                </a:moveTo>
                <a:lnTo>
                  <a:pt x="98398" y="0"/>
                </a:lnTo>
              </a:path>
            </a:pathLst>
          </a:custGeom>
          <a:ln w="4428">
            <a:solidFill>
              <a:srgbClr val="000000"/>
            </a:solidFill>
          </a:ln>
        </p:spPr>
        <p:txBody>
          <a:bodyPr wrap="square" lIns="0" tIns="0" rIns="0" bIns="0" rtlCol="0"/>
          <a:lstStyle/>
          <a:p>
            <a:endParaRPr/>
          </a:p>
        </p:txBody>
      </p:sp>
      <p:sp>
        <p:nvSpPr>
          <p:cNvPr id="8" name="object 8"/>
          <p:cNvSpPr/>
          <p:nvPr/>
        </p:nvSpPr>
        <p:spPr>
          <a:xfrm>
            <a:off x="978035" y="1080381"/>
            <a:ext cx="98425" cy="0"/>
          </a:xfrm>
          <a:custGeom>
            <a:avLst/>
            <a:gdLst/>
            <a:ahLst/>
            <a:cxnLst/>
            <a:rect l="l" t="t" r="r" b="b"/>
            <a:pathLst>
              <a:path w="98425">
                <a:moveTo>
                  <a:pt x="0" y="0"/>
                </a:moveTo>
                <a:lnTo>
                  <a:pt x="98398" y="0"/>
                </a:lnTo>
              </a:path>
            </a:pathLst>
          </a:custGeom>
          <a:ln w="4428">
            <a:solidFill>
              <a:srgbClr val="000000"/>
            </a:solidFill>
          </a:ln>
        </p:spPr>
        <p:txBody>
          <a:bodyPr wrap="square" lIns="0" tIns="0" rIns="0" bIns="0" rtlCol="0"/>
          <a:lstStyle/>
          <a:p>
            <a:endParaRPr/>
          </a:p>
        </p:txBody>
      </p:sp>
      <p:sp>
        <p:nvSpPr>
          <p:cNvPr id="9" name="object 9"/>
          <p:cNvSpPr txBox="1"/>
          <p:nvPr/>
        </p:nvSpPr>
        <p:spPr>
          <a:xfrm>
            <a:off x="517791" y="970257"/>
            <a:ext cx="1012825" cy="222885"/>
          </a:xfrm>
          <a:prstGeom prst="rect">
            <a:avLst/>
          </a:prstGeom>
        </p:spPr>
        <p:txBody>
          <a:bodyPr vert="horz" wrap="square" lIns="0" tIns="27940" rIns="0" bIns="0" rtlCol="0">
            <a:spAutoFit/>
          </a:bodyPr>
          <a:lstStyle/>
          <a:p>
            <a:pPr marL="189230" marR="5080" indent="-177165">
              <a:lnSpc>
                <a:spcPts val="720"/>
              </a:lnSpc>
              <a:spcBef>
                <a:spcPts val="220"/>
              </a:spcBef>
            </a:pPr>
            <a:r>
              <a:rPr sz="700" b="1" spc="65" dirty="0">
                <a:solidFill>
                  <a:srgbClr val="FF0059"/>
                </a:solidFill>
                <a:latin typeface="Times New Roman"/>
                <a:cs typeface="Times New Roman"/>
              </a:rPr>
              <a:t>def</a:t>
            </a:r>
            <a:r>
              <a:rPr sz="700" b="1" spc="300" dirty="0">
                <a:solidFill>
                  <a:srgbClr val="FF0059"/>
                </a:solidFill>
                <a:latin typeface="Times New Roman"/>
                <a:cs typeface="Times New Roman"/>
              </a:rPr>
              <a:t>  </a:t>
            </a:r>
            <a:r>
              <a:rPr sz="700" spc="135" dirty="0">
                <a:latin typeface="Times New Roman"/>
                <a:cs typeface="Times New Roman"/>
              </a:rPr>
              <a:t>init</a:t>
            </a:r>
            <a:r>
              <a:rPr sz="700" spc="445" dirty="0">
                <a:latin typeface="Times New Roman"/>
                <a:cs typeface="Times New Roman"/>
              </a:rPr>
              <a:t> </a:t>
            </a:r>
            <a:r>
              <a:rPr sz="700" spc="120" dirty="0">
                <a:latin typeface="Times New Roman"/>
                <a:cs typeface="Times New Roman"/>
              </a:rPr>
              <a:t>(self,</a:t>
            </a:r>
            <a:r>
              <a:rPr sz="700" spc="100" dirty="0">
                <a:latin typeface="Times New Roman"/>
                <a:cs typeface="Times New Roman"/>
              </a:rPr>
              <a:t> </a:t>
            </a:r>
            <a:r>
              <a:rPr sz="700" spc="140" dirty="0">
                <a:latin typeface="Times New Roman"/>
                <a:cs typeface="Times New Roman"/>
              </a:rPr>
              <a:t>t): </a:t>
            </a:r>
            <a:r>
              <a:rPr sz="700" spc="130" dirty="0">
                <a:latin typeface="Times New Roman"/>
                <a:cs typeface="Times New Roman"/>
              </a:rPr>
              <a:t>self.t</a:t>
            </a:r>
            <a:r>
              <a:rPr sz="700" spc="105" dirty="0">
                <a:latin typeface="Times New Roman"/>
                <a:cs typeface="Times New Roman"/>
              </a:rPr>
              <a:t> </a:t>
            </a:r>
            <a:r>
              <a:rPr sz="700" dirty="0">
                <a:latin typeface="Times New Roman"/>
                <a:cs typeface="Times New Roman"/>
              </a:rPr>
              <a:t>=</a:t>
            </a:r>
            <a:r>
              <a:rPr sz="700" spc="110" dirty="0">
                <a:latin typeface="Times New Roman"/>
                <a:cs typeface="Times New Roman"/>
              </a:rPr>
              <a:t> </a:t>
            </a:r>
            <a:r>
              <a:rPr sz="700" spc="170" dirty="0">
                <a:latin typeface="Times New Roman"/>
                <a:cs typeface="Times New Roman"/>
              </a:rPr>
              <a:t>t</a:t>
            </a:r>
            <a:endParaRPr sz="700">
              <a:latin typeface="Times New Roman"/>
              <a:cs typeface="Times New Roman"/>
            </a:endParaRPr>
          </a:p>
        </p:txBody>
      </p:sp>
      <p:sp>
        <p:nvSpPr>
          <p:cNvPr id="10" name="object 10"/>
          <p:cNvSpPr txBox="1"/>
          <p:nvPr/>
        </p:nvSpPr>
        <p:spPr>
          <a:xfrm>
            <a:off x="195465" y="980379"/>
            <a:ext cx="101600" cy="572135"/>
          </a:xfrm>
          <a:prstGeom prst="rect">
            <a:avLst/>
          </a:prstGeom>
        </p:spPr>
        <p:txBody>
          <a:bodyPr vert="horz" wrap="square" lIns="0" tIns="27305" rIns="0" bIns="0" rtlCol="0">
            <a:spAutoFit/>
          </a:bodyPr>
          <a:lstStyle/>
          <a:p>
            <a:pPr marL="50165">
              <a:lnSpc>
                <a:spcPct val="100000"/>
              </a:lnSpc>
              <a:spcBef>
                <a:spcPts val="215"/>
              </a:spcBef>
            </a:pPr>
            <a:r>
              <a:rPr sz="500" spc="45" dirty="0">
                <a:latin typeface="Times New Roman"/>
                <a:cs typeface="Times New Roman"/>
              </a:rPr>
              <a:t>5</a:t>
            </a:r>
            <a:endParaRPr sz="500">
              <a:latin typeface="Times New Roman"/>
              <a:cs typeface="Times New Roman"/>
            </a:endParaRPr>
          </a:p>
          <a:p>
            <a:pPr marL="50165">
              <a:lnSpc>
                <a:spcPct val="100000"/>
              </a:lnSpc>
              <a:spcBef>
                <a:spcPts val="120"/>
              </a:spcBef>
            </a:pPr>
            <a:r>
              <a:rPr sz="500" spc="45" dirty="0">
                <a:latin typeface="Times New Roman"/>
                <a:cs typeface="Times New Roman"/>
              </a:rPr>
              <a:t>6</a:t>
            </a:r>
            <a:endParaRPr sz="500">
              <a:latin typeface="Times New Roman"/>
              <a:cs typeface="Times New Roman"/>
            </a:endParaRPr>
          </a:p>
          <a:p>
            <a:pPr marL="50165">
              <a:lnSpc>
                <a:spcPct val="100000"/>
              </a:lnSpc>
              <a:spcBef>
                <a:spcPts val="114"/>
              </a:spcBef>
            </a:pPr>
            <a:r>
              <a:rPr sz="500" spc="45" dirty="0">
                <a:latin typeface="Times New Roman"/>
                <a:cs typeface="Times New Roman"/>
              </a:rPr>
              <a:t>7</a:t>
            </a:r>
            <a:endParaRPr sz="500">
              <a:latin typeface="Times New Roman"/>
              <a:cs typeface="Times New Roman"/>
            </a:endParaRPr>
          </a:p>
          <a:p>
            <a:pPr marL="50165">
              <a:lnSpc>
                <a:spcPct val="100000"/>
              </a:lnSpc>
              <a:spcBef>
                <a:spcPts val="120"/>
              </a:spcBef>
            </a:pPr>
            <a:r>
              <a:rPr sz="500" spc="45" dirty="0">
                <a:latin typeface="Times New Roman"/>
                <a:cs typeface="Times New Roman"/>
              </a:rPr>
              <a:t>8</a:t>
            </a:r>
            <a:endParaRPr sz="500">
              <a:latin typeface="Times New Roman"/>
              <a:cs typeface="Times New Roman"/>
            </a:endParaRPr>
          </a:p>
          <a:p>
            <a:pPr marL="50165">
              <a:lnSpc>
                <a:spcPct val="100000"/>
              </a:lnSpc>
              <a:spcBef>
                <a:spcPts val="114"/>
              </a:spcBef>
            </a:pPr>
            <a:r>
              <a:rPr sz="500" spc="45" dirty="0">
                <a:latin typeface="Times New Roman"/>
                <a:cs typeface="Times New Roman"/>
              </a:rPr>
              <a:t>9</a:t>
            </a:r>
            <a:endParaRPr sz="500">
              <a:latin typeface="Times New Roman"/>
              <a:cs typeface="Times New Roman"/>
            </a:endParaRPr>
          </a:p>
          <a:p>
            <a:pPr marL="12700">
              <a:lnSpc>
                <a:spcPct val="100000"/>
              </a:lnSpc>
              <a:spcBef>
                <a:spcPts val="120"/>
              </a:spcBef>
            </a:pPr>
            <a:r>
              <a:rPr sz="500" spc="-25" dirty="0">
                <a:latin typeface="Times New Roman"/>
                <a:cs typeface="Times New Roman"/>
              </a:rPr>
              <a:t>10</a:t>
            </a:r>
            <a:endParaRPr sz="500">
              <a:latin typeface="Times New Roman"/>
              <a:cs typeface="Times New Roman"/>
            </a:endParaRPr>
          </a:p>
        </p:txBody>
      </p:sp>
      <p:sp>
        <p:nvSpPr>
          <p:cNvPr id="11" name="object 11"/>
          <p:cNvSpPr txBox="1"/>
          <p:nvPr/>
        </p:nvSpPr>
        <p:spPr>
          <a:xfrm>
            <a:off x="517791" y="1243548"/>
            <a:ext cx="1765300" cy="222885"/>
          </a:xfrm>
          <a:prstGeom prst="rect">
            <a:avLst/>
          </a:prstGeom>
        </p:spPr>
        <p:txBody>
          <a:bodyPr vert="horz" wrap="square" lIns="0" tIns="12065" rIns="0" bIns="0" rtlCol="0">
            <a:spAutoFit/>
          </a:bodyPr>
          <a:lstStyle/>
          <a:p>
            <a:pPr marL="12700">
              <a:lnSpc>
                <a:spcPts val="780"/>
              </a:lnSpc>
              <a:spcBef>
                <a:spcPts val="95"/>
              </a:spcBef>
            </a:pPr>
            <a:r>
              <a:rPr sz="700" b="1" spc="65" dirty="0">
                <a:solidFill>
                  <a:srgbClr val="FF0059"/>
                </a:solidFill>
                <a:latin typeface="Times New Roman"/>
                <a:cs typeface="Times New Roman"/>
              </a:rPr>
              <a:t>def</a:t>
            </a:r>
            <a:r>
              <a:rPr sz="700" b="1" spc="80" dirty="0">
                <a:solidFill>
                  <a:srgbClr val="FF0059"/>
                </a:solidFill>
                <a:latin typeface="Times New Roman"/>
                <a:cs typeface="Times New Roman"/>
              </a:rPr>
              <a:t> </a:t>
            </a:r>
            <a:r>
              <a:rPr sz="700" spc="85" dirty="0">
                <a:latin typeface="Times New Roman"/>
                <a:cs typeface="Times New Roman"/>
              </a:rPr>
              <a:t>printString(self,</a:t>
            </a:r>
            <a:r>
              <a:rPr sz="700" spc="150" dirty="0">
                <a:latin typeface="Times New Roman"/>
                <a:cs typeface="Times New Roman"/>
              </a:rPr>
              <a:t> s,</a:t>
            </a:r>
            <a:r>
              <a:rPr sz="700" spc="110" dirty="0">
                <a:latin typeface="Times New Roman"/>
                <a:cs typeface="Times New Roman"/>
              </a:rPr>
              <a:t> </a:t>
            </a:r>
            <a:r>
              <a:rPr sz="700" spc="-10" dirty="0">
                <a:latin typeface="Times New Roman"/>
                <a:cs typeface="Times New Roman"/>
              </a:rPr>
              <a:t>current=None):</a:t>
            </a:r>
            <a:endParaRPr sz="700">
              <a:latin typeface="Times New Roman"/>
              <a:cs typeface="Times New Roman"/>
            </a:endParaRPr>
          </a:p>
          <a:p>
            <a:pPr marL="188595">
              <a:lnSpc>
                <a:spcPts val="780"/>
              </a:lnSpc>
            </a:pPr>
            <a:r>
              <a:rPr sz="700" b="1" spc="95" dirty="0">
                <a:solidFill>
                  <a:srgbClr val="FF0059"/>
                </a:solidFill>
                <a:latin typeface="Times New Roman"/>
                <a:cs typeface="Times New Roman"/>
              </a:rPr>
              <a:t>print</a:t>
            </a:r>
            <a:r>
              <a:rPr sz="700" spc="95" dirty="0">
                <a:latin typeface="Times New Roman"/>
                <a:cs typeface="Times New Roman"/>
              </a:rPr>
              <a:t>(self.t,</a:t>
            </a:r>
            <a:r>
              <a:rPr sz="700" spc="135" dirty="0">
                <a:latin typeface="Times New Roman"/>
                <a:cs typeface="Times New Roman"/>
              </a:rPr>
              <a:t> </a:t>
            </a:r>
            <a:r>
              <a:rPr sz="700" spc="100" dirty="0">
                <a:latin typeface="Times New Roman"/>
                <a:cs typeface="Times New Roman"/>
              </a:rPr>
              <a:t>s)</a:t>
            </a:r>
            <a:endParaRPr sz="700">
              <a:latin typeface="Times New Roman"/>
              <a:cs typeface="Times New Roman"/>
            </a:endParaRPr>
          </a:p>
        </p:txBody>
      </p:sp>
      <p:sp>
        <p:nvSpPr>
          <p:cNvPr id="12" name="object 12"/>
          <p:cNvSpPr txBox="1"/>
          <p:nvPr/>
        </p:nvSpPr>
        <p:spPr>
          <a:xfrm>
            <a:off x="195465" y="1502683"/>
            <a:ext cx="4256405" cy="965835"/>
          </a:xfrm>
          <a:prstGeom prst="rect">
            <a:avLst/>
          </a:prstGeom>
        </p:spPr>
        <p:txBody>
          <a:bodyPr vert="horz" wrap="square" lIns="0" tIns="26034" rIns="0" bIns="0" rtlCol="0">
            <a:spAutoFit/>
          </a:bodyPr>
          <a:lstStyle/>
          <a:p>
            <a:pPr marL="12700">
              <a:lnSpc>
                <a:spcPct val="100000"/>
              </a:lnSpc>
              <a:spcBef>
                <a:spcPts val="204"/>
              </a:spcBef>
            </a:pPr>
            <a:r>
              <a:rPr sz="500" dirty="0">
                <a:latin typeface="Times New Roman"/>
                <a:cs typeface="Times New Roman"/>
              </a:rPr>
              <a:t>11</a:t>
            </a:r>
            <a:r>
              <a:rPr sz="500" spc="229" dirty="0">
                <a:latin typeface="Times New Roman"/>
                <a:cs typeface="Times New Roman"/>
              </a:rPr>
              <a:t>  </a:t>
            </a:r>
            <a:r>
              <a:rPr sz="700" dirty="0">
                <a:latin typeface="Times New Roman"/>
                <a:cs typeface="Times New Roman"/>
              </a:rPr>
              <a:t>communicator</a:t>
            </a:r>
            <a:r>
              <a:rPr sz="700" spc="150" dirty="0">
                <a:latin typeface="Times New Roman"/>
                <a:cs typeface="Times New Roman"/>
              </a:rPr>
              <a:t> </a:t>
            </a:r>
            <a:r>
              <a:rPr sz="700" dirty="0">
                <a:latin typeface="Times New Roman"/>
                <a:cs typeface="Times New Roman"/>
              </a:rPr>
              <a:t>=</a:t>
            </a:r>
            <a:r>
              <a:rPr sz="700" spc="175" dirty="0">
                <a:latin typeface="Times New Roman"/>
                <a:cs typeface="Times New Roman"/>
              </a:rPr>
              <a:t> </a:t>
            </a:r>
            <a:r>
              <a:rPr sz="700" spc="75" dirty="0">
                <a:latin typeface="Times New Roman"/>
                <a:cs typeface="Times New Roman"/>
              </a:rPr>
              <a:t>Ice.initialize(sys.argv)</a:t>
            </a:r>
            <a:endParaRPr sz="700">
              <a:latin typeface="Times New Roman"/>
              <a:cs typeface="Times New Roman"/>
            </a:endParaRPr>
          </a:p>
          <a:p>
            <a:pPr marL="12700">
              <a:lnSpc>
                <a:spcPts val="560"/>
              </a:lnSpc>
              <a:spcBef>
                <a:spcPts val="80"/>
              </a:spcBef>
            </a:pPr>
            <a:r>
              <a:rPr sz="500" spc="-25" dirty="0">
                <a:latin typeface="Times New Roman"/>
                <a:cs typeface="Times New Roman"/>
              </a:rPr>
              <a:t>12</a:t>
            </a:r>
            <a:endParaRPr sz="500">
              <a:latin typeface="Times New Roman"/>
              <a:cs typeface="Times New Roman"/>
            </a:endParaRPr>
          </a:p>
          <a:p>
            <a:pPr marL="12700">
              <a:lnSpc>
                <a:spcPts val="735"/>
              </a:lnSpc>
            </a:pPr>
            <a:r>
              <a:rPr sz="500" dirty="0">
                <a:latin typeface="Times New Roman"/>
                <a:cs typeface="Times New Roman"/>
              </a:rPr>
              <a:t>13</a:t>
            </a:r>
            <a:r>
              <a:rPr sz="500" spc="465" dirty="0">
                <a:latin typeface="Times New Roman"/>
                <a:cs typeface="Times New Roman"/>
              </a:rPr>
              <a:t>  </a:t>
            </a:r>
            <a:r>
              <a:rPr sz="700" spc="65" dirty="0">
                <a:latin typeface="Times New Roman"/>
                <a:cs typeface="Times New Roman"/>
              </a:rPr>
              <a:t>adapter</a:t>
            </a:r>
            <a:r>
              <a:rPr sz="700" spc="375" dirty="0">
                <a:latin typeface="Times New Roman"/>
                <a:cs typeface="Times New Roman"/>
              </a:rPr>
              <a:t> </a:t>
            </a:r>
            <a:r>
              <a:rPr sz="700" dirty="0">
                <a:latin typeface="Times New Roman"/>
                <a:cs typeface="Times New Roman"/>
              </a:rPr>
              <a:t>=</a:t>
            </a:r>
            <a:r>
              <a:rPr sz="700" spc="365" dirty="0">
                <a:latin typeface="Times New Roman"/>
                <a:cs typeface="Times New Roman"/>
              </a:rPr>
              <a:t> </a:t>
            </a:r>
            <a:r>
              <a:rPr sz="700" dirty="0">
                <a:latin typeface="Times New Roman"/>
                <a:cs typeface="Times New Roman"/>
              </a:rPr>
              <a:t>communicator.createObjectAdapterWithEndpoints(</a:t>
            </a:r>
            <a:r>
              <a:rPr sz="700" dirty="0">
                <a:solidFill>
                  <a:srgbClr val="C80000"/>
                </a:solidFill>
                <a:latin typeface="Times New Roman"/>
                <a:cs typeface="Times New Roman"/>
              </a:rPr>
              <a:t>"SimpleAdapter"</a:t>
            </a:r>
            <a:r>
              <a:rPr sz="700" dirty="0">
                <a:latin typeface="Times New Roman"/>
                <a:cs typeface="Times New Roman"/>
              </a:rPr>
              <a:t>,</a:t>
            </a:r>
            <a:r>
              <a:rPr sz="700" spc="465" dirty="0">
                <a:latin typeface="Times New Roman"/>
                <a:cs typeface="Times New Roman"/>
              </a:rPr>
              <a:t> </a:t>
            </a:r>
            <a:r>
              <a:rPr sz="700" spc="75" dirty="0">
                <a:solidFill>
                  <a:srgbClr val="C80000"/>
                </a:solidFill>
                <a:latin typeface="Times New Roman"/>
                <a:cs typeface="Times New Roman"/>
              </a:rPr>
              <a:t>"default</a:t>
            </a:r>
            <a:r>
              <a:rPr sz="700" spc="355" dirty="0">
                <a:solidFill>
                  <a:srgbClr val="C80000"/>
                </a:solidFill>
                <a:latin typeface="Times New Roman"/>
                <a:cs typeface="Times New Roman"/>
              </a:rPr>
              <a:t> </a:t>
            </a:r>
            <a:r>
              <a:rPr sz="700" spc="120" dirty="0">
                <a:solidFill>
                  <a:srgbClr val="C80000"/>
                </a:solidFill>
                <a:latin typeface="Times New Roman"/>
                <a:cs typeface="Times New Roman"/>
              </a:rPr>
              <a:t>-</a:t>
            </a:r>
            <a:r>
              <a:rPr sz="700" spc="65" dirty="0">
                <a:solidFill>
                  <a:srgbClr val="C80000"/>
                </a:solidFill>
                <a:latin typeface="Times New Roman"/>
                <a:cs typeface="Times New Roman"/>
              </a:rPr>
              <a:t>p</a:t>
            </a:r>
            <a:r>
              <a:rPr sz="700" spc="390" dirty="0">
                <a:solidFill>
                  <a:srgbClr val="C80000"/>
                </a:solidFill>
                <a:latin typeface="Times New Roman"/>
                <a:cs typeface="Times New Roman"/>
              </a:rPr>
              <a:t> </a:t>
            </a:r>
            <a:r>
              <a:rPr sz="700" spc="-10" dirty="0">
                <a:solidFill>
                  <a:srgbClr val="C80000"/>
                </a:solidFill>
                <a:latin typeface="Times New Roman"/>
                <a:cs typeface="Times New Roman"/>
              </a:rPr>
              <a:t>11000"</a:t>
            </a:r>
            <a:r>
              <a:rPr sz="700" spc="-10" dirty="0">
                <a:latin typeface="Times New Roman"/>
                <a:cs typeface="Times New Roman"/>
              </a:rPr>
              <a:t>)</a:t>
            </a:r>
            <a:endParaRPr sz="700">
              <a:latin typeface="Times New Roman"/>
              <a:cs typeface="Times New Roman"/>
            </a:endParaRPr>
          </a:p>
          <a:p>
            <a:pPr marL="12700">
              <a:lnSpc>
                <a:spcPts val="715"/>
              </a:lnSpc>
            </a:pPr>
            <a:r>
              <a:rPr sz="500" dirty="0">
                <a:latin typeface="Times New Roman"/>
                <a:cs typeface="Times New Roman"/>
              </a:rPr>
              <a:t>14</a:t>
            </a:r>
            <a:r>
              <a:rPr sz="500" spc="495" dirty="0">
                <a:latin typeface="Times New Roman"/>
                <a:cs typeface="Times New Roman"/>
              </a:rPr>
              <a:t> </a:t>
            </a:r>
            <a:r>
              <a:rPr sz="700" spc="65" dirty="0">
                <a:latin typeface="Times New Roman"/>
                <a:cs typeface="Times New Roman"/>
              </a:rPr>
              <a:t>object1</a:t>
            </a:r>
            <a:r>
              <a:rPr sz="700" spc="114" dirty="0">
                <a:latin typeface="Times New Roman"/>
                <a:cs typeface="Times New Roman"/>
              </a:rPr>
              <a:t> </a:t>
            </a:r>
            <a:r>
              <a:rPr sz="700" dirty="0">
                <a:latin typeface="Times New Roman"/>
                <a:cs typeface="Times New Roman"/>
              </a:rPr>
              <a:t>=</a:t>
            </a:r>
            <a:r>
              <a:rPr sz="700" spc="120" dirty="0">
                <a:latin typeface="Times New Roman"/>
                <a:cs typeface="Times New Roman"/>
              </a:rPr>
              <a:t> </a:t>
            </a:r>
            <a:r>
              <a:rPr sz="700" spc="60" dirty="0">
                <a:latin typeface="Times New Roman"/>
                <a:cs typeface="Times New Roman"/>
              </a:rPr>
              <a:t>PrinterI(</a:t>
            </a:r>
            <a:r>
              <a:rPr sz="700" spc="60" dirty="0">
                <a:solidFill>
                  <a:srgbClr val="C80000"/>
                </a:solidFill>
                <a:latin typeface="Times New Roman"/>
                <a:cs typeface="Times New Roman"/>
              </a:rPr>
              <a:t>"Object1</a:t>
            </a:r>
            <a:r>
              <a:rPr sz="700" spc="90" dirty="0">
                <a:solidFill>
                  <a:srgbClr val="C80000"/>
                </a:solidFill>
                <a:latin typeface="Times New Roman"/>
                <a:cs typeface="Times New Roman"/>
              </a:rPr>
              <a:t> </a:t>
            </a:r>
            <a:r>
              <a:rPr sz="700" spc="70" dirty="0">
                <a:solidFill>
                  <a:srgbClr val="C80000"/>
                </a:solidFill>
                <a:latin typeface="Times New Roman"/>
                <a:cs typeface="Times New Roman"/>
              </a:rPr>
              <a:t>says:"</a:t>
            </a:r>
            <a:r>
              <a:rPr sz="700" spc="70" dirty="0">
                <a:latin typeface="Times New Roman"/>
                <a:cs typeface="Times New Roman"/>
              </a:rPr>
              <a:t>)</a:t>
            </a:r>
            <a:endParaRPr sz="700">
              <a:latin typeface="Times New Roman"/>
              <a:cs typeface="Times New Roman"/>
            </a:endParaRPr>
          </a:p>
          <a:p>
            <a:pPr marL="12700">
              <a:lnSpc>
                <a:spcPts val="715"/>
              </a:lnSpc>
            </a:pPr>
            <a:r>
              <a:rPr sz="500" dirty="0">
                <a:latin typeface="Times New Roman"/>
                <a:cs typeface="Times New Roman"/>
              </a:rPr>
              <a:t>15</a:t>
            </a:r>
            <a:r>
              <a:rPr sz="500" spc="495" dirty="0">
                <a:latin typeface="Times New Roman"/>
                <a:cs typeface="Times New Roman"/>
              </a:rPr>
              <a:t> </a:t>
            </a:r>
            <a:r>
              <a:rPr sz="700" spc="65" dirty="0">
                <a:latin typeface="Times New Roman"/>
                <a:cs typeface="Times New Roman"/>
              </a:rPr>
              <a:t>object2</a:t>
            </a:r>
            <a:r>
              <a:rPr sz="700" spc="114" dirty="0">
                <a:latin typeface="Times New Roman"/>
                <a:cs typeface="Times New Roman"/>
              </a:rPr>
              <a:t> </a:t>
            </a:r>
            <a:r>
              <a:rPr sz="700" dirty="0">
                <a:latin typeface="Times New Roman"/>
                <a:cs typeface="Times New Roman"/>
              </a:rPr>
              <a:t>=</a:t>
            </a:r>
            <a:r>
              <a:rPr sz="700" spc="120" dirty="0">
                <a:latin typeface="Times New Roman"/>
                <a:cs typeface="Times New Roman"/>
              </a:rPr>
              <a:t> </a:t>
            </a:r>
            <a:r>
              <a:rPr sz="700" spc="60" dirty="0">
                <a:latin typeface="Times New Roman"/>
                <a:cs typeface="Times New Roman"/>
              </a:rPr>
              <a:t>PrinterI(</a:t>
            </a:r>
            <a:r>
              <a:rPr sz="700" spc="60" dirty="0">
                <a:solidFill>
                  <a:srgbClr val="C80000"/>
                </a:solidFill>
                <a:latin typeface="Times New Roman"/>
                <a:cs typeface="Times New Roman"/>
              </a:rPr>
              <a:t>"Object2</a:t>
            </a:r>
            <a:r>
              <a:rPr sz="700" spc="90" dirty="0">
                <a:solidFill>
                  <a:srgbClr val="C80000"/>
                </a:solidFill>
                <a:latin typeface="Times New Roman"/>
                <a:cs typeface="Times New Roman"/>
              </a:rPr>
              <a:t> </a:t>
            </a:r>
            <a:r>
              <a:rPr sz="700" spc="70" dirty="0">
                <a:solidFill>
                  <a:srgbClr val="C80000"/>
                </a:solidFill>
                <a:latin typeface="Times New Roman"/>
                <a:cs typeface="Times New Roman"/>
              </a:rPr>
              <a:t>says:"</a:t>
            </a:r>
            <a:r>
              <a:rPr sz="700" spc="70" dirty="0">
                <a:latin typeface="Times New Roman"/>
                <a:cs typeface="Times New Roman"/>
              </a:rPr>
              <a:t>)</a:t>
            </a:r>
            <a:endParaRPr sz="700">
              <a:latin typeface="Times New Roman"/>
              <a:cs typeface="Times New Roman"/>
            </a:endParaRPr>
          </a:p>
          <a:p>
            <a:pPr marL="12700">
              <a:lnSpc>
                <a:spcPts val="715"/>
              </a:lnSpc>
            </a:pPr>
            <a:r>
              <a:rPr sz="500" dirty="0">
                <a:latin typeface="Times New Roman"/>
                <a:cs typeface="Times New Roman"/>
              </a:rPr>
              <a:t>16</a:t>
            </a:r>
            <a:r>
              <a:rPr sz="500" spc="409" dirty="0">
                <a:latin typeface="Times New Roman"/>
                <a:cs typeface="Times New Roman"/>
              </a:rPr>
              <a:t>    </a:t>
            </a:r>
            <a:r>
              <a:rPr sz="700" spc="60" dirty="0">
                <a:latin typeface="Times New Roman"/>
                <a:cs typeface="Times New Roman"/>
              </a:rPr>
              <a:t>adapter.add(object1,</a:t>
            </a:r>
            <a:r>
              <a:rPr sz="700" spc="315" dirty="0">
                <a:latin typeface="Times New Roman"/>
                <a:cs typeface="Times New Roman"/>
              </a:rPr>
              <a:t>  </a:t>
            </a:r>
            <a:r>
              <a:rPr sz="700" spc="-10" dirty="0">
                <a:latin typeface="Times New Roman"/>
                <a:cs typeface="Times New Roman"/>
              </a:rPr>
              <a:t>communicator.stringToIdentity(</a:t>
            </a:r>
            <a:r>
              <a:rPr sz="700" spc="-10" dirty="0">
                <a:solidFill>
                  <a:srgbClr val="C80000"/>
                </a:solidFill>
                <a:latin typeface="Times New Roman"/>
                <a:cs typeface="Times New Roman"/>
              </a:rPr>
              <a:t>"SimplePrinter1"</a:t>
            </a:r>
            <a:r>
              <a:rPr sz="700" spc="-10" dirty="0">
                <a:latin typeface="Times New Roman"/>
                <a:cs typeface="Times New Roman"/>
              </a:rPr>
              <a:t>))</a:t>
            </a:r>
            <a:endParaRPr sz="700">
              <a:latin typeface="Times New Roman"/>
              <a:cs typeface="Times New Roman"/>
            </a:endParaRPr>
          </a:p>
          <a:p>
            <a:pPr marL="12700">
              <a:lnSpc>
                <a:spcPts val="715"/>
              </a:lnSpc>
            </a:pPr>
            <a:r>
              <a:rPr sz="500" dirty="0">
                <a:latin typeface="Times New Roman"/>
                <a:cs typeface="Times New Roman"/>
              </a:rPr>
              <a:t>17</a:t>
            </a:r>
            <a:r>
              <a:rPr sz="500" spc="409" dirty="0">
                <a:latin typeface="Times New Roman"/>
                <a:cs typeface="Times New Roman"/>
              </a:rPr>
              <a:t>    </a:t>
            </a:r>
            <a:r>
              <a:rPr sz="700" spc="60" dirty="0">
                <a:latin typeface="Times New Roman"/>
                <a:cs typeface="Times New Roman"/>
              </a:rPr>
              <a:t>adapter.add(object2,</a:t>
            </a:r>
            <a:r>
              <a:rPr sz="700" spc="315" dirty="0">
                <a:latin typeface="Times New Roman"/>
                <a:cs typeface="Times New Roman"/>
              </a:rPr>
              <a:t>  </a:t>
            </a:r>
            <a:r>
              <a:rPr sz="700" spc="-10" dirty="0">
                <a:latin typeface="Times New Roman"/>
                <a:cs typeface="Times New Roman"/>
              </a:rPr>
              <a:t>communicator.stringToIdentity(</a:t>
            </a:r>
            <a:r>
              <a:rPr sz="700" spc="-10" dirty="0">
                <a:solidFill>
                  <a:srgbClr val="C80000"/>
                </a:solidFill>
                <a:latin typeface="Times New Roman"/>
                <a:cs typeface="Times New Roman"/>
              </a:rPr>
              <a:t>"SimplePrinter2"</a:t>
            </a:r>
            <a:r>
              <a:rPr sz="700" spc="-10" dirty="0">
                <a:latin typeface="Times New Roman"/>
                <a:cs typeface="Times New Roman"/>
              </a:rPr>
              <a:t>))</a:t>
            </a:r>
            <a:endParaRPr sz="700">
              <a:latin typeface="Times New Roman"/>
              <a:cs typeface="Times New Roman"/>
            </a:endParaRPr>
          </a:p>
          <a:p>
            <a:pPr marL="12700">
              <a:lnSpc>
                <a:spcPts val="780"/>
              </a:lnSpc>
            </a:pPr>
            <a:r>
              <a:rPr sz="500" dirty="0">
                <a:latin typeface="Times New Roman"/>
                <a:cs typeface="Times New Roman"/>
              </a:rPr>
              <a:t>18</a:t>
            </a:r>
            <a:r>
              <a:rPr sz="500" spc="190" dirty="0">
                <a:latin typeface="Times New Roman"/>
                <a:cs typeface="Times New Roman"/>
              </a:rPr>
              <a:t>  </a:t>
            </a:r>
            <a:r>
              <a:rPr sz="700" spc="65" dirty="0">
                <a:latin typeface="Times New Roman"/>
                <a:cs typeface="Times New Roman"/>
              </a:rPr>
              <a:t>adapter.activate()</a:t>
            </a:r>
            <a:endParaRPr sz="700">
              <a:latin typeface="Times New Roman"/>
              <a:cs typeface="Times New Roman"/>
            </a:endParaRPr>
          </a:p>
          <a:p>
            <a:pPr marL="12700">
              <a:lnSpc>
                <a:spcPts val="560"/>
              </a:lnSpc>
              <a:spcBef>
                <a:spcPts val="75"/>
              </a:spcBef>
            </a:pPr>
            <a:r>
              <a:rPr sz="500" spc="-25" dirty="0">
                <a:latin typeface="Times New Roman"/>
                <a:cs typeface="Times New Roman"/>
              </a:rPr>
              <a:t>19</a:t>
            </a:r>
            <a:endParaRPr sz="500">
              <a:latin typeface="Times New Roman"/>
              <a:cs typeface="Times New Roman"/>
            </a:endParaRPr>
          </a:p>
          <a:p>
            <a:pPr marL="12700">
              <a:lnSpc>
                <a:spcPts val="800"/>
              </a:lnSpc>
            </a:pPr>
            <a:r>
              <a:rPr sz="500" dirty="0">
                <a:latin typeface="Times New Roman"/>
                <a:cs typeface="Times New Roman"/>
              </a:rPr>
              <a:t>20</a:t>
            </a:r>
            <a:r>
              <a:rPr sz="500" spc="335" dirty="0">
                <a:latin typeface="Times New Roman"/>
                <a:cs typeface="Times New Roman"/>
              </a:rPr>
              <a:t>  </a:t>
            </a:r>
            <a:r>
              <a:rPr sz="700" spc="-10" dirty="0">
                <a:latin typeface="Times New Roman"/>
                <a:cs typeface="Times New Roman"/>
              </a:rPr>
              <a:t>communicator.waitForShutdown()</a:t>
            </a:r>
            <a:endParaRPr sz="700">
              <a:latin typeface="Times New Roman"/>
              <a:cs typeface="Times New Roman"/>
            </a:endParaRPr>
          </a:p>
        </p:txBody>
      </p:sp>
      <p:grpSp>
        <p:nvGrpSpPr>
          <p:cNvPr id="13" name="object 13"/>
          <p:cNvGrpSpPr/>
          <p:nvPr/>
        </p:nvGrpSpPr>
        <p:grpSpPr>
          <a:xfrm>
            <a:off x="0" y="3348469"/>
            <a:ext cx="4608195" cy="107950"/>
            <a:chOff x="0" y="3348469"/>
            <a:chExt cx="4608195" cy="107950"/>
          </a:xfrm>
        </p:grpSpPr>
        <p:sp>
          <p:nvSpPr>
            <p:cNvPr id="14" name="object 14"/>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15" name="object 15"/>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6" name="object 16"/>
          <p:cNvSpPr txBox="1"/>
          <p:nvPr/>
        </p:nvSpPr>
        <p:spPr>
          <a:xfrm>
            <a:off x="53467" y="3349927"/>
            <a:ext cx="43370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4" action="ppaction://hlinksldjump"/>
              </a:rPr>
              <a:t>Object</a:t>
            </a:r>
            <a:r>
              <a:rPr sz="500" spc="-20" dirty="0">
                <a:latin typeface="Arial"/>
                <a:cs typeface="Arial"/>
                <a:hlinkClick r:id="rId4" action="ppaction://hlinksldjump"/>
              </a:rPr>
              <a:t> </a:t>
            </a:r>
            <a:r>
              <a:rPr sz="500" spc="-10" dirty="0">
                <a:latin typeface="Arial"/>
                <a:cs typeface="Arial"/>
                <a:hlinkClick r:id="rId4" action="ppaction://hlinksldjump"/>
              </a:rPr>
              <a:t>servers</a:t>
            </a:r>
            <a:endParaRPr sz="500">
              <a:latin typeface="Arial"/>
              <a:cs typeface="Arial"/>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10875" y="-1515"/>
            <a:ext cx="24384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Servers</a:t>
            </a:r>
            <a:endParaRPr sz="500">
              <a:latin typeface="Arial"/>
              <a:cs typeface="Arial"/>
            </a:endParaRPr>
          </a:p>
        </p:txBody>
      </p:sp>
      <p:sp>
        <p:nvSpPr>
          <p:cNvPr id="5" name="object 5"/>
          <p:cNvSpPr txBox="1"/>
          <p:nvPr/>
        </p:nvSpPr>
        <p:spPr>
          <a:xfrm>
            <a:off x="95300" y="197711"/>
            <a:ext cx="2637155" cy="207645"/>
          </a:xfrm>
          <a:prstGeom prst="rect">
            <a:avLst/>
          </a:prstGeom>
        </p:spPr>
        <p:txBody>
          <a:bodyPr vert="horz" wrap="square" lIns="0" tIns="12065" rIns="0" bIns="0" rtlCol="0">
            <a:spAutoFit/>
          </a:bodyPr>
          <a:lstStyle/>
          <a:p>
            <a:pPr marL="12700">
              <a:lnSpc>
                <a:spcPct val="100000"/>
              </a:lnSpc>
              <a:spcBef>
                <a:spcPts val="95"/>
              </a:spcBef>
            </a:pPr>
            <a:r>
              <a:rPr sz="1200" dirty="0">
                <a:solidFill>
                  <a:srgbClr val="3333B2"/>
                </a:solidFill>
                <a:latin typeface="Arial"/>
                <a:cs typeface="Arial"/>
              </a:rPr>
              <a:t>Example:</a:t>
            </a:r>
            <a:r>
              <a:rPr sz="1200" spc="45" dirty="0">
                <a:solidFill>
                  <a:srgbClr val="3333B2"/>
                </a:solidFill>
                <a:latin typeface="Arial"/>
                <a:cs typeface="Arial"/>
              </a:rPr>
              <a:t> </a:t>
            </a:r>
            <a:r>
              <a:rPr sz="1200" dirty="0">
                <a:solidFill>
                  <a:srgbClr val="3333B2"/>
                </a:solidFill>
                <a:latin typeface="Arial"/>
                <a:cs typeface="Arial"/>
              </a:rPr>
              <a:t>Ice</a:t>
            </a:r>
            <a:r>
              <a:rPr sz="1200" spc="-30" dirty="0">
                <a:solidFill>
                  <a:srgbClr val="3333B2"/>
                </a:solidFill>
                <a:latin typeface="Arial"/>
                <a:cs typeface="Arial"/>
              </a:rPr>
              <a:t> </a:t>
            </a:r>
            <a:r>
              <a:rPr sz="1200" dirty="0">
                <a:solidFill>
                  <a:srgbClr val="3333B2"/>
                </a:solidFill>
                <a:latin typeface="Arial"/>
                <a:cs typeface="Arial"/>
              </a:rPr>
              <a:t>runtime</a:t>
            </a:r>
            <a:r>
              <a:rPr sz="1200" spc="-25" dirty="0">
                <a:solidFill>
                  <a:srgbClr val="3333B2"/>
                </a:solidFill>
                <a:latin typeface="Arial"/>
                <a:cs typeface="Arial"/>
              </a:rPr>
              <a:t> </a:t>
            </a:r>
            <a:r>
              <a:rPr sz="1200" dirty="0">
                <a:solidFill>
                  <a:srgbClr val="3333B2"/>
                </a:solidFill>
                <a:latin typeface="Arial"/>
                <a:cs typeface="Arial"/>
              </a:rPr>
              <a:t>system</a:t>
            </a:r>
            <a:r>
              <a:rPr sz="1200" spc="-30" dirty="0">
                <a:solidFill>
                  <a:srgbClr val="3333B2"/>
                </a:solidFill>
                <a:latin typeface="Arial"/>
                <a:cs typeface="Arial"/>
              </a:rPr>
              <a:t> </a:t>
            </a:r>
            <a:r>
              <a:rPr sz="1200" dirty="0">
                <a:solidFill>
                  <a:srgbClr val="3333B2"/>
                </a:solidFill>
                <a:latin typeface="Arial"/>
                <a:cs typeface="Arial"/>
              </a:rPr>
              <a:t>–</a:t>
            </a:r>
            <a:r>
              <a:rPr sz="1200" spc="-25" dirty="0">
                <a:solidFill>
                  <a:srgbClr val="3333B2"/>
                </a:solidFill>
                <a:latin typeface="Arial"/>
                <a:cs typeface="Arial"/>
              </a:rPr>
              <a:t> </a:t>
            </a:r>
            <a:r>
              <a:rPr sz="1200" dirty="0">
                <a:solidFill>
                  <a:srgbClr val="3333B2"/>
                </a:solidFill>
                <a:latin typeface="Arial"/>
                <a:cs typeface="Arial"/>
              </a:rPr>
              <a:t>a</a:t>
            </a:r>
            <a:r>
              <a:rPr sz="1200" spc="-30" dirty="0">
                <a:solidFill>
                  <a:srgbClr val="3333B2"/>
                </a:solidFill>
                <a:latin typeface="Arial"/>
                <a:cs typeface="Arial"/>
              </a:rPr>
              <a:t> </a:t>
            </a:r>
            <a:r>
              <a:rPr sz="1200" spc="-10" dirty="0">
                <a:solidFill>
                  <a:srgbClr val="3333B2"/>
                </a:solidFill>
                <a:latin typeface="Arial"/>
                <a:cs typeface="Arial"/>
              </a:rPr>
              <a:t>client</a:t>
            </a:r>
            <a:endParaRPr sz="1200">
              <a:latin typeface="Arial"/>
              <a:cs typeface="Arial"/>
            </a:endParaRPr>
          </a:p>
        </p:txBody>
      </p:sp>
      <p:sp>
        <p:nvSpPr>
          <p:cNvPr id="6" name="object 6"/>
          <p:cNvSpPr txBox="1"/>
          <p:nvPr/>
        </p:nvSpPr>
        <p:spPr>
          <a:xfrm>
            <a:off x="195465" y="605868"/>
            <a:ext cx="3237230" cy="1934845"/>
          </a:xfrm>
          <a:prstGeom prst="rect">
            <a:avLst/>
          </a:prstGeom>
        </p:spPr>
        <p:txBody>
          <a:bodyPr vert="horz" wrap="square" lIns="0" tIns="12065" rIns="0" bIns="0" rtlCol="0">
            <a:spAutoFit/>
          </a:bodyPr>
          <a:lstStyle/>
          <a:p>
            <a:pPr marL="50165">
              <a:lnSpc>
                <a:spcPts val="780"/>
              </a:lnSpc>
              <a:spcBef>
                <a:spcPts val="95"/>
              </a:spcBef>
            </a:pPr>
            <a:r>
              <a:rPr sz="500" dirty="0">
                <a:latin typeface="Times New Roman"/>
                <a:cs typeface="Times New Roman"/>
              </a:rPr>
              <a:t>1</a:t>
            </a:r>
            <a:r>
              <a:rPr sz="500" spc="190" dirty="0">
                <a:latin typeface="Times New Roman"/>
                <a:cs typeface="Times New Roman"/>
              </a:rPr>
              <a:t>  </a:t>
            </a:r>
            <a:r>
              <a:rPr sz="700" b="1" dirty="0">
                <a:solidFill>
                  <a:srgbClr val="FF0059"/>
                </a:solidFill>
                <a:latin typeface="Times New Roman"/>
                <a:cs typeface="Times New Roman"/>
              </a:rPr>
              <a:t>import</a:t>
            </a:r>
            <a:r>
              <a:rPr sz="700" b="1" spc="120" dirty="0">
                <a:solidFill>
                  <a:srgbClr val="FF0059"/>
                </a:solidFill>
                <a:latin typeface="Times New Roman"/>
                <a:cs typeface="Times New Roman"/>
              </a:rPr>
              <a:t> </a:t>
            </a:r>
            <a:r>
              <a:rPr sz="700" spc="95" dirty="0">
                <a:latin typeface="Times New Roman"/>
                <a:cs typeface="Times New Roman"/>
              </a:rPr>
              <a:t>sys,</a:t>
            </a:r>
            <a:r>
              <a:rPr sz="700" spc="130" dirty="0">
                <a:latin typeface="Times New Roman"/>
                <a:cs typeface="Times New Roman"/>
              </a:rPr>
              <a:t> </a:t>
            </a:r>
            <a:r>
              <a:rPr sz="700" spc="70" dirty="0">
                <a:latin typeface="Times New Roman"/>
                <a:cs typeface="Times New Roman"/>
              </a:rPr>
              <a:t>Ice</a:t>
            </a:r>
            <a:endParaRPr sz="700" dirty="0">
              <a:latin typeface="Times New Roman"/>
              <a:cs typeface="Times New Roman"/>
            </a:endParaRPr>
          </a:p>
          <a:p>
            <a:pPr marL="50165">
              <a:lnSpc>
                <a:spcPts val="780"/>
              </a:lnSpc>
            </a:pPr>
            <a:r>
              <a:rPr sz="500" dirty="0">
                <a:latin typeface="Times New Roman"/>
                <a:cs typeface="Times New Roman"/>
              </a:rPr>
              <a:t>2</a:t>
            </a:r>
            <a:r>
              <a:rPr sz="500" spc="204" dirty="0">
                <a:latin typeface="Times New Roman"/>
                <a:cs typeface="Times New Roman"/>
              </a:rPr>
              <a:t>  </a:t>
            </a:r>
            <a:r>
              <a:rPr sz="700" b="1" dirty="0">
                <a:solidFill>
                  <a:srgbClr val="FF0059"/>
                </a:solidFill>
                <a:latin typeface="Times New Roman"/>
                <a:cs typeface="Times New Roman"/>
              </a:rPr>
              <a:t>import</a:t>
            </a:r>
            <a:r>
              <a:rPr sz="700" b="1" spc="114" dirty="0">
                <a:solidFill>
                  <a:srgbClr val="FF0059"/>
                </a:solidFill>
                <a:latin typeface="Times New Roman"/>
                <a:cs typeface="Times New Roman"/>
              </a:rPr>
              <a:t> </a:t>
            </a:r>
            <a:r>
              <a:rPr sz="700" spc="-20" dirty="0">
                <a:latin typeface="Times New Roman"/>
                <a:cs typeface="Times New Roman"/>
              </a:rPr>
              <a:t>Demo</a:t>
            </a:r>
            <a:endParaRPr sz="700" dirty="0">
              <a:latin typeface="Times New Roman"/>
              <a:cs typeface="Times New Roman"/>
            </a:endParaRPr>
          </a:p>
          <a:p>
            <a:pPr marL="50165">
              <a:lnSpc>
                <a:spcPts val="560"/>
              </a:lnSpc>
              <a:spcBef>
                <a:spcPts val="80"/>
              </a:spcBef>
            </a:pPr>
            <a:r>
              <a:rPr sz="500" spc="45" dirty="0">
                <a:latin typeface="Times New Roman"/>
                <a:cs typeface="Times New Roman"/>
              </a:rPr>
              <a:t>3</a:t>
            </a:r>
            <a:endParaRPr sz="500" dirty="0">
              <a:latin typeface="Times New Roman"/>
              <a:cs typeface="Times New Roman"/>
            </a:endParaRPr>
          </a:p>
          <a:p>
            <a:pPr marL="50165">
              <a:lnSpc>
                <a:spcPts val="800"/>
              </a:lnSpc>
            </a:pPr>
            <a:r>
              <a:rPr sz="500" dirty="0">
                <a:latin typeface="Times New Roman"/>
                <a:cs typeface="Times New Roman"/>
              </a:rPr>
              <a:t>4</a:t>
            </a:r>
            <a:r>
              <a:rPr sz="500" spc="215" dirty="0">
                <a:latin typeface="Times New Roman"/>
                <a:cs typeface="Times New Roman"/>
              </a:rPr>
              <a:t>  </a:t>
            </a:r>
            <a:r>
              <a:rPr sz="700" dirty="0">
                <a:latin typeface="Times New Roman"/>
                <a:cs typeface="Times New Roman"/>
              </a:rPr>
              <a:t>communicator</a:t>
            </a:r>
            <a:r>
              <a:rPr sz="700" spc="145" dirty="0">
                <a:latin typeface="Times New Roman"/>
                <a:cs typeface="Times New Roman"/>
              </a:rPr>
              <a:t> </a:t>
            </a:r>
            <a:r>
              <a:rPr sz="700" dirty="0">
                <a:latin typeface="Times New Roman"/>
                <a:cs typeface="Times New Roman"/>
              </a:rPr>
              <a:t>=</a:t>
            </a:r>
            <a:r>
              <a:rPr sz="700" spc="165" dirty="0">
                <a:latin typeface="Times New Roman"/>
                <a:cs typeface="Times New Roman"/>
              </a:rPr>
              <a:t> </a:t>
            </a:r>
            <a:r>
              <a:rPr sz="700" spc="75" dirty="0">
                <a:latin typeface="Times New Roman"/>
                <a:cs typeface="Times New Roman"/>
              </a:rPr>
              <a:t>Ice.initialize(sys.argv)</a:t>
            </a:r>
            <a:endParaRPr sz="700" dirty="0">
              <a:latin typeface="Times New Roman"/>
              <a:cs typeface="Times New Roman"/>
            </a:endParaRPr>
          </a:p>
          <a:p>
            <a:pPr marL="50165">
              <a:lnSpc>
                <a:spcPts val="560"/>
              </a:lnSpc>
              <a:spcBef>
                <a:spcPts val="75"/>
              </a:spcBef>
            </a:pPr>
            <a:r>
              <a:rPr sz="500" spc="45" dirty="0">
                <a:latin typeface="Times New Roman"/>
                <a:cs typeface="Times New Roman"/>
              </a:rPr>
              <a:t>5</a:t>
            </a:r>
            <a:endParaRPr sz="500" dirty="0">
              <a:latin typeface="Times New Roman"/>
              <a:cs typeface="Times New Roman"/>
            </a:endParaRPr>
          </a:p>
          <a:p>
            <a:pPr marL="50165">
              <a:lnSpc>
                <a:spcPts val="735"/>
              </a:lnSpc>
            </a:pPr>
            <a:r>
              <a:rPr sz="500" dirty="0">
                <a:latin typeface="Times New Roman"/>
                <a:cs typeface="Times New Roman"/>
              </a:rPr>
              <a:t>6</a:t>
            </a:r>
            <a:r>
              <a:rPr sz="500" spc="350" dirty="0">
                <a:latin typeface="Times New Roman"/>
                <a:cs typeface="Times New Roman"/>
              </a:rPr>
              <a:t>   </a:t>
            </a:r>
            <a:r>
              <a:rPr sz="700" dirty="0">
                <a:latin typeface="Times New Roman"/>
                <a:cs typeface="Times New Roman"/>
              </a:rPr>
              <a:t>base1</a:t>
            </a:r>
            <a:r>
              <a:rPr sz="700" spc="170" dirty="0">
                <a:latin typeface="Times New Roman"/>
                <a:cs typeface="Times New Roman"/>
              </a:rPr>
              <a:t>  </a:t>
            </a:r>
            <a:r>
              <a:rPr sz="700" dirty="0">
                <a:latin typeface="Times New Roman"/>
                <a:cs typeface="Times New Roman"/>
              </a:rPr>
              <a:t>=</a:t>
            </a:r>
            <a:r>
              <a:rPr sz="700" spc="484" dirty="0">
                <a:latin typeface="Times New Roman"/>
                <a:cs typeface="Times New Roman"/>
              </a:rPr>
              <a:t> </a:t>
            </a:r>
            <a:r>
              <a:rPr sz="700" dirty="0">
                <a:latin typeface="Times New Roman"/>
                <a:cs typeface="Times New Roman"/>
              </a:rPr>
              <a:t>communicator.stringToProxy(</a:t>
            </a:r>
            <a:r>
              <a:rPr sz="700" dirty="0">
                <a:solidFill>
                  <a:srgbClr val="C80000"/>
                </a:solidFill>
                <a:latin typeface="Times New Roman"/>
                <a:cs typeface="Times New Roman"/>
              </a:rPr>
              <a:t>"SimplePrinter1:default</a:t>
            </a:r>
            <a:r>
              <a:rPr sz="700" spc="470" dirty="0">
                <a:solidFill>
                  <a:srgbClr val="C80000"/>
                </a:solidFill>
                <a:latin typeface="Times New Roman"/>
                <a:cs typeface="Times New Roman"/>
              </a:rPr>
              <a:t> </a:t>
            </a:r>
            <a:r>
              <a:rPr sz="700" spc="120" dirty="0">
                <a:solidFill>
                  <a:srgbClr val="C80000"/>
                </a:solidFill>
                <a:latin typeface="Times New Roman"/>
                <a:cs typeface="Times New Roman"/>
              </a:rPr>
              <a:t>-</a:t>
            </a:r>
            <a:r>
              <a:rPr sz="700" spc="65" dirty="0">
                <a:solidFill>
                  <a:srgbClr val="C80000"/>
                </a:solidFill>
                <a:latin typeface="Times New Roman"/>
                <a:cs typeface="Times New Roman"/>
              </a:rPr>
              <a:t>p</a:t>
            </a:r>
            <a:r>
              <a:rPr sz="700" spc="165" dirty="0">
                <a:solidFill>
                  <a:srgbClr val="C80000"/>
                </a:solidFill>
                <a:latin typeface="Times New Roman"/>
                <a:cs typeface="Times New Roman"/>
              </a:rPr>
              <a:t>  </a:t>
            </a:r>
            <a:r>
              <a:rPr sz="700" spc="-10" dirty="0">
                <a:solidFill>
                  <a:srgbClr val="C80000"/>
                </a:solidFill>
                <a:latin typeface="Times New Roman"/>
                <a:cs typeface="Times New Roman"/>
              </a:rPr>
              <a:t>11000"</a:t>
            </a:r>
            <a:r>
              <a:rPr sz="700" spc="-10" dirty="0">
                <a:latin typeface="Times New Roman"/>
                <a:cs typeface="Times New Roman"/>
              </a:rPr>
              <a:t>)</a:t>
            </a:r>
            <a:endParaRPr sz="700" dirty="0">
              <a:latin typeface="Times New Roman"/>
              <a:cs typeface="Times New Roman"/>
            </a:endParaRPr>
          </a:p>
          <a:p>
            <a:pPr marL="50165">
              <a:lnSpc>
                <a:spcPts val="715"/>
              </a:lnSpc>
            </a:pPr>
            <a:r>
              <a:rPr sz="500" dirty="0">
                <a:latin typeface="Times New Roman"/>
                <a:cs typeface="Times New Roman"/>
              </a:rPr>
              <a:t>7</a:t>
            </a:r>
            <a:r>
              <a:rPr sz="500" spc="350" dirty="0">
                <a:latin typeface="Times New Roman"/>
                <a:cs typeface="Times New Roman"/>
              </a:rPr>
              <a:t>   </a:t>
            </a:r>
            <a:r>
              <a:rPr sz="700" dirty="0">
                <a:latin typeface="Times New Roman"/>
                <a:cs typeface="Times New Roman"/>
              </a:rPr>
              <a:t>base2</a:t>
            </a:r>
            <a:r>
              <a:rPr sz="700" spc="170" dirty="0">
                <a:latin typeface="Times New Roman"/>
                <a:cs typeface="Times New Roman"/>
              </a:rPr>
              <a:t>  </a:t>
            </a:r>
            <a:r>
              <a:rPr sz="700" dirty="0">
                <a:latin typeface="Times New Roman"/>
                <a:cs typeface="Times New Roman"/>
              </a:rPr>
              <a:t>=</a:t>
            </a:r>
            <a:r>
              <a:rPr sz="700" spc="484" dirty="0">
                <a:latin typeface="Times New Roman"/>
                <a:cs typeface="Times New Roman"/>
              </a:rPr>
              <a:t> </a:t>
            </a:r>
            <a:r>
              <a:rPr sz="700" dirty="0">
                <a:latin typeface="Times New Roman"/>
                <a:cs typeface="Times New Roman"/>
              </a:rPr>
              <a:t>communicator.stringToProxy(</a:t>
            </a:r>
            <a:r>
              <a:rPr sz="700" dirty="0">
                <a:solidFill>
                  <a:srgbClr val="C80000"/>
                </a:solidFill>
                <a:latin typeface="Times New Roman"/>
                <a:cs typeface="Times New Roman"/>
              </a:rPr>
              <a:t>"SimplePrinter2:default</a:t>
            </a:r>
            <a:r>
              <a:rPr sz="700" spc="470" dirty="0">
                <a:solidFill>
                  <a:srgbClr val="C80000"/>
                </a:solidFill>
                <a:latin typeface="Times New Roman"/>
                <a:cs typeface="Times New Roman"/>
              </a:rPr>
              <a:t> </a:t>
            </a:r>
            <a:r>
              <a:rPr sz="700" spc="120" dirty="0">
                <a:solidFill>
                  <a:srgbClr val="C80000"/>
                </a:solidFill>
                <a:latin typeface="Times New Roman"/>
                <a:cs typeface="Times New Roman"/>
              </a:rPr>
              <a:t>-</a:t>
            </a:r>
            <a:r>
              <a:rPr sz="700" spc="65" dirty="0">
                <a:solidFill>
                  <a:srgbClr val="C80000"/>
                </a:solidFill>
                <a:latin typeface="Times New Roman"/>
                <a:cs typeface="Times New Roman"/>
              </a:rPr>
              <a:t>p</a:t>
            </a:r>
            <a:r>
              <a:rPr sz="700" spc="165" dirty="0">
                <a:solidFill>
                  <a:srgbClr val="C80000"/>
                </a:solidFill>
                <a:latin typeface="Times New Roman"/>
                <a:cs typeface="Times New Roman"/>
              </a:rPr>
              <a:t>  </a:t>
            </a:r>
            <a:r>
              <a:rPr sz="700" spc="-10" dirty="0">
                <a:solidFill>
                  <a:srgbClr val="C80000"/>
                </a:solidFill>
                <a:latin typeface="Times New Roman"/>
                <a:cs typeface="Times New Roman"/>
              </a:rPr>
              <a:t>11000"</a:t>
            </a:r>
            <a:r>
              <a:rPr sz="700" spc="-10" dirty="0">
                <a:latin typeface="Times New Roman"/>
                <a:cs typeface="Times New Roman"/>
              </a:rPr>
              <a:t>)</a:t>
            </a:r>
            <a:endParaRPr sz="700" dirty="0">
              <a:latin typeface="Times New Roman"/>
              <a:cs typeface="Times New Roman"/>
            </a:endParaRPr>
          </a:p>
          <a:p>
            <a:pPr marL="50165">
              <a:lnSpc>
                <a:spcPts val="715"/>
              </a:lnSpc>
            </a:pPr>
            <a:r>
              <a:rPr sz="500" dirty="0">
                <a:latin typeface="Times New Roman"/>
                <a:cs typeface="Times New Roman"/>
              </a:rPr>
              <a:t>8</a:t>
            </a:r>
            <a:r>
              <a:rPr sz="500" spc="395" dirty="0">
                <a:latin typeface="Times New Roman"/>
                <a:cs typeface="Times New Roman"/>
              </a:rPr>
              <a:t>  </a:t>
            </a:r>
            <a:r>
              <a:rPr sz="700" spc="80" dirty="0">
                <a:latin typeface="Times New Roman"/>
                <a:cs typeface="Times New Roman"/>
              </a:rPr>
              <a:t>printer1</a:t>
            </a:r>
            <a:r>
              <a:rPr sz="700" spc="320" dirty="0">
                <a:latin typeface="Times New Roman"/>
                <a:cs typeface="Times New Roman"/>
              </a:rPr>
              <a:t> </a:t>
            </a:r>
            <a:r>
              <a:rPr sz="700" dirty="0">
                <a:latin typeface="Times New Roman"/>
                <a:cs typeface="Times New Roman"/>
              </a:rPr>
              <a:t>=</a:t>
            </a:r>
            <a:r>
              <a:rPr sz="700" spc="325" dirty="0">
                <a:latin typeface="Times New Roman"/>
                <a:cs typeface="Times New Roman"/>
              </a:rPr>
              <a:t> </a:t>
            </a:r>
            <a:r>
              <a:rPr sz="700" spc="-10" dirty="0">
                <a:latin typeface="Times New Roman"/>
                <a:cs typeface="Times New Roman"/>
              </a:rPr>
              <a:t>Demo.PrinterPrx.checkedCast(base1)</a:t>
            </a:r>
            <a:endParaRPr sz="700" dirty="0">
              <a:latin typeface="Times New Roman"/>
              <a:cs typeface="Times New Roman"/>
            </a:endParaRPr>
          </a:p>
          <a:p>
            <a:pPr marL="50165">
              <a:lnSpc>
                <a:spcPts val="715"/>
              </a:lnSpc>
            </a:pPr>
            <a:r>
              <a:rPr sz="500" dirty="0">
                <a:latin typeface="Times New Roman"/>
                <a:cs typeface="Times New Roman"/>
              </a:rPr>
              <a:t>9</a:t>
            </a:r>
            <a:r>
              <a:rPr sz="500" spc="395" dirty="0">
                <a:latin typeface="Times New Roman"/>
                <a:cs typeface="Times New Roman"/>
              </a:rPr>
              <a:t>  </a:t>
            </a:r>
            <a:r>
              <a:rPr sz="700" spc="80" dirty="0">
                <a:latin typeface="Times New Roman"/>
                <a:cs typeface="Times New Roman"/>
              </a:rPr>
              <a:t>printer2</a:t>
            </a:r>
            <a:r>
              <a:rPr sz="700" spc="320" dirty="0">
                <a:latin typeface="Times New Roman"/>
                <a:cs typeface="Times New Roman"/>
              </a:rPr>
              <a:t> </a:t>
            </a:r>
            <a:r>
              <a:rPr sz="700" dirty="0">
                <a:latin typeface="Times New Roman"/>
                <a:cs typeface="Times New Roman"/>
              </a:rPr>
              <a:t>=</a:t>
            </a:r>
            <a:r>
              <a:rPr sz="700" spc="325" dirty="0">
                <a:latin typeface="Times New Roman"/>
                <a:cs typeface="Times New Roman"/>
              </a:rPr>
              <a:t> </a:t>
            </a:r>
            <a:r>
              <a:rPr sz="700" spc="-10" dirty="0">
                <a:latin typeface="Times New Roman"/>
                <a:cs typeface="Times New Roman"/>
              </a:rPr>
              <a:t>Demo.PrinterPrx.checkedCast(base2)</a:t>
            </a:r>
            <a:endParaRPr sz="700" dirty="0">
              <a:latin typeface="Times New Roman"/>
              <a:cs typeface="Times New Roman"/>
            </a:endParaRPr>
          </a:p>
          <a:p>
            <a:pPr marL="12700">
              <a:lnSpc>
                <a:spcPts val="715"/>
              </a:lnSpc>
            </a:pPr>
            <a:r>
              <a:rPr sz="500" dirty="0">
                <a:latin typeface="Times New Roman"/>
                <a:cs typeface="Times New Roman"/>
              </a:rPr>
              <a:t>10</a:t>
            </a:r>
            <a:r>
              <a:rPr sz="500" spc="465" dirty="0">
                <a:latin typeface="Times New Roman"/>
                <a:cs typeface="Times New Roman"/>
              </a:rPr>
              <a:t> </a:t>
            </a:r>
            <a:r>
              <a:rPr sz="700" b="1" spc="175" dirty="0">
                <a:solidFill>
                  <a:srgbClr val="FF0059"/>
                </a:solidFill>
                <a:latin typeface="Times New Roman"/>
                <a:cs typeface="Times New Roman"/>
              </a:rPr>
              <a:t>if</a:t>
            </a:r>
            <a:r>
              <a:rPr sz="700" b="1" spc="110" dirty="0">
                <a:solidFill>
                  <a:srgbClr val="FF0059"/>
                </a:solidFill>
                <a:latin typeface="Times New Roman"/>
                <a:cs typeface="Times New Roman"/>
              </a:rPr>
              <a:t> </a:t>
            </a:r>
            <a:r>
              <a:rPr sz="700" spc="65" dirty="0">
                <a:latin typeface="Times New Roman"/>
                <a:cs typeface="Times New Roman"/>
              </a:rPr>
              <a:t>(</a:t>
            </a:r>
            <a:r>
              <a:rPr sz="700" b="1" spc="65" dirty="0">
                <a:solidFill>
                  <a:srgbClr val="FF0059"/>
                </a:solidFill>
                <a:latin typeface="Times New Roman"/>
                <a:cs typeface="Times New Roman"/>
              </a:rPr>
              <a:t>not</a:t>
            </a:r>
            <a:r>
              <a:rPr sz="700" b="1" spc="75" dirty="0">
                <a:solidFill>
                  <a:srgbClr val="FF0059"/>
                </a:solidFill>
                <a:latin typeface="Times New Roman"/>
                <a:cs typeface="Times New Roman"/>
              </a:rPr>
              <a:t> </a:t>
            </a:r>
            <a:r>
              <a:rPr sz="700" spc="80" dirty="0">
                <a:latin typeface="Times New Roman"/>
                <a:cs typeface="Times New Roman"/>
              </a:rPr>
              <a:t>printer1)</a:t>
            </a:r>
            <a:r>
              <a:rPr sz="700" spc="110" dirty="0">
                <a:latin typeface="Times New Roman"/>
                <a:cs typeface="Times New Roman"/>
              </a:rPr>
              <a:t> </a:t>
            </a:r>
            <a:r>
              <a:rPr sz="700" b="1" spc="60" dirty="0">
                <a:solidFill>
                  <a:srgbClr val="FF0059"/>
                </a:solidFill>
                <a:latin typeface="Times New Roman"/>
                <a:cs typeface="Times New Roman"/>
              </a:rPr>
              <a:t>or</a:t>
            </a:r>
            <a:r>
              <a:rPr sz="700" b="1" spc="110" dirty="0">
                <a:solidFill>
                  <a:srgbClr val="FF0059"/>
                </a:solidFill>
                <a:latin typeface="Times New Roman"/>
                <a:cs typeface="Times New Roman"/>
              </a:rPr>
              <a:t> </a:t>
            </a:r>
            <a:r>
              <a:rPr sz="700" spc="65" dirty="0">
                <a:latin typeface="Times New Roman"/>
                <a:cs typeface="Times New Roman"/>
              </a:rPr>
              <a:t>(</a:t>
            </a:r>
            <a:r>
              <a:rPr sz="700" b="1" spc="65" dirty="0">
                <a:solidFill>
                  <a:srgbClr val="FF0059"/>
                </a:solidFill>
                <a:latin typeface="Times New Roman"/>
                <a:cs typeface="Times New Roman"/>
              </a:rPr>
              <a:t>not</a:t>
            </a:r>
            <a:r>
              <a:rPr sz="700" b="1" spc="70" dirty="0">
                <a:solidFill>
                  <a:srgbClr val="FF0059"/>
                </a:solidFill>
                <a:latin typeface="Times New Roman"/>
                <a:cs typeface="Times New Roman"/>
              </a:rPr>
              <a:t> </a:t>
            </a:r>
            <a:r>
              <a:rPr sz="700" spc="80" dirty="0">
                <a:latin typeface="Times New Roman"/>
                <a:cs typeface="Times New Roman"/>
              </a:rPr>
              <a:t>printer2):</a:t>
            </a:r>
            <a:endParaRPr sz="700" dirty="0">
              <a:latin typeface="Times New Roman"/>
              <a:cs typeface="Times New Roman"/>
            </a:endParaRPr>
          </a:p>
          <a:p>
            <a:pPr marL="12700">
              <a:lnSpc>
                <a:spcPts val="780"/>
              </a:lnSpc>
              <a:tabLst>
                <a:tab pos="334010" algn="l"/>
              </a:tabLst>
            </a:pPr>
            <a:r>
              <a:rPr sz="500" spc="-25" dirty="0">
                <a:latin typeface="Times New Roman"/>
                <a:cs typeface="Times New Roman"/>
              </a:rPr>
              <a:t>11</a:t>
            </a:r>
            <a:r>
              <a:rPr sz="500" dirty="0">
                <a:latin typeface="Times New Roman"/>
                <a:cs typeface="Times New Roman"/>
              </a:rPr>
              <a:t>	</a:t>
            </a:r>
            <a:r>
              <a:rPr sz="700" b="1" spc="80" dirty="0">
                <a:solidFill>
                  <a:srgbClr val="FF0059"/>
                </a:solidFill>
                <a:latin typeface="Times New Roman"/>
                <a:cs typeface="Times New Roman"/>
              </a:rPr>
              <a:t>raise</a:t>
            </a:r>
            <a:r>
              <a:rPr sz="700" b="1" spc="70" dirty="0">
                <a:solidFill>
                  <a:srgbClr val="FF0059"/>
                </a:solidFill>
                <a:latin typeface="Times New Roman"/>
                <a:cs typeface="Times New Roman"/>
              </a:rPr>
              <a:t> </a:t>
            </a:r>
            <a:r>
              <a:rPr sz="700" spc="45" dirty="0">
                <a:latin typeface="Times New Roman"/>
                <a:cs typeface="Times New Roman"/>
              </a:rPr>
              <a:t>RuntimeError(</a:t>
            </a:r>
            <a:r>
              <a:rPr sz="700" spc="45" dirty="0">
                <a:solidFill>
                  <a:srgbClr val="C80000"/>
                </a:solidFill>
                <a:latin typeface="Times New Roman"/>
                <a:cs typeface="Times New Roman"/>
              </a:rPr>
              <a:t>"Invalid</a:t>
            </a:r>
            <a:r>
              <a:rPr sz="700" spc="75" dirty="0">
                <a:solidFill>
                  <a:srgbClr val="C80000"/>
                </a:solidFill>
                <a:latin typeface="Times New Roman"/>
                <a:cs typeface="Times New Roman"/>
              </a:rPr>
              <a:t> </a:t>
            </a:r>
            <a:r>
              <a:rPr sz="700" spc="40" dirty="0">
                <a:solidFill>
                  <a:srgbClr val="C80000"/>
                </a:solidFill>
                <a:latin typeface="Times New Roman"/>
                <a:cs typeface="Times New Roman"/>
              </a:rPr>
              <a:t>proxy"</a:t>
            </a:r>
            <a:r>
              <a:rPr sz="700" spc="40" dirty="0">
                <a:latin typeface="Times New Roman"/>
                <a:cs typeface="Times New Roman"/>
              </a:rPr>
              <a:t>)</a:t>
            </a:r>
            <a:endParaRPr sz="700" dirty="0">
              <a:latin typeface="Times New Roman"/>
              <a:cs typeface="Times New Roman"/>
            </a:endParaRPr>
          </a:p>
          <a:p>
            <a:pPr marL="12700">
              <a:lnSpc>
                <a:spcPts val="560"/>
              </a:lnSpc>
              <a:spcBef>
                <a:spcPts val="80"/>
              </a:spcBef>
            </a:pPr>
            <a:r>
              <a:rPr sz="500" spc="-25" dirty="0">
                <a:latin typeface="Times New Roman"/>
                <a:cs typeface="Times New Roman"/>
              </a:rPr>
              <a:t>12</a:t>
            </a:r>
            <a:endParaRPr sz="500" dirty="0">
              <a:latin typeface="Times New Roman"/>
              <a:cs typeface="Times New Roman"/>
            </a:endParaRPr>
          </a:p>
          <a:p>
            <a:pPr marL="12700">
              <a:lnSpc>
                <a:spcPts val="735"/>
              </a:lnSpc>
            </a:pPr>
            <a:r>
              <a:rPr sz="500" dirty="0">
                <a:latin typeface="Times New Roman"/>
                <a:cs typeface="Times New Roman"/>
              </a:rPr>
              <a:t>13</a:t>
            </a:r>
            <a:r>
              <a:rPr sz="500" spc="215" dirty="0">
                <a:latin typeface="Times New Roman"/>
                <a:cs typeface="Times New Roman"/>
              </a:rPr>
              <a:t>  </a:t>
            </a:r>
            <a:r>
              <a:rPr sz="700" spc="70" dirty="0">
                <a:latin typeface="Times New Roman"/>
                <a:cs typeface="Times New Roman"/>
              </a:rPr>
              <a:t>printer1.printString(</a:t>
            </a:r>
            <a:r>
              <a:rPr sz="700" spc="70" dirty="0">
                <a:solidFill>
                  <a:srgbClr val="C80000"/>
                </a:solidFill>
                <a:latin typeface="Times New Roman"/>
                <a:cs typeface="Times New Roman"/>
              </a:rPr>
              <a:t>"Hello</a:t>
            </a:r>
            <a:r>
              <a:rPr sz="700" spc="120" dirty="0">
                <a:solidFill>
                  <a:srgbClr val="C80000"/>
                </a:solidFill>
                <a:latin typeface="Times New Roman"/>
                <a:cs typeface="Times New Roman"/>
              </a:rPr>
              <a:t> </a:t>
            </a:r>
            <a:r>
              <a:rPr sz="700" dirty="0">
                <a:solidFill>
                  <a:srgbClr val="C80000"/>
                </a:solidFill>
                <a:latin typeface="Times New Roman"/>
                <a:cs typeface="Times New Roman"/>
              </a:rPr>
              <a:t>World</a:t>
            </a:r>
            <a:r>
              <a:rPr sz="700" spc="125" dirty="0">
                <a:solidFill>
                  <a:srgbClr val="C80000"/>
                </a:solidFill>
                <a:latin typeface="Times New Roman"/>
                <a:cs typeface="Times New Roman"/>
              </a:rPr>
              <a:t> </a:t>
            </a:r>
            <a:r>
              <a:rPr sz="700" dirty="0">
                <a:solidFill>
                  <a:srgbClr val="C80000"/>
                </a:solidFill>
                <a:latin typeface="Times New Roman"/>
                <a:cs typeface="Times New Roman"/>
              </a:rPr>
              <a:t>from</a:t>
            </a:r>
            <a:r>
              <a:rPr sz="700" spc="114" dirty="0">
                <a:solidFill>
                  <a:srgbClr val="C80000"/>
                </a:solidFill>
                <a:latin typeface="Times New Roman"/>
                <a:cs typeface="Times New Roman"/>
              </a:rPr>
              <a:t> </a:t>
            </a:r>
            <a:r>
              <a:rPr sz="700" spc="70" dirty="0">
                <a:solidFill>
                  <a:srgbClr val="C80000"/>
                </a:solidFill>
                <a:latin typeface="Times New Roman"/>
                <a:cs typeface="Times New Roman"/>
              </a:rPr>
              <a:t>printer1!"</a:t>
            </a:r>
            <a:r>
              <a:rPr sz="700" spc="70" dirty="0">
                <a:latin typeface="Times New Roman"/>
                <a:cs typeface="Times New Roman"/>
              </a:rPr>
              <a:t>)</a:t>
            </a:r>
            <a:endParaRPr sz="700" dirty="0">
              <a:latin typeface="Times New Roman"/>
              <a:cs typeface="Times New Roman"/>
            </a:endParaRPr>
          </a:p>
          <a:p>
            <a:pPr marL="12700">
              <a:lnSpc>
                <a:spcPts val="780"/>
              </a:lnSpc>
            </a:pPr>
            <a:r>
              <a:rPr sz="500" dirty="0">
                <a:latin typeface="Times New Roman"/>
                <a:cs typeface="Times New Roman"/>
              </a:rPr>
              <a:t>14</a:t>
            </a:r>
            <a:r>
              <a:rPr sz="500" spc="215" dirty="0">
                <a:latin typeface="Times New Roman"/>
                <a:cs typeface="Times New Roman"/>
              </a:rPr>
              <a:t>  </a:t>
            </a:r>
            <a:r>
              <a:rPr sz="700" spc="70" dirty="0">
                <a:latin typeface="Times New Roman"/>
                <a:cs typeface="Times New Roman"/>
              </a:rPr>
              <a:t>printer2.printString(</a:t>
            </a:r>
            <a:r>
              <a:rPr sz="700" spc="70" dirty="0">
                <a:solidFill>
                  <a:srgbClr val="C80000"/>
                </a:solidFill>
                <a:latin typeface="Times New Roman"/>
                <a:cs typeface="Times New Roman"/>
              </a:rPr>
              <a:t>"Hello</a:t>
            </a:r>
            <a:r>
              <a:rPr sz="700" spc="120" dirty="0">
                <a:solidFill>
                  <a:srgbClr val="C80000"/>
                </a:solidFill>
                <a:latin typeface="Times New Roman"/>
                <a:cs typeface="Times New Roman"/>
              </a:rPr>
              <a:t> </a:t>
            </a:r>
            <a:r>
              <a:rPr sz="700" dirty="0">
                <a:solidFill>
                  <a:srgbClr val="C80000"/>
                </a:solidFill>
                <a:latin typeface="Times New Roman"/>
                <a:cs typeface="Times New Roman"/>
              </a:rPr>
              <a:t>World</a:t>
            </a:r>
            <a:r>
              <a:rPr sz="700" spc="125" dirty="0">
                <a:solidFill>
                  <a:srgbClr val="C80000"/>
                </a:solidFill>
                <a:latin typeface="Times New Roman"/>
                <a:cs typeface="Times New Roman"/>
              </a:rPr>
              <a:t> </a:t>
            </a:r>
            <a:r>
              <a:rPr sz="700" dirty="0">
                <a:solidFill>
                  <a:srgbClr val="C80000"/>
                </a:solidFill>
                <a:latin typeface="Times New Roman"/>
                <a:cs typeface="Times New Roman"/>
              </a:rPr>
              <a:t>from</a:t>
            </a:r>
            <a:r>
              <a:rPr sz="700" spc="114" dirty="0">
                <a:solidFill>
                  <a:srgbClr val="C80000"/>
                </a:solidFill>
                <a:latin typeface="Times New Roman"/>
                <a:cs typeface="Times New Roman"/>
              </a:rPr>
              <a:t> </a:t>
            </a:r>
            <a:r>
              <a:rPr sz="700" spc="70" dirty="0">
                <a:solidFill>
                  <a:srgbClr val="C80000"/>
                </a:solidFill>
                <a:latin typeface="Times New Roman"/>
                <a:cs typeface="Times New Roman"/>
              </a:rPr>
              <a:t>printer2!"</a:t>
            </a:r>
            <a:r>
              <a:rPr sz="700" spc="70" dirty="0">
                <a:latin typeface="Times New Roman"/>
                <a:cs typeface="Times New Roman"/>
              </a:rPr>
              <a:t>)</a:t>
            </a:r>
            <a:endParaRPr sz="700" dirty="0">
              <a:latin typeface="Times New Roman"/>
              <a:cs typeface="Times New Roman"/>
            </a:endParaRPr>
          </a:p>
          <a:p>
            <a:pPr marL="12700">
              <a:lnSpc>
                <a:spcPts val="560"/>
              </a:lnSpc>
              <a:spcBef>
                <a:spcPts val="75"/>
              </a:spcBef>
            </a:pPr>
            <a:r>
              <a:rPr sz="500" spc="-25" dirty="0">
                <a:latin typeface="Times New Roman"/>
                <a:cs typeface="Times New Roman"/>
              </a:rPr>
              <a:t>15</a:t>
            </a:r>
            <a:endParaRPr sz="500" dirty="0">
              <a:latin typeface="Times New Roman"/>
              <a:cs typeface="Times New Roman"/>
            </a:endParaRPr>
          </a:p>
          <a:p>
            <a:pPr marL="12700">
              <a:lnSpc>
                <a:spcPts val="800"/>
              </a:lnSpc>
            </a:pPr>
            <a:r>
              <a:rPr sz="500" dirty="0">
                <a:latin typeface="Times New Roman"/>
                <a:cs typeface="Times New Roman"/>
              </a:rPr>
              <a:t>16</a:t>
            </a:r>
            <a:r>
              <a:rPr sz="500" spc="335" dirty="0">
                <a:latin typeface="Times New Roman"/>
                <a:cs typeface="Times New Roman"/>
              </a:rPr>
              <a:t>  </a:t>
            </a:r>
            <a:r>
              <a:rPr sz="700" spc="-10" dirty="0">
                <a:latin typeface="Times New Roman"/>
                <a:cs typeface="Times New Roman"/>
              </a:rPr>
              <a:t>communicator.waitForShutdown()</a:t>
            </a:r>
            <a:endParaRPr sz="700" dirty="0">
              <a:latin typeface="Times New Roman"/>
              <a:cs typeface="Times New Roman"/>
            </a:endParaRPr>
          </a:p>
          <a:p>
            <a:pPr>
              <a:lnSpc>
                <a:spcPct val="100000"/>
              </a:lnSpc>
              <a:spcBef>
                <a:spcPts val="55"/>
              </a:spcBef>
            </a:pPr>
            <a:endParaRPr sz="850" dirty="0">
              <a:latin typeface="Times New Roman"/>
              <a:cs typeface="Times New Roman"/>
            </a:endParaRPr>
          </a:p>
          <a:p>
            <a:pPr marL="417195" marR="167005" indent="-6350">
              <a:lnSpc>
                <a:spcPct val="100000"/>
              </a:lnSpc>
              <a:tabLst>
                <a:tab pos="1382395" algn="l"/>
              </a:tabLst>
            </a:pPr>
            <a:r>
              <a:rPr sz="1000" i="1" dirty="0">
                <a:latin typeface="Arial"/>
                <a:cs typeface="Arial"/>
              </a:rPr>
              <a:t>Object1</a:t>
            </a:r>
            <a:r>
              <a:rPr sz="1000" i="1" spc="275" dirty="0">
                <a:latin typeface="Arial"/>
                <a:cs typeface="Arial"/>
              </a:rPr>
              <a:t> </a:t>
            </a:r>
            <a:r>
              <a:rPr sz="1000" i="1" spc="-20" dirty="0">
                <a:latin typeface="Arial"/>
                <a:cs typeface="Arial"/>
              </a:rPr>
              <a:t>says:</a:t>
            </a:r>
            <a:r>
              <a:rPr sz="1000" i="1" dirty="0">
                <a:latin typeface="Arial"/>
                <a:cs typeface="Arial"/>
              </a:rPr>
              <a:t>	</a:t>
            </a:r>
            <a:r>
              <a:rPr sz="1000" i="1" spc="55" dirty="0">
                <a:latin typeface="Arial"/>
                <a:cs typeface="Arial"/>
              </a:rPr>
              <a:t>Hello</a:t>
            </a:r>
            <a:r>
              <a:rPr sz="1000" i="1" spc="175" dirty="0">
                <a:latin typeface="Arial"/>
                <a:cs typeface="Arial"/>
              </a:rPr>
              <a:t> </a:t>
            </a:r>
            <a:r>
              <a:rPr sz="1000" i="1" dirty="0">
                <a:latin typeface="Arial"/>
                <a:cs typeface="Arial"/>
              </a:rPr>
              <a:t>World</a:t>
            </a:r>
            <a:r>
              <a:rPr sz="1000" i="1" spc="180" dirty="0">
                <a:latin typeface="Arial"/>
                <a:cs typeface="Arial"/>
              </a:rPr>
              <a:t> </a:t>
            </a:r>
            <a:r>
              <a:rPr sz="1000" i="1" dirty="0">
                <a:latin typeface="Arial"/>
                <a:cs typeface="Arial"/>
              </a:rPr>
              <a:t>from</a:t>
            </a:r>
            <a:r>
              <a:rPr sz="1000" i="1" spc="180" dirty="0">
                <a:latin typeface="Arial"/>
                <a:cs typeface="Arial"/>
              </a:rPr>
              <a:t> </a:t>
            </a:r>
            <a:r>
              <a:rPr sz="1000" i="1" spc="85" dirty="0">
                <a:latin typeface="Arial"/>
                <a:cs typeface="Arial"/>
              </a:rPr>
              <a:t>printer1! </a:t>
            </a:r>
            <a:r>
              <a:rPr sz="1000" i="1" dirty="0">
                <a:latin typeface="Arial"/>
                <a:cs typeface="Arial"/>
              </a:rPr>
              <a:t>Object2</a:t>
            </a:r>
            <a:r>
              <a:rPr sz="1000" i="1" spc="275" dirty="0">
                <a:latin typeface="Arial"/>
                <a:cs typeface="Arial"/>
              </a:rPr>
              <a:t> </a:t>
            </a:r>
            <a:r>
              <a:rPr sz="1000" i="1" spc="-20" dirty="0">
                <a:latin typeface="Arial"/>
                <a:cs typeface="Arial"/>
              </a:rPr>
              <a:t>says:</a:t>
            </a:r>
            <a:r>
              <a:rPr sz="1000" i="1" dirty="0">
                <a:latin typeface="Arial"/>
                <a:cs typeface="Arial"/>
              </a:rPr>
              <a:t>	</a:t>
            </a:r>
            <a:r>
              <a:rPr sz="1000" i="1" spc="-235" dirty="0">
                <a:latin typeface="Arial"/>
                <a:cs typeface="Arial"/>
              </a:rPr>
              <a:t> </a:t>
            </a:r>
            <a:r>
              <a:rPr sz="1000" i="1" spc="55" dirty="0">
                <a:latin typeface="Arial"/>
                <a:cs typeface="Arial"/>
              </a:rPr>
              <a:t>Hello</a:t>
            </a:r>
            <a:r>
              <a:rPr sz="1000" i="1" spc="180" dirty="0">
                <a:latin typeface="Arial"/>
                <a:cs typeface="Arial"/>
              </a:rPr>
              <a:t> </a:t>
            </a:r>
            <a:r>
              <a:rPr sz="1000" i="1" dirty="0">
                <a:latin typeface="Arial"/>
                <a:cs typeface="Arial"/>
              </a:rPr>
              <a:t>World</a:t>
            </a:r>
            <a:r>
              <a:rPr sz="1000" i="1" spc="175" dirty="0">
                <a:latin typeface="Arial"/>
                <a:cs typeface="Arial"/>
              </a:rPr>
              <a:t> </a:t>
            </a:r>
            <a:r>
              <a:rPr sz="1000" i="1" dirty="0">
                <a:latin typeface="Arial"/>
                <a:cs typeface="Arial"/>
              </a:rPr>
              <a:t>from</a:t>
            </a:r>
            <a:r>
              <a:rPr sz="1000" i="1" spc="180" dirty="0">
                <a:latin typeface="Arial"/>
                <a:cs typeface="Arial"/>
              </a:rPr>
              <a:t> </a:t>
            </a:r>
            <a:r>
              <a:rPr sz="1000" i="1" spc="85" dirty="0">
                <a:latin typeface="Arial"/>
                <a:cs typeface="Arial"/>
              </a:rPr>
              <a:t>printer2!</a:t>
            </a:r>
            <a:endParaRPr sz="1000" dirty="0">
              <a:latin typeface="Arial"/>
              <a:cs typeface="Arial"/>
            </a:endParaRPr>
          </a:p>
        </p:txBody>
      </p:sp>
      <p:grpSp>
        <p:nvGrpSpPr>
          <p:cNvPr id="7" name="object 7"/>
          <p:cNvGrpSpPr/>
          <p:nvPr/>
        </p:nvGrpSpPr>
        <p:grpSpPr>
          <a:xfrm>
            <a:off x="0" y="3348469"/>
            <a:ext cx="4608195" cy="107950"/>
            <a:chOff x="0" y="3348469"/>
            <a:chExt cx="4608195" cy="107950"/>
          </a:xfrm>
        </p:grpSpPr>
        <p:sp>
          <p:nvSpPr>
            <p:cNvPr id="8" name="object 8"/>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9" name="object 9"/>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0" name="object 10"/>
          <p:cNvSpPr txBox="1"/>
          <p:nvPr/>
        </p:nvSpPr>
        <p:spPr>
          <a:xfrm>
            <a:off x="53467" y="3349927"/>
            <a:ext cx="43370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4" action="ppaction://hlinksldjump"/>
              </a:rPr>
              <a:t>Object</a:t>
            </a:r>
            <a:r>
              <a:rPr sz="500" spc="-20" dirty="0">
                <a:latin typeface="Arial"/>
                <a:cs typeface="Arial"/>
                <a:hlinkClick r:id="rId4" action="ppaction://hlinksldjump"/>
              </a:rPr>
              <a:t> </a:t>
            </a:r>
            <a:r>
              <a:rPr sz="500" spc="-10" dirty="0">
                <a:latin typeface="Arial"/>
                <a:cs typeface="Arial"/>
                <a:hlinkClick r:id="rId4" action="ppaction://hlinksldjump"/>
              </a:rPr>
              <a:t>servers</a:t>
            </a:r>
            <a:endParaRPr sz="500">
              <a:latin typeface="Arial"/>
              <a:cs typeface="Arial"/>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10875" y="-1515"/>
            <a:ext cx="24384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Servers</a:t>
            </a:r>
            <a:endParaRPr sz="500">
              <a:latin typeface="Arial"/>
              <a:cs typeface="Arial"/>
            </a:endParaRPr>
          </a:p>
        </p:txBody>
      </p:sp>
      <p:sp>
        <p:nvSpPr>
          <p:cNvPr id="5" name="object 5"/>
          <p:cNvSpPr txBox="1"/>
          <p:nvPr/>
        </p:nvSpPr>
        <p:spPr>
          <a:xfrm>
            <a:off x="95300" y="197711"/>
            <a:ext cx="2293620" cy="207645"/>
          </a:xfrm>
          <a:prstGeom prst="rect">
            <a:avLst/>
          </a:prstGeom>
        </p:spPr>
        <p:txBody>
          <a:bodyPr vert="horz" wrap="square" lIns="0" tIns="12065" rIns="0" bIns="0" rtlCol="0">
            <a:spAutoFit/>
          </a:bodyPr>
          <a:lstStyle/>
          <a:p>
            <a:pPr marL="12700">
              <a:lnSpc>
                <a:spcPct val="100000"/>
              </a:lnSpc>
              <a:spcBef>
                <a:spcPts val="95"/>
              </a:spcBef>
            </a:pPr>
            <a:r>
              <a:rPr sz="1200" dirty="0">
                <a:solidFill>
                  <a:srgbClr val="3333B2"/>
                </a:solidFill>
                <a:latin typeface="Arial"/>
                <a:cs typeface="Arial"/>
              </a:rPr>
              <a:t>Example:</a:t>
            </a:r>
            <a:r>
              <a:rPr sz="1200" spc="20" dirty="0">
                <a:solidFill>
                  <a:srgbClr val="3333B2"/>
                </a:solidFill>
                <a:latin typeface="Arial"/>
                <a:cs typeface="Arial"/>
              </a:rPr>
              <a:t> </a:t>
            </a:r>
            <a:r>
              <a:rPr sz="1200" dirty="0">
                <a:solidFill>
                  <a:srgbClr val="3333B2"/>
                </a:solidFill>
                <a:latin typeface="Arial"/>
                <a:cs typeface="Arial"/>
              </a:rPr>
              <a:t>the</a:t>
            </a:r>
            <a:r>
              <a:rPr sz="1200" spc="-45" dirty="0">
                <a:solidFill>
                  <a:srgbClr val="3333B2"/>
                </a:solidFill>
                <a:latin typeface="Arial"/>
                <a:cs typeface="Arial"/>
              </a:rPr>
              <a:t> </a:t>
            </a:r>
            <a:r>
              <a:rPr sz="1200" dirty="0">
                <a:solidFill>
                  <a:srgbClr val="3333B2"/>
                </a:solidFill>
                <a:latin typeface="Arial"/>
                <a:cs typeface="Arial"/>
              </a:rPr>
              <a:t>Apache</a:t>
            </a:r>
            <a:r>
              <a:rPr sz="1200" spc="-45" dirty="0">
                <a:solidFill>
                  <a:srgbClr val="3333B2"/>
                </a:solidFill>
                <a:latin typeface="Arial"/>
                <a:cs typeface="Arial"/>
              </a:rPr>
              <a:t> </a:t>
            </a:r>
            <a:r>
              <a:rPr sz="1200" dirty="0">
                <a:solidFill>
                  <a:srgbClr val="3333B2"/>
                </a:solidFill>
                <a:latin typeface="Arial"/>
                <a:cs typeface="Arial"/>
              </a:rPr>
              <a:t>Web</a:t>
            </a:r>
            <a:r>
              <a:rPr sz="1200" spc="-45" dirty="0">
                <a:solidFill>
                  <a:srgbClr val="3333B2"/>
                </a:solidFill>
                <a:latin typeface="Arial"/>
                <a:cs typeface="Arial"/>
              </a:rPr>
              <a:t> </a:t>
            </a:r>
            <a:r>
              <a:rPr sz="1200" spc="-10" dirty="0">
                <a:solidFill>
                  <a:srgbClr val="3333B2"/>
                </a:solidFill>
                <a:latin typeface="Arial"/>
                <a:cs typeface="Arial"/>
              </a:rPr>
              <a:t>server</a:t>
            </a:r>
            <a:endParaRPr sz="1200">
              <a:latin typeface="Arial"/>
              <a:cs typeface="Arial"/>
            </a:endParaRPr>
          </a:p>
        </p:txBody>
      </p:sp>
      <p:pic>
        <p:nvPicPr>
          <p:cNvPr id="6" name="object 6"/>
          <p:cNvPicPr/>
          <p:nvPr/>
        </p:nvPicPr>
        <p:blipFill>
          <a:blip r:embed="rId4" cstate="print"/>
          <a:stretch>
            <a:fillRect/>
          </a:stretch>
        </p:blipFill>
        <p:spPr>
          <a:xfrm>
            <a:off x="622782" y="564153"/>
            <a:ext cx="3362437" cy="2165182"/>
          </a:xfrm>
          <a:prstGeom prst="rect">
            <a:avLst/>
          </a:prstGeom>
        </p:spPr>
      </p:pic>
      <p:grpSp>
        <p:nvGrpSpPr>
          <p:cNvPr id="7" name="object 7"/>
          <p:cNvGrpSpPr/>
          <p:nvPr/>
        </p:nvGrpSpPr>
        <p:grpSpPr>
          <a:xfrm>
            <a:off x="0" y="3348469"/>
            <a:ext cx="4608195" cy="107950"/>
            <a:chOff x="0" y="3348469"/>
            <a:chExt cx="4608195" cy="107950"/>
          </a:xfrm>
        </p:grpSpPr>
        <p:sp>
          <p:nvSpPr>
            <p:cNvPr id="8" name="object 8"/>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9" name="object 9"/>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0" name="object 10"/>
          <p:cNvSpPr txBox="1"/>
          <p:nvPr/>
        </p:nvSpPr>
        <p:spPr>
          <a:xfrm>
            <a:off x="53467" y="3349927"/>
            <a:ext cx="991869"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5" action="ppaction://hlinksldjump"/>
              </a:rPr>
              <a:t>Example:</a:t>
            </a:r>
            <a:r>
              <a:rPr sz="500" spc="5" dirty="0">
                <a:latin typeface="Arial"/>
                <a:cs typeface="Arial"/>
                <a:hlinkClick r:id="rId5" action="ppaction://hlinksldjump"/>
              </a:rPr>
              <a:t> </a:t>
            </a:r>
            <a:r>
              <a:rPr sz="500" dirty="0">
                <a:latin typeface="Arial"/>
                <a:cs typeface="Arial"/>
                <a:hlinkClick r:id="rId5" action="ppaction://hlinksldjump"/>
              </a:rPr>
              <a:t>The</a:t>
            </a:r>
            <a:r>
              <a:rPr sz="500" spc="-20" dirty="0">
                <a:latin typeface="Arial"/>
                <a:cs typeface="Arial"/>
                <a:hlinkClick r:id="rId5" action="ppaction://hlinksldjump"/>
              </a:rPr>
              <a:t> </a:t>
            </a:r>
            <a:r>
              <a:rPr sz="500" dirty="0">
                <a:latin typeface="Arial"/>
                <a:cs typeface="Arial"/>
                <a:hlinkClick r:id="rId5" action="ppaction://hlinksldjump"/>
              </a:rPr>
              <a:t>Apache</a:t>
            </a:r>
            <a:r>
              <a:rPr sz="500" spc="-20" dirty="0">
                <a:latin typeface="Arial"/>
                <a:cs typeface="Arial"/>
                <a:hlinkClick r:id="rId5" action="ppaction://hlinksldjump"/>
              </a:rPr>
              <a:t> </a:t>
            </a:r>
            <a:r>
              <a:rPr sz="500" dirty="0">
                <a:latin typeface="Arial"/>
                <a:cs typeface="Arial"/>
                <a:hlinkClick r:id="rId5" action="ppaction://hlinksldjump"/>
              </a:rPr>
              <a:t>Web</a:t>
            </a:r>
            <a:r>
              <a:rPr sz="500" spc="-25" dirty="0">
                <a:latin typeface="Arial"/>
                <a:cs typeface="Arial"/>
                <a:hlinkClick r:id="rId5" action="ppaction://hlinksldjump"/>
              </a:rPr>
              <a:t> </a:t>
            </a:r>
            <a:r>
              <a:rPr sz="500" spc="-10" dirty="0">
                <a:latin typeface="Arial"/>
                <a:cs typeface="Arial"/>
                <a:hlinkClick r:id="rId5" action="ppaction://hlinksldjump"/>
              </a:rPr>
              <a:t>server</a:t>
            </a:r>
            <a:endParaRPr sz="500">
              <a:latin typeface="Arial"/>
              <a:cs typeface="Arial"/>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10875" y="-1515"/>
            <a:ext cx="24384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Servers</a:t>
            </a:r>
            <a:endParaRPr sz="500">
              <a:latin typeface="Arial"/>
              <a:cs typeface="Arial"/>
            </a:endParaRPr>
          </a:p>
        </p:txBody>
      </p:sp>
      <p:sp>
        <p:nvSpPr>
          <p:cNvPr id="5" name="object 5"/>
          <p:cNvSpPr txBox="1"/>
          <p:nvPr/>
        </p:nvSpPr>
        <p:spPr>
          <a:xfrm>
            <a:off x="95300" y="197711"/>
            <a:ext cx="1515110" cy="491801"/>
          </a:xfrm>
          <a:prstGeom prst="rect">
            <a:avLst/>
          </a:prstGeom>
        </p:spPr>
        <p:txBody>
          <a:bodyPr vert="horz" wrap="square" lIns="0" tIns="12065" rIns="0" bIns="0" rtlCol="0">
            <a:spAutoFit/>
          </a:bodyPr>
          <a:lstStyle/>
          <a:p>
            <a:pPr marL="12700">
              <a:spcBef>
                <a:spcPts val="95"/>
              </a:spcBef>
            </a:pPr>
            <a:r>
              <a:rPr lang="vi-VN" sz="1200" b="1" dirty="0"/>
              <a:t>Ba tầng khác nhau</a:t>
            </a:r>
            <a:endParaRPr lang="vi-VN" sz="1200" dirty="0">
              <a:latin typeface="Arial"/>
              <a:cs typeface="Arial"/>
            </a:endParaRPr>
          </a:p>
          <a:p>
            <a:pPr marL="264160">
              <a:lnSpc>
                <a:spcPct val="100000"/>
              </a:lnSpc>
              <a:spcBef>
                <a:spcPts val="1055"/>
              </a:spcBef>
            </a:pPr>
            <a:r>
              <a:rPr lang="vi-VN" sz="1000" dirty="0"/>
              <a:t>Tổ chức chung</a:t>
            </a:r>
            <a:endParaRPr sz="1000" dirty="0">
              <a:latin typeface="Arial"/>
              <a:cs typeface="Arial"/>
            </a:endParaRPr>
          </a:p>
        </p:txBody>
      </p:sp>
      <p:pic>
        <p:nvPicPr>
          <p:cNvPr id="6" name="object 6"/>
          <p:cNvPicPr/>
          <p:nvPr/>
        </p:nvPicPr>
        <p:blipFill>
          <a:blip r:embed="rId4" cstate="print"/>
          <a:stretch>
            <a:fillRect/>
          </a:stretch>
        </p:blipFill>
        <p:spPr>
          <a:xfrm>
            <a:off x="564807" y="803957"/>
            <a:ext cx="3468410" cy="1518662"/>
          </a:xfrm>
          <a:prstGeom prst="rect">
            <a:avLst/>
          </a:prstGeom>
        </p:spPr>
      </p:pic>
      <p:sp>
        <p:nvSpPr>
          <p:cNvPr id="7" name="object 7"/>
          <p:cNvSpPr txBox="1"/>
          <p:nvPr/>
        </p:nvSpPr>
        <p:spPr>
          <a:xfrm>
            <a:off x="323850" y="2568575"/>
            <a:ext cx="4146752" cy="476990"/>
          </a:xfrm>
          <a:prstGeom prst="rect">
            <a:avLst/>
          </a:prstGeom>
        </p:spPr>
        <p:txBody>
          <a:bodyPr vert="horz" wrap="square" lIns="0" tIns="27305" rIns="0" bIns="0" rtlCol="0">
            <a:spAutoFit/>
          </a:bodyPr>
          <a:lstStyle/>
          <a:p>
            <a:pPr marL="15875">
              <a:lnSpc>
                <a:spcPct val="100000"/>
              </a:lnSpc>
              <a:spcBef>
                <a:spcPts val="215"/>
              </a:spcBef>
            </a:pPr>
            <a:r>
              <a:rPr lang="vi-VN" sz="1000" dirty="0"/>
              <a:t>Yếu tố quan trọng</a:t>
            </a:r>
            <a:endParaRPr sz="1000" dirty="0">
              <a:latin typeface="Arial"/>
              <a:cs typeface="Arial"/>
            </a:endParaRPr>
          </a:p>
          <a:p>
            <a:pPr marL="15875" marR="5080" indent="-3810">
              <a:lnSpc>
                <a:spcPts val="1210"/>
              </a:lnSpc>
              <a:spcBef>
                <a:spcPts val="35"/>
              </a:spcBef>
            </a:pPr>
            <a:r>
              <a:rPr lang="en-US" sz="900" dirty="0" err="1">
                <a:latin typeface="Arial"/>
                <a:cs typeface="Arial"/>
              </a:rPr>
              <a:t>Tầng</a:t>
            </a:r>
            <a:r>
              <a:rPr lang="en-US" sz="900" dirty="0">
                <a:latin typeface="Arial"/>
                <a:cs typeface="Arial"/>
              </a:rPr>
              <a:t> </a:t>
            </a:r>
            <a:r>
              <a:rPr lang="en-US" sz="900" dirty="0" err="1">
                <a:latin typeface="Arial"/>
                <a:cs typeface="Arial"/>
              </a:rPr>
              <a:t>thứ</a:t>
            </a:r>
            <a:r>
              <a:rPr lang="en-US" sz="900" dirty="0">
                <a:latin typeface="Arial"/>
                <a:cs typeface="Arial"/>
              </a:rPr>
              <a:t> </a:t>
            </a:r>
            <a:r>
              <a:rPr lang="en-US" sz="900" dirty="0" err="1">
                <a:latin typeface="Arial"/>
                <a:cs typeface="Arial"/>
              </a:rPr>
              <a:t>nhất</a:t>
            </a:r>
            <a:r>
              <a:rPr lang="en-US" sz="900" dirty="0">
                <a:latin typeface="Arial"/>
                <a:cs typeface="Arial"/>
              </a:rPr>
              <a:t> </a:t>
            </a:r>
            <a:r>
              <a:rPr lang="en-US" sz="900" dirty="0" err="1">
                <a:latin typeface="Arial"/>
                <a:cs typeface="Arial"/>
              </a:rPr>
              <a:t>có</a:t>
            </a:r>
            <a:r>
              <a:rPr lang="en-US" sz="900" dirty="0">
                <a:latin typeface="Arial"/>
                <a:cs typeface="Arial"/>
              </a:rPr>
              <a:t> </a:t>
            </a:r>
            <a:r>
              <a:rPr lang="en-US" sz="900" dirty="0" err="1">
                <a:latin typeface="Arial"/>
                <a:cs typeface="Arial"/>
              </a:rPr>
              <a:t>vai</a:t>
            </a:r>
            <a:r>
              <a:rPr lang="en-US" sz="900" dirty="0">
                <a:latin typeface="Arial"/>
                <a:cs typeface="Arial"/>
              </a:rPr>
              <a:t> </a:t>
            </a:r>
            <a:r>
              <a:rPr lang="en-US" sz="900" dirty="0" err="1">
                <a:latin typeface="Arial"/>
                <a:cs typeface="Arial"/>
              </a:rPr>
              <a:t>trò</a:t>
            </a:r>
            <a:r>
              <a:rPr lang="en-US" sz="900" dirty="0">
                <a:latin typeface="Arial"/>
                <a:cs typeface="Arial"/>
              </a:rPr>
              <a:t> </a:t>
            </a:r>
            <a:r>
              <a:rPr lang="en-US" sz="900" dirty="0" err="1">
                <a:latin typeface="Arial"/>
                <a:cs typeface="Arial"/>
              </a:rPr>
              <a:t>quan</a:t>
            </a:r>
            <a:r>
              <a:rPr lang="en-US" sz="900" dirty="0">
                <a:latin typeface="Arial"/>
                <a:cs typeface="Arial"/>
              </a:rPr>
              <a:t> </a:t>
            </a:r>
            <a:r>
              <a:rPr lang="en-US" sz="900" dirty="0" err="1">
                <a:latin typeface="Arial"/>
                <a:cs typeface="Arial"/>
              </a:rPr>
              <a:t>trọng</a:t>
            </a:r>
            <a:r>
              <a:rPr lang="en-US" sz="900" dirty="0">
                <a:latin typeface="Arial"/>
                <a:cs typeface="Arial"/>
              </a:rPr>
              <a:t> </a:t>
            </a:r>
            <a:r>
              <a:rPr lang="en-US" sz="900" dirty="0" err="1">
                <a:latin typeface="Arial"/>
                <a:cs typeface="Arial"/>
              </a:rPr>
              <a:t>trong</a:t>
            </a:r>
            <a:r>
              <a:rPr lang="en-US" sz="900" dirty="0">
                <a:latin typeface="Arial"/>
                <a:cs typeface="Arial"/>
              </a:rPr>
              <a:t> </a:t>
            </a:r>
            <a:r>
              <a:rPr lang="en-US" sz="900" dirty="0" err="1">
                <a:latin typeface="Arial"/>
                <a:cs typeface="Arial"/>
              </a:rPr>
              <a:t>việc</a:t>
            </a:r>
            <a:r>
              <a:rPr lang="en-US" sz="900" dirty="0">
                <a:latin typeface="Arial"/>
                <a:cs typeface="Arial"/>
              </a:rPr>
              <a:t> </a:t>
            </a:r>
            <a:r>
              <a:rPr lang="en-US" sz="900" dirty="0" err="1">
                <a:latin typeface="Arial"/>
                <a:cs typeface="Arial"/>
              </a:rPr>
              <a:t>định</a:t>
            </a:r>
            <a:r>
              <a:rPr lang="en-US" sz="900" dirty="0">
                <a:latin typeface="Arial"/>
                <a:cs typeface="Arial"/>
              </a:rPr>
              <a:t> </a:t>
            </a:r>
            <a:r>
              <a:rPr lang="en-US" sz="900" dirty="0" err="1">
                <a:latin typeface="Arial"/>
                <a:cs typeface="Arial"/>
              </a:rPr>
              <a:t>tuyến</a:t>
            </a:r>
            <a:r>
              <a:rPr lang="en-US" sz="900" dirty="0">
                <a:latin typeface="Arial"/>
                <a:cs typeface="Arial"/>
              </a:rPr>
              <a:t> </a:t>
            </a:r>
            <a:r>
              <a:rPr lang="en-US" sz="900" dirty="0" err="1">
                <a:latin typeface="Arial"/>
                <a:cs typeface="Arial"/>
              </a:rPr>
              <a:t>yêu</a:t>
            </a:r>
            <a:r>
              <a:rPr lang="en-US" sz="900" dirty="0">
                <a:latin typeface="Arial"/>
                <a:cs typeface="Arial"/>
              </a:rPr>
              <a:t> </a:t>
            </a:r>
            <a:r>
              <a:rPr lang="en-US" sz="900" dirty="0" err="1">
                <a:latin typeface="Arial"/>
                <a:cs typeface="Arial"/>
              </a:rPr>
              <a:t>cầu</a:t>
            </a:r>
            <a:r>
              <a:rPr lang="en-US" sz="900" dirty="0">
                <a:latin typeface="Arial"/>
                <a:cs typeface="Arial"/>
              </a:rPr>
              <a:t> </a:t>
            </a:r>
            <a:r>
              <a:rPr lang="en-US" sz="900" dirty="0" err="1">
                <a:latin typeface="Arial"/>
                <a:cs typeface="Arial"/>
              </a:rPr>
              <a:t>đến</a:t>
            </a:r>
            <a:r>
              <a:rPr lang="en-US" sz="900" dirty="0">
                <a:latin typeface="Arial"/>
                <a:cs typeface="Arial"/>
              </a:rPr>
              <a:t> </a:t>
            </a:r>
            <a:r>
              <a:rPr lang="en-US" sz="900" dirty="0" err="1">
                <a:latin typeface="Arial"/>
                <a:cs typeface="Arial"/>
              </a:rPr>
              <a:t>đúng</a:t>
            </a:r>
            <a:r>
              <a:rPr lang="en-US" sz="900" dirty="0">
                <a:latin typeface="Arial"/>
                <a:cs typeface="Arial"/>
              </a:rPr>
              <a:t> </a:t>
            </a:r>
            <a:r>
              <a:rPr lang="en-US" sz="900" dirty="0" err="1">
                <a:latin typeface="Arial"/>
                <a:cs typeface="Arial"/>
              </a:rPr>
              <a:t>máy</a:t>
            </a:r>
            <a:r>
              <a:rPr lang="en-US" sz="900" dirty="0">
                <a:latin typeface="Arial"/>
                <a:cs typeface="Arial"/>
              </a:rPr>
              <a:t> </a:t>
            </a:r>
            <a:r>
              <a:rPr lang="en-US" sz="900" dirty="0" err="1">
                <a:latin typeface="Arial"/>
                <a:cs typeface="Arial"/>
              </a:rPr>
              <a:t>chủ</a:t>
            </a:r>
            <a:r>
              <a:rPr sz="900" dirty="0">
                <a:latin typeface="Arial"/>
                <a:cs typeface="Arial"/>
              </a:rPr>
              <a:t>:</a:t>
            </a:r>
            <a:r>
              <a:rPr sz="900" spc="35" dirty="0">
                <a:latin typeface="Arial"/>
                <a:cs typeface="Arial"/>
              </a:rPr>
              <a:t> </a:t>
            </a:r>
            <a:r>
              <a:rPr lang="vi-VN" sz="900" dirty="0">
                <a:solidFill>
                  <a:srgbClr val="3333B2"/>
                </a:solidFill>
                <a:latin typeface="Arial"/>
                <a:cs typeface="Arial"/>
              </a:rPr>
              <a:t>Phân phối yêu cầu (</a:t>
            </a:r>
            <a:r>
              <a:rPr lang="vi-VN" sz="900" dirty="0" err="1">
                <a:solidFill>
                  <a:srgbClr val="3333B2"/>
                </a:solidFill>
                <a:latin typeface="Arial"/>
                <a:cs typeface="Arial"/>
              </a:rPr>
              <a:t>request</a:t>
            </a:r>
            <a:r>
              <a:rPr lang="vi-VN" sz="900" dirty="0">
                <a:solidFill>
                  <a:srgbClr val="3333B2"/>
                </a:solidFill>
                <a:latin typeface="Arial"/>
                <a:cs typeface="Arial"/>
              </a:rPr>
              <a:t> </a:t>
            </a:r>
            <a:r>
              <a:rPr lang="vi-VN" sz="900" dirty="0" err="1">
                <a:solidFill>
                  <a:srgbClr val="3333B2"/>
                </a:solidFill>
                <a:latin typeface="Arial"/>
                <a:cs typeface="Arial"/>
              </a:rPr>
              <a:t>dispatching</a:t>
            </a:r>
            <a:r>
              <a:rPr lang="vi-VN" sz="900" dirty="0">
                <a:solidFill>
                  <a:srgbClr val="3333B2"/>
                </a:solidFill>
                <a:latin typeface="Arial"/>
                <a:cs typeface="Arial"/>
              </a:rPr>
              <a:t>)</a:t>
            </a:r>
            <a:endParaRPr sz="900" dirty="0">
              <a:latin typeface="Arial"/>
              <a:cs typeface="Arial"/>
            </a:endParaRPr>
          </a:p>
        </p:txBody>
      </p:sp>
      <p:grpSp>
        <p:nvGrpSpPr>
          <p:cNvPr id="8" name="object 8"/>
          <p:cNvGrpSpPr/>
          <p:nvPr/>
        </p:nvGrpSpPr>
        <p:grpSpPr>
          <a:xfrm>
            <a:off x="0" y="3348469"/>
            <a:ext cx="4608195" cy="107950"/>
            <a:chOff x="0" y="3348469"/>
            <a:chExt cx="4608195" cy="107950"/>
          </a:xfrm>
        </p:grpSpPr>
        <p:sp>
          <p:nvSpPr>
            <p:cNvPr id="9" name="object 9"/>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10" name="object 10"/>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1" name="object 11"/>
          <p:cNvSpPr txBox="1"/>
          <p:nvPr/>
        </p:nvSpPr>
        <p:spPr>
          <a:xfrm>
            <a:off x="53467" y="3349927"/>
            <a:ext cx="44767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5" action="ppaction://hlinksldjump"/>
              </a:rPr>
              <a:t>Server</a:t>
            </a:r>
            <a:r>
              <a:rPr sz="500" spc="-25" dirty="0">
                <a:latin typeface="Arial"/>
                <a:cs typeface="Arial"/>
                <a:hlinkClick r:id="rId5" action="ppaction://hlinksldjump"/>
              </a:rPr>
              <a:t> </a:t>
            </a:r>
            <a:r>
              <a:rPr sz="500" spc="-10" dirty="0">
                <a:latin typeface="Arial"/>
                <a:cs typeface="Arial"/>
                <a:hlinkClick r:id="rId5" action="ppaction://hlinksldjump"/>
              </a:rPr>
              <a:t>clusters</a:t>
            </a:r>
            <a:endParaRPr sz="500">
              <a:latin typeface="Arial"/>
              <a:cs typeface="Arial"/>
            </a:endParaRPr>
          </a:p>
        </p:txBody>
      </p:sp>
      <p:sp>
        <p:nvSpPr>
          <p:cNvPr id="24" name="TextBox 23">
            <a:extLst>
              <a:ext uri="{FF2B5EF4-FFF2-40B4-BE49-F238E27FC236}">
                <a16:creationId xmlns:a16="http://schemas.microsoft.com/office/drawing/2014/main" id="{4CA99344-8173-898D-05F0-B36AE20D7731}"/>
              </a:ext>
            </a:extLst>
          </p:cNvPr>
          <p:cNvSpPr txBox="1"/>
          <p:nvPr/>
        </p:nvSpPr>
        <p:spPr>
          <a:xfrm>
            <a:off x="476250" y="1354946"/>
            <a:ext cx="737108" cy="246221"/>
          </a:xfrm>
          <a:prstGeom prst="rect">
            <a:avLst/>
          </a:prstGeom>
          <a:solidFill>
            <a:schemeClr val="bg1"/>
          </a:solidFill>
        </p:spPr>
        <p:txBody>
          <a:bodyPr wrap="square" rtlCol="0">
            <a:spAutoFit/>
          </a:bodyPr>
          <a:lstStyle/>
          <a:p>
            <a:r>
              <a:rPr lang="vi-VN" sz="500" dirty="0"/>
              <a:t>Tiếp nhận yêu cầu từ khách hàng</a:t>
            </a:r>
          </a:p>
        </p:txBody>
      </p:sp>
      <p:sp>
        <p:nvSpPr>
          <p:cNvPr id="25" name="TextBox 24">
            <a:extLst>
              <a:ext uri="{FF2B5EF4-FFF2-40B4-BE49-F238E27FC236}">
                <a16:creationId xmlns:a16="http://schemas.microsoft.com/office/drawing/2014/main" id="{14575712-D298-A4B7-5711-7AB407379504}"/>
              </a:ext>
            </a:extLst>
          </p:cNvPr>
          <p:cNvSpPr txBox="1"/>
          <p:nvPr/>
        </p:nvSpPr>
        <p:spPr>
          <a:xfrm>
            <a:off x="576883" y="803957"/>
            <a:ext cx="1194767" cy="369332"/>
          </a:xfrm>
          <a:prstGeom prst="rect">
            <a:avLst/>
          </a:prstGeom>
          <a:solidFill>
            <a:schemeClr val="bg1"/>
          </a:solidFill>
        </p:spPr>
        <p:txBody>
          <a:bodyPr wrap="square" rtlCol="0">
            <a:spAutoFit/>
          </a:bodyPr>
          <a:lstStyle/>
          <a:p>
            <a:r>
              <a:rPr lang="vi-VN" sz="600" dirty="0"/>
              <a:t>Thực hiện chức năng chuyển tiếp và phân phối yêu cầu đến tầng tiếp theo</a:t>
            </a: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10875" y="-1515"/>
            <a:ext cx="24384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Servers</a:t>
            </a:r>
            <a:endParaRPr sz="500">
              <a:latin typeface="Arial"/>
              <a:cs typeface="Arial"/>
            </a:endParaRPr>
          </a:p>
        </p:txBody>
      </p:sp>
      <p:sp>
        <p:nvSpPr>
          <p:cNvPr id="5" name="object 5"/>
          <p:cNvSpPr txBox="1"/>
          <p:nvPr/>
        </p:nvSpPr>
        <p:spPr>
          <a:xfrm>
            <a:off x="95300" y="197711"/>
            <a:ext cx="4165600" cy="1053465"/>
          </a:xfrm>
          <a:prstGeom prst="rect">
            <a:avLst/>
          </a:prstGeom>
        </p:spPr>
        <p:txBody>
          <a:bodyPr vert="horz" wrap="square" lIns="0" tIns="12065" rIns="0" bIns="0" rtlCol="0">
            <a:spAutoFit/>
          </a:bodyPr>
          <a:lstStyle/>
          <a:p>
            <a:pPr marL="12700">
              <a:lnSpc>
                <a:spcPct val="100000"/>
              </a:lnSpc>
              <a:spcBef>
                <a:spcPts val="95"/>
              </a:spcBef>
            </a:pPr>
            <a:r>
              <a:rPr sz="1200" dirty="0">
                <a:solidFill>
                  <a:srgbClr val="3333B2"/>
                </a:solidFill>
                <a:latin typeface="Arial"/>
                <a:cs typeface="Arial"/>
              </a:rPr>
              <a:t>Request</a:t>
            </a:r>
            <a:r>
              <a:rPr sz="1200" spc="-50" dirty="0">
                <a:solidFill>
                  <a:srgbClr val="3333B2"/>
                </a:solidFill>
                <a:latin typeface="Arial"/>
                <a:cs typeface="Arial"/>
              </a:rPr>
              <a:t> </a:t>
            </a:r>
            <a:r>
              <a:rPr sz="1200" spc="-10" dirty="0">
                <a:solidFill>
                  <a:srgbClr val="3333B2"/>
                </a:solidFill>
                <a:latin typeface="Arial"/>
                <a:cs typeface="Arial"/>
              </a:rPr>
              <a:t>Handling</a:t>
            </a:r>
            <a:endParaRPr sz="1200">
              <a:latin typeface="Arial"/>
              <a:cs typeface="Arial"/>
            </a:endParaRPr>
          </a:p>
          <a:p>
            <a:pPr marL="264160">
              <a:lnSpc>
                <a:spcPct val="100000"/>
              </a:lnSpc>
              <a:spcBef>
                <a:spcPts val="1055"/>
              </a:spcBef>
            </a:pPr>
            <a:r>
              <a:rPr sz="1000" spc="-10" dirty="0">
                <a:solidFill>
                  <a:srgbClr val="3333B2"/>
                </a:solidFill>
                <a:latin typeface="Arial"/>
                <a:cs typeface="Arial"/>
              </a:rPr>
              <a:t>Observation</a:t>
            </a:r>
            <a:endParaRPr sz="1000">
              <a:latin typeface="Arial"/>
              <a:cs typeface="Arial"/>
            </a:endParaRPr>
          </a:p>
          <a:p>
            <a:pPr marL="264160" marR="5080">
              <a:lnSpc>
                <a:spcPts val="1210"/>
              </a:lnSpc>
              <a:spcBef>
                <a:spcPts val="40"/>
              </a:spcBef>
            </a:pPr>
            <a:r>
              <a:rPr sz="900" spc="-10" dirty="0">
                <a:latin typeface="Arial"/>
                <a:cs typeface="Arial"/>
              </a:rPr>
              <a:t>Having</a:t>
            </a:r>
            <a:r>
              <a:rPr sz="900" spc="-3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first</a:t>
            </a:r>
            <a:r>
              <a:rPr sz="900" spc="-40" dirty="0">
                <a:latin typeface="Arial"/>
                <a:cs typeface="Arial"/>
              </a:rPr>
              <a:t> </a:t>
            </a:r>
            <a:r>
              <a:rPr sz="900" dirty="0">
                <a:latin typeface="Arial"/>
                <a:cs typeface="Arial"/>
              </a:rPr>
              <a:t>tier</a:t>
            </a:r>
            <a:r>
              <a:rPr sz="900" spc="-35" dirty="0">
                <a:latin typeface="Arial"/>
                <a:cs typeface="Arial"/>
              </a:rPr>
              <a:t> </a:t>
            </a:r>
            <a:r>
              <a:rPr sz="900" dirty="0">
                <a:latin typeface="Arial"/>
                <a:cs typeface="Arial"/>
              </a:rPr>
              <a:t>handle</a:t>
            </a:r>
            <a:r>
              <a:rPr sz="900" spc="-35" dirty="0">
                <a:latin typeface="Arial"/>
                <a:cs typeface="Arial"/>
              </a:rPr>
              <a:t> </a:t>
            </a:r>
            <a:r>
              <a:rPr sz="900" dirty="0">
                <a:latin typeface="Arial"/>
                <a:cs typeface="Arial"/>
              </a:rPr>
              <a:t>all</a:t>
            </a:r>
            <a:r>
              <a:rPr sz="900" spc="-35" dirty="0">
                <a:latin typeface="Arial"/>
                <a:cs typeface="Arial"/>
              </a:rPr>
              <a:t> </a:t>
            </a:r>
            <a:r>
              <a:rPr sz="900" spc="-10" dirty="0">
                <a:latin typeface="Arial"/>
                <a:cs typeface="Arial"/>
              </a:rPr>
              <a:t>communication</a:t>
            </a:r>
            <a:r>
              <a:rPr sz="900" spc="-35" dirty="0">
                <a:latin typeface="Arial"/>
                <a:cs typeface="Arial"/>
              </a:rPr>
              <a:t> </a:t>
            </a:r>
            <a:r>
              <a:rPr sz="900" dirty="0">
                <a:latin typeface="Arial"/>
                <a:cs typeface="Arial"/>
              </a:rPr>
              <a:t>from/to</a:t>
            </a:r>
            <a:r>
              <a:rPr sz="900" spc="-3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cluster</a:t>
            </a:r>
            <a:r>
              <a:rPr sz="900" spc="-35" dirty="0">
                <a:latin typeface="Arial"/>
                <a:cs typeface="Arial"/>
              </a:rPr>
              <a:t> </a:t>
            </a:r>
            <a:r>
              <a:rPr sz="900" spc="-10" dirty="0">
                <a:latin typeface="Arial"/>
                <a:cs typeface="Arial"/>
              </a:rPr>
              <a:t>may</a:t>
            </a:r>
            <a:r>
              <a:rPr sz="900" spc="-35" dirty="0">
                <a:latin typeface="Arial"/>
                <a:cs typeface="Arial"/>
              </a:rPr>
              <a:t> </a:t>
            </a:r>
            <a:r>
              <a:rPr sz="900" dirty="0">
                <a:latin typeface="Arial"/>
                <a:cs typeface="Arial"/>
              </a:rPr>
              <a:t>lead</a:t>
            </a:r>
            <a:r>
              <a:rPr sz="900" spc="-35" dirty="0">
                <a:latin typeface="Arial"/>
                <a:cs typeface="Arial"/>
              </a:rPr>
              <a:t> </a:t>
            </a:r>
            <a:r>
              <a:rPr sz="900" dirty="0">
                <a:latin typeface="Arial"/>
                <a:cs typeface="Arial"/>
              </a:rPr>
              <a:t>to</a:t>
            </a:r>
            <a:r>
              <a:rPr sz="900" spc="-35" dirty="0">
                <a:latin typeface="Arial"/>
                <a:cs typeface="Arial"/>
              </a:rPr>
              <a:t> </a:t>
            </a:r>
            <a:r>
              <a:rPr sz="900" spc="-50" dirty="0">
                <a:latin typeface="Arial"/>
                <a:cs typeface="Arial"/>
              </a:rPr>
              <a:t>a</a:t>
            </a:r>
            <a:r>
              <a:rPr sz="900" spc="-10" dirty="0">
                <a:latin typeface="Arial"/>
                <a:cs typeface="Arial"/>
              </a:rPr>
              <a:t> </a:t>
            </a:r>
            <a:r>
              <a:rPr sz="900" spc="-10" dirty="0">
                <a:solidFill>
                  <a:srgbClr val="3333B2"/>
                </a:solidFill>
                <a:latin typeface="Arial"/>
                <a:cs typeface="Arial"/>
              </a:rPr>
              <a:t>bottleneck</a:t>
            </a:r>
            <a:r>
              <a:rPr sz="900" spc="-10" dirty="0">
                <a:latin typeface="Arial"/>
                <a:cs typeface="Arial"/>
              </a:rPr>
              <a:t>.</a:t>
            </a:r>
            <a:endParaRPr sz="900">
              <a:latin typeface="Arial"/>
              <a:cs typeface="Arial"/>
            </a:endParaRPr>
          </a:p>
          <a:p>
            <a:pPr marL="260350">
              <a:lnSpc>
                <a:spcPct val="100000"/>
              </a:lnSpc>
              <a:spcBef>
                <a:spcPts val="745"/>
              </a:spcBef>
            </a:pPr>
            <a:r>
              <a:rPr sz="1000" dirty="0">
                <a:solidFill>
                  <a:srgbClr val="4C994C"/>
                </a:solidFill>
                <a:latin typeface="Arial"/>
                <a:cs typeface="Arial"/>
              </a:rPr>
              <a:t>A</a:t>
            </a:r>
            <a:r>
              <a:rPr sz="1000" spc="-25" dirty="0">
                <a:solidFill>
                  <a:srgbClr val="4C994C"/>
                </a:solidFill>
                <a:latin typeface="Arial"/>
                <a:cs typeface="Arial"/>
              </a:rPr>
              <a:t> </a:t>
            </a:r>
            <a:r>
              <a:rPr sz="1000" dirty="0">
                <a:solidFill>
                  <a:srgbClr val="4C994C"/>
                </a:solidFill>
                <a:latin typeface="Arial"/>
                <a:cs typeface="Arial"/>
              </a:rPr>
              <a:t>solution:</a:t>
            </a:r>
            <a:r>
              <a:rPr sz="1000" spc="35" dirty="0">
                <a:solidFill>
                  <a:srgbClr val="4C994C"/>
                </a:solidFill>
                <a:latin typeface="Arial"/>
                <a:cs typeface="Arial"/>
              </a:rPr>
              <a:t> </a:t>
            </a:r>
            <a:r>
              <a:rPr sz="1000" dirty="0">
                <a:solidFill>
                  <a:srgbClr val="4C994C"/>
                </a:solidFill>
                <a:latin typeface="Arial"/>
                <a:cs typeface="Arial"/>
              </a:rPr>
              <a:t>TCP</a:t>
            </a:r>
            <a:r>
              <a:rPr sz="1000" spc="-25" dirty="0">
                <a:solidFill>
                  <a:srgbClr val="4C994C"/>
                </a:solidFill>
                <a:latin typeface="Arial"/>
                <a:cs typeface="Arial"/>
              </a:rPr>
              <a:t> </a:t>
            </a:r>
            <a:r>
              <a:rPr sz="1000" spc="-10" dirty="0">
                <a:solidFill>
                  <a:srgbClr val="4C994C"/>
                </a:solidFill>
                <a:latin typeface="Arial"/>
                <a:cs typeface="Arial"/>
              </a:rPr>
              <a:t>handoff</a:t>
            </a:r>
            <a:endParaRPr sz="1000">
              <a:latin typeface="Arial"/>
              <a:cs typeface="Arial"/>
            </a:endParaRPr>
          </a:p>
        </p:txBody>
      </p:sp>
      <p:pic>
        <p:nvPicPr>
          <p:cNvPr id="6" name="object 6"/>
          <p:cNvPicPr/>
          <p:nvPr/>
        </p:nvPicPr>
        <p:blipFill>
          <a:blip r:embed="rId4" cstate="print"/>
          <a:stretch>
            <a:fillRect/>
          </a:stretch>
        </p:blipFill>
        <p:spPr>
          <a:xfrm>
            <a:off x="1183813" y="1329286"/>
            <a:ext cx="2239094" cy="1321841"/>
          </a:xfrm>
          <a:prstGeom prst="rect">
            <a:avLst/>
          </a:prstGeom>
        </p:spPr>
      </p:pic>
      <p:grpSp>
        <p:nvGrpSpPr>
          <p:cNvPr id="7" name="object 7"/>
          <p:cNvGrpSpPr/>
          <p:nvPr/>
        </p:nvGrpSpPr>
        <p:grpSpPr>
          <a:xfrm>
            <a:off x="0" y="3348469"/>
            <a:ext cx="4608195" cy="107950"/>
            <a:chOff x="0" y="3348469"/>
            <a:chExt cx="4608195" cy="107950"/>
          </a:xfrm>
        </p:grpSpPr>
        <p:sp>
          <p:nvSpPr>
            <p:cNvPr id="8" name="object 8"/>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9" name="object 9"/>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0" name="object 10"/>
          <p:cNvSpPr txBox="1"/>
          <p:nvPr/>
        </p:nvSpPr>
        <p:spPr>
          <a:xfrm>
            <a:off x="53467" y="3349927"/>
            <a:ext cx="44767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5" action="ppaction://hlinksldjump"/>
              </a:rPr>
              <a:t>Server</a:t>
            </a:r>
            <a:r>
              <a:rPr sz="500" spc="-25" dirty="0">
                <a:latin typeface="Arial"/>
                <a:cs typeface="Arial"/>
                <a:hlinkClick r:id="rId5" action="ppaction://hlinksldjump"/>
              </a:rPr>
              <a:t> </a:t>
            </a:r>
            <a:r>
              <a:rPr sz="500" spc="-10" dirty="0">
                <a:latin typeface="Arial"/>
                <a:cs typeface="Arial"/>
                <a:hlinkClick r:id="rId5" action="ppaction://hlinksldjump"/>
              </a:rPr>
              <a:t>clusters</a:t>
            </a:r>
            <a:endParaRPr sz="500">
              <a:latin typeface="Arial"/>
              <a:cs typeface="Arial"/>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sp>
        <p:nvSpPr>
          <p:cNvPr id="5" name="object 5"/>
          <p:cNvSpPr txBox="1"/>
          <p:nvPr/>
        </p:nvSpPr>
        <p:spPr>
          <a:xfrm>
            <a:off x="95300" y="197711"/>
            <a:ext cx="4165600" cy="1562100"/>
          </a:xfrm>
          <a:prstGeom prst="rect">
            <a:avLst/>
          </a:prstGeom>
        </p:spPr>
        <p:txBody>
          <a:bodyPr vert="horz" wrap="square" lIns="0" tIns="12065" rIns="0" bIns="0" rtlCol="0">
            <a:spAutoFit/>
          </a:bodyPr>
          <a:lstStyle/>
          <a:p>
            <a:pPr marL="12700">
              <a:lnSpc>
                <a:spcPct val="100000"/>
              </a:lnSpc>
              <a:spcBef>
                <a:spcPts val="95"/>
              </a:spcBef>
            </a:pPr>
            <a:r>
              <a:rPr lang="en-US" sz="1200" spc="-10" dirty="0" err="1">
                <a:solidFill>
                  <a:srgbClr val="3333B2"/>
                </a:solidFill>
                <a:latin typeface="Arial"/>
                <a:cs typeface="Arial"/>
              </a:rPr>
              <a:t>Chuyên</a:t>
            </a:r>
            <a:r>
              <a:rPr lang="en-US" sz="1200" spc="-10" dirty="0">
                <a:solidFill>
                  <a:srgbClr val="3333B2"/>
                </a:solidFill>
                <a:latin typeface="Arial"/>
                <a:cs typeface="Arial"/>
              </a:rPr>
              <a:t> </a:t>
            </a:r>
            <a:r>
              <a:rPr lang="en-US" sz="1200" spc="-10" dirty="0" err="1">
                <a:solidFill>
                  <a:srgbClr val="3333B2"/>
                </a:solidFill>
                <a:latin typeface="Arial"/>
                <a:cs typeface="Arial"/>
              </a:rPr>
              <a:t>đổi</a:t>
            </a:r>
            <a:r>
              <a:rPr lang="en-US" sz="1200" spc="-10" dirty="0">
                <a:solidFill>
                  <a:srgbClr val="3333B2"/>
                </a:solidFill>
                <a:latin typeface="Arial"/>
                <a:cs typeface="Arial"/>
              </a:rPr>
              <a:t> </a:t>
            </a:r>
            <a:r>
              <a:rPr lang="en-US" sz="1200" spc="-10" dirty="0" err="1">
                <a:solidFill>
                  <a:srgbClr val="3333B2"/>
                </a:solidFill>
                <a:latin typeface="Arial"/>
                <a:cs typeface="Arial"/>
              </a:rPr>
              <a:t>ngữ</a:t>
            </a:r>
            <a:r>
              <a:rPr lang="en-US" sz="1200" spc="-10" dirty="0">
                <a:solidFill>
                  <a:srgbClr val="3333B2"/>
                </a:solidFill>
                <a:latin typeface="Arial"/>
                <a:cs typeface="Arial"/>
              </a:rPr>
              <a:t> </a:t>
            </a:r>
            <a:r>
              <a:rPr lang="en-US" sz="1200" spc="-10" dirty="0" err="1">
                <a:solidFill>
                  <a:srgbClr val="3333B2"/>
                </a:solidFill>
                <a:latin typeface="Arial"/>
                <a:cs typeface="Arial"/>
              </a:rPr>
              <a:t>cảnh</a:t>
            </a:r>
            <a:endParaRPr sz="1200" dirty="0">
              <a:latin typeface="Arial"/>
              <a:cs typeface="Arial"/>
            </a:endParaRPr>
          </a:p>
          <a:p>
            <a:pPr marL="264160">
              <a:lnSpc>
                <a:spcPct val="100000"/>
              </a:lnSpc>
              <a:spcBef>
                <a:spcPts val="1055"/>
              </a:spcBef>
            </a:pPr>
            <a:r>
              <a:rPr lang="en-US" sz="1000" spc="-10" dirty="0" err="1">
                <a:solidFill>
                  <a:srgbClr val="3333B2"/>
                </a:solidFill>
                <a:latin typeface="Arial"/>
                <a:cs typeface="Arial"/>
              </a:rPr>
              <a:t>Quản</a:t>
            </a:r>
            <a:r>
              <a:rPr lang="en-US" sz="1000" spc="-10" dirty="0">
                <a:solidFill>
                  <a:srgbClr val="3333B2"/>
                </a:solidFill>
                <a:latin typeface="Arial"/>
                <a:cs typeface="Arial"/>
              </a:rPr>
              <a:t> </a:t>
            </a:r>
            <a:r>
              <a:rPr lang="en-US" sz="1000" spc="-10" dirty="0" err="1">
                <a:solidFill>
                  <a:srgbClr val="3333B2"/>
                </a:solidFill>
                <a:latin typeface="Arial"/>
                <a:cs typeface="Arial"/>
              </a:rPr>
              <a:t>sát</a:t>
            </a:r>
            <a:endParaRPr sz="1000" dirty="0">
              <a:latin typeface="Arial"/>
              <a:cs typeface="Arial"/>
            </a:endParaRPr>
          </a:p>
          <a:p>
            <a:pPr marL="517525" marR="6350" indent="-158750">
              <a:lnSpc>
                <a:spcPct val="111600"/>
              </a:lnSpc>
              <a:spcBef>
                <a:spcPts val="380"/>
              </a:spcBef>
              <a:buClr>
                <a:srgbClr val="3333B2"/>
              </a:buClr>
              <a:buAutoNum type="arabicPeriod"/>
              <a:tabLst>
                <a:tab pos="514350" algn="l"/>
              </a:tabLst>
            </a:pPr>
            <a:r>
              <a:rPr lang="vi-VN" sz="900" spc="-10" dirty="0">
                <a:latin typeface="Arial"/>
                <a:cs typeface="Arial"/>
              </a:rPr>
              <a:t>Các luồng chia sẻ cùng một không gian địa chỉ. Việc chuyển đổi ngữ cảnh của luồng có thể được thực hiện hoàn toàn độc lập với hệ điều hành.</a:t>
            </a:r>
          </a:p>
          <a:p>
            <a:pPr marL="517525" marR="6350" indent="-158750">
              <a:lnSpc>
                <a:spcPct val="111600"/>
              </a:lnSpc>
              <a:spcBef>
                <a:spcPts val="380"/>
              </a:spcBef>
              <a:buClr>
                <a:srgbClr val="3333B2"/>
              </a:buClr>
              <a:buAutoNum type="arabicPeriod"/>
              <a:tabLst>
                <a:tab pos="514350" algn="l"/>
              </a:tabLst>
            </a:pPr>
            <a:r>
              <a:rPr lang="vi-VN" sz="900" spc="-10" dirty="0">
                <a:latin typeface="Arial"/>
                <a:cs typeface="Arial"/>
              </a:rPr>
              <a:t>Việc chuyển đổi tiến trình thường tốn kém hơn (ở một mức độ nào đó) vì nó yêu cầu hệ điều hành tham gia, tức là cần bẫy vào nhân (kernel).</a:t>
            </a:r>
          </a:p>
          <a:p>
            <a:pPr marL="517525" marR="6350" indent="-158750">
              <a:lnSpc>
                <a:spcPct val="111600"/>
              </a:lnSpc>
              <a:spcBef>
                <a:spcPts val="380"/>
              </a:spcBef>
              <a:buClr>
                <a:srgbClr val="3333B2"/>
              </a:buClr>
              <a:buAutoNum type="arabicPeriod"/>
              <a:tabLst>
                <a:tab pos="514350" algn="l"/>
              </a:tabLst>
            </a:pPr>
            <a:r>
              <a:rPr lang="vi-VN" sz="900" spc="-10" dirty="0">
                <a:latin typeface="Arial"/>
                <a:cs typeface="Arial"/>
              </a:rPr>
              <a:t>Việc tạo và hủy luồng rẻ hơn nhiều so với tạo và hủy tiến trình.</a:t>
            </a:r>
            <a:endParaRPr sz="900" dirty="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532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2" action="ppaction://hlinksldjump"/>
              </a:rPr>
              <a:t>Introduction</a:t>
            </a:r>
            <a:r>
              <a:rPr sz="500" spc="-25" dirty="0">
                <a:latin typeface="Arial"/>
                <a:cs typeface="Arial"/>
                <a:hlinkClick r:id="rId2" action="ppaction://hlinksldjump"/>
              </a:rPr>
              <a:t> </a:t>
            </a:r>
            <a:r>
              <a:rPr sz="500" dirty="0">
                <a:latin typeface="Arial"/>
                <a:cs typeface="Arial"/>
                <a:hlinkClick r:id="rId2" action="ppaction://hlinksldjump"/>
              </a:rPr>
              <a:t>to</a:t>
            </a:r>
            <a:r>
              <a:rPr sz="500" spc="-20" dirty="0">
                <a:latin typeface="Arial"/>
                <a:cs typeface="Arial"/>
                <a:hlinkClick r:id="rId2" action="ppaction://hlinksldjump"/>
              </a:rPr>
              <a:t> </a:t>
            </a:r>
            <a:r>
              <a:rPr sz="500" spc="-10" dirty="0">
                <a:latin typeface="Arial"/>
                <a:cs typeface="Arial"/>
                <a:hlinkClick r:id="rId2" action="ppaction://hlinksldjump"/>
              </a:rPr>
              <a:t>threads</a:t>
            </a:r>
            <a:endParaRPr sz="500">
              <a:latin typeface="Arial"/>
              <a:cs typeface="Arial"/>
            </a:endParaRPr>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10875" y="-1515"/>
            <a:ext cx="24384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Servers</a:t>
            </a:r>
            <a:endParaRPr sz="500">
              <a:latin typeface="Arial"/>
              <a:cs typeface="Arial"/>
            </a:endParaRPr>
          </a:p>
        </p:txBody>
      </p:sp>
      <p:sp>
        <p:nvSpPr>
          <p:cNvPr id="5" name="object 5"/>
          <p:cNvSpPr txBox="1"/>
          <p:nvPr/>
        </p:nvSpPr>
        <p:spPr>
          <a:xfrm>
            <a:off x="95300" y="197711"/>
            <a:ext cx="4180840" cy="2682875"/>
          </a:xfrm>
          <a:prstGeom prst="rect">
            <a:avLst/>
          </a:prstGeom>
        </p:spPr>
        <p:txBody>
          <a:bodyPr vert="horz" wrap="square" lIns="0" tIns="12065" rIns="0" bIns="0" rtlCol="0">
            <a:spAutoFit/>
          </a:bodyPr>
          <a:lstStyle/>
          <a:p>
            <a:pPr marL="12700">
              <a:lnSpc>
                <a:spcPct val="100000"/>
              </a:lnSpc>
              <a:spcBef>
                <a:spcPts val="95"/>
              </a:spcBef>
            </a:pPr>
            <a:r>
              <a:rPr sz="1200" dirty="0">
                <a:solidFill>
                  <a:srgbClr val="3333B2"/>
                </a:solidFill>
                <a:latin typeface="Arial"/>
                <a:cs typeface="Arial"/>
              </a:rPr>
              <a:t>When</a:t>
            </a:r>
            <a:r>
              <a:rPr sz="1200" spc="-35" dirty="0">
                <a:solidFill>
                  <a:srgbClr val="3333B2"/>
                </a:solidFill>
                <a:latin typeface="Arial"/>
                <a:cs typeface="Arial"/>
              </a:rPr>
              <a:t> </a:t>
            </a:r>
            <a:r>
              <a:rPr sz="1200" dirty="0">
                <a:solidFill>
                  <a:srgbClr val="3333B2"/>
                </a:solidFill>
                <a:latin typeface="Arial"/>
                <a:cs typeface="Arial"/>
              </a:rPr>
              <a:t>servers</a:t>
            </a:r>
            <a:r>
              <a:rPr sz="1200" spc="-35" dirty="0">
                <a:solidFill>
                  <a:srgbClr val="3333B2"/>
                </a:solidFill>
                <a:latin typeface="Arial"/>
                <a:cs typeface="Arial"/>
              </a:rPr>
              <a:t> </a:t>
            </a:r>
            <a:r>
              <a:rPr sz="1200" dirty="0">
                <a:solidFill>
                  <a:srgbClr val="3333B2"/>
                </a:solidFill>
                <a:latin typeface="Arial"/>
                <a:cs typeface="Arial"/>
              </a:rPr>
              <a:t>are</a:t>
            </a:r>
            <a:r>
              <a:rPr sz="1200" spc="-35" dirty="0">
                <a:solidFill>
                  <a:srgbClr val="3333B2"/>
                </a:solidFill>
                <a:latin typeface="Arial"/>
                <a:cs typeface="Arial"/>
              </a:rPr>
              <a:t> </a:t>
            </a:r>
            <a:r>
              <a:rPr sz="1200" dirty="0">
                <a:solidFill>
                  <a:srgbClr val="3333B2"/>
                </a:solidFill>
                <a:latin typeface="Arial"/>
                <a:cs typeface="Arial"/>
              </a:rPr>
              <a:t>spread</a:t>
            </a:r>
            <a:r>
              <a:rPr sz="1200" spc="-30" dirty="0">
                <a:solidFill>
                  <a:srgbClr val="3333B2"/>
                </a:solidFill>
                <a:latin typeface="Arial"/>
                <a:cs typeface="Arial"/>
              </a:rPr>
              <a:t> </a:t>
            </a:r>
            <a:r>
              <a:rPr sz="1200" dirty="0">
                <a:solidFill>
                  <a:srgbClr val="3333B2"/>
                </a:solidFill>
                <a:latin typeface="Arial"/>
                <a:cs typeface="Arial"/>
              </a:rPr>
              <a:t>across</a:t>
            </a:r>
            <a:r>
              <a:rPr sz="1200" spc="-35" dirty="0">
                <a:solidFill>
                  <a:srgbClr val="3333B2"/>
                </a:solidFill>
                <a:latin typeface="Arial"/>
                <a:cs typeface="Arial"/>
              </a:rPr>
              <a:t> </a:t>
            </a:r>
            <a:r>
              <a:rPr sz="1200" dirty="0">
                <a:solidFill>
                  <a:srgbClr val="3333B2"/>
                </a:solidFill>
                <a:latin typeface="Arial"/>
                <a:cs typeface="Arial"/>
              </a:rPr>
              <a:t>the</a:t>
            </a:r>
            <a:r>
              <a:rPr sz="1200" spc="-35" dirty="0">
                <a:solidFill>
                  <a:srgbClr val="3333B2"/>
                </a:solidFill>
                <a:latin typeface="Arial"/>
                <a:cs typeface="Arial"/>
              </a:rPr>
              <a:t> </a:t>
            </a:r>
            <a:r>
              <a:rPr sz="1200" spc="-10" dirty="0">
                <a:solidFill>
                  <a:srgbClr val="3333B2"/>
                </a:solidFill>
                <a:latin typeface="Arial"/>
                <a:cs typeface="Arial"/>
              </a:rPr>
              <a:t>Internet</a:t>
            </a:r>
            <a:endParaRPr sz="1200" dirty="0">
              <a:latin typeface="Arial"/>
              <a:cs typeface="Arial"/>
            </a:endParaRPr>
          </a:p>
          <a:p>
            <a:pPr marL="264160">
              <a:lnSpc>
                <a:spcPct val="100000"/>
              </a:lnSpc>
              <a:spcBef>
                <a:spcPts val="1055"/>
              </a:spcBef>
            </a:pPr>
            <a:r>
              <a:rPr sz="1000" spc="-10" dirty="0">
                <a:solidFill>
                  <a:srgbClr val="3333B2"/>
                </a:solidFill>
                <a:latin typeface="Arial"/>
                <a:cs typeface="Arial"/>
              </a:rPr>
              <a:t>Observation</a:t>
            </a:r>
            <a:endParaRPr sz="1000" dirty="0">
              <a:latin typeface="Arial"/>
              <a:cs typeface="Arial"/>
            </a:endParaRPr>
          </a:p>
          <a:p>
            <a:pPr marL="260985" marR="5080" indent="3175">
              <a:lnSpc>
                <a:spcPts val="1210"/>
              </a:lnSpc>
              <a:spcBef>
                <a:spcPts val="40"/>
              </a:spcBef>
            </a:pPr>
            <a:r>
              <a:rPr sz="900" dirty="0">
                <a:latin typeface="Arial"/>
                <a:cs typeface="Arial"/>
              </a:rPr>
              <a:t>Spreading</a:t>
            </a:r>
            <a:r>
              <a:rPr sz="900" spc="-25" dirty="0">
                <a:latin typeface="Arial"/>
                <a:cs typeface="Arial"/>
              </a:rPr>
              <a:t> </a:t>
            </a:r>
            <a:r>
              <a:rPr sz="900" dirty="0">
                <a:latin typeface="Arial"/>
                <a:cs typeface="Arial"/>
              </a:rPr>
              <a:t>servers</a:t>
            </a:r>
            <a:r>
              <a:rPr sz="900" spc="-25" dirty="0">
                <a:latin typeface="Arial"/>
                <a:cs typeface="Arial"/>
              </a:rPr>
              <a:t> </a:t>
            </a:r>
            <a:r>
              <a:rPr sz="900" dirty="0">
                <a:latin typeface="Arial"/>
                <a:cs typeface="Arial"/>
              </a:rPr>
              <a:t>across</a:t>
            </a:r>
            <a:r>
              <a:rPr sz="900" spc="-25"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Internet</a:t>
            </a:r>
            <a:r>
              <a:rPr sz="900" spc="-25" dirty="0">
                <a:latin typeface="Arial"/>
                <a:cs typeface="Arial"/>
              </a:rPr>
              <a:t> </a:t>
            </a:r>
            <a:r>
              <a:rPr sz="900" dirty="0">
                <a:latin typeface="Arial"/>
                <a:cs typeface="Arial"/>
              </a:rPr>
              <a:t>may</a:t>
            </a:r>
            <a:r>
              <a:rPr sz="900" spc="-25" dirty="0">
                <a:latin typeface="Arial"/>
                <a:cs typeface="Arial"/>
              </a:rPr>
              <a:t> </a:t>
            </a:r>
            <a:r>
              <a:rPr sz="900" dirty="0">
                <a:latin typeface="Arial"/>
                <a:cs typeface="Arial"/>
              </a:rPr>
              <a:t>introduce</a:t>
            </a:r>
            <a:r>
              <a:rPr sz="900" spc="-25" dirty="0">
                <a:latin typeface="Arial"/>
                <a:cs typeface="Arial"/>
              </a:rPr>
              <a:t> </a:t>
            </a:r>
            <a:r>
              <a:rPr sz="900" spc="-10" dirty="0">
                <a:latin typeface="Arial"/>
                <a:cs typeface="Arial"/>
              </a:rPr>
              <a:t>administrative</a:t>
            </a:r>
            <a:r>
              <a:rPr sz="900" spc="-20" dirty="0">
                <a:latin typeface="Arial"/>
                <a:cs typeface="Arial"/>
              </a:rPr>
              <a:t> </a:t>
            </a:r>
            <a:r>
              <a:rPr sz="900" spc="-10" dirty="0">
                <a:latin typeface="Arial"/>
                <a:cs typeface="Arial"/>
              </a:rPr>
              <a:t>problems. </a:t>
            </a:r>
            <a:r>
              <a:rPr sz="900" dirty="0">
                <a:latin typeface="Arial"/>
                <a:cs typeface="Arial"/>
              </a:rPr>
              <a:t>These</a:t>
            </a:r>
            <a:r>
              <a:rPr sz="900" spc="-20" dirty="0">
                <a:latin typeface="Arial"/>
                <a:cs typeface="Arial"/>
              </a:rPr>
              <a:t> </a:t>
            </a:r>
            <a:r>
              <a:rPr sz="900" dirty="0">
                <a:latin typeface="Arial"/>
                <a:cs typeface="Arial"/>
              </a:rPr>
              <a:t>can</a:t>
            </a:r>
            <a:r>
              <a:rPr sz="900" spc="-20" dirty="0">
                <a:latin typeface="Arial"/>
                <a:cs typeface="Arial"/>
              </a:rPr>
              <a:t> </a:t>
            </a:r>
            <a:r>
              <a:rPr sz="900" dirty="0">
                <a:latin typeface="Arial"/>
                <a:cs typeface="Arial"/>
              </a:rPr>
              <a:t>be</a:t>
            </a:r>
            <a:r>
              <a:rPr sz="900" spc="-20" dirty="0">
                <a:latin typeface="Arial"/>
                <a:cs typeface="Arial"/>
              </a:rPr>
              <a:t> </a:t>
            </a:r>
            <a:r>
              <a:rPr sz="900" dirty="0">
                <a:latin typeface="Arial"/>
                <a:cs typeface="Arial"/>
              </a:rPr>
              <a:t>largely</a:t>
            </a:r>
            <a:r>
              <a:rPr sz="900" spc="-20" dirty="0">
                <a:latin typeface="Arial"/>
                <a:cs typeface="Arial"/>
              </a:rPr>
              <a:t> </a:t>
            </a:r>
            <a:r>
              <a:rPr sz="900" spc="-10" dirty="0">
                <a:latin typeface="Arial"/>
                <a:cs typeface="Arial"/>
              </a:rPr>
              <a:t>circumvented</a:t>
            </a:r>
            <a:r>
              <a:rPr sz="900" spc="-20" dirty="0">
                <a:latin typeface="Arial"/>
                <a:cs typeface="Arial"/>
              </a:rPr>
              <a:t> </a:t>
            </a:r>
            <a:r>
              <a:rPr sz="900" dirty="0">
                <a:latin typeface="Arial"/>
                <a:cs typeface="Arial"/>
              </a:rPr>
              <a:t>by</a:t>
            </a:r>
            <a:r>
              <a:rPr sz="900" spc="-20" dirty="0">
                <a:latin typeface="Arial"/>
                <a:cs typeface="Arial"/>
              </a:rPr>
              <a:t> </a:t>
            </a:r>
            <a:r>
              <a:rPr sz="900" dirty="0">
                <a:latin typeface="Arial"/>
                <a:cs typeface="Arial"/>
              </a:rPr>
              <a:t>using</a:t>
            </a:r>
            <a:r>
              <a:rPr sz="900" spc="-20" dirty="0">
                <a:latin typeface="Arial"/>
                <a:cs typeface="Arial"/>
              </a:rPr>
              <a:t> </a:t>
            </a:r>
            <a:r>
              <a:rPr sz="900" dirty="0">
                <a:latin typeface="Arial"/>
                <a:cs typeface="Arial"/>
              </a:rPr>
              <a:t>data</a:t>
            </a:r>
            <a:r>
              <a:rPr sz="900" spc="-20" dirty="0">
                <a:latin typeface="Arial"/>
                <a:cs typeface="Arial"/>
              </a:rPr>
              <a:t> </a:t>
            </a:r>
            <a:r>
              <a:rPr sz="900" dirty="0">
                <a:latin typeface="Arial"/>
                <a:cs typeface="Arial"/>
              </a:rPr>
              <a:t>centers</a:t>
            </a:r>
            <a:r>
              <a:rPr sz="900" spc="-20" dirty="0">
                <a:latin typeface="Arial"/>
                <a:cs typeface="Arial"/>
              </a:rPr>
              <a:t> </a:t>
            </a:r>
            <a:r>
              <a:rPr sz="900" dirty="0">
                <a:latin typeface="Arial"/>
                <a:cs typeface="Arial"/>
              </a:rPr>
              <a:t>from</a:t>
            </a:r>
            <a:r>
              <a:rPr sz="900" spc="-20"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single</a:t>
            </a:r>
            <a:r>
              <a:rPr sz="900" spc="-20" dirty="0">
                <a:latin typeface="Arial"/>
                <a:cs typeface="Arial"/>
              </a:rPr>
              <a:t> </a:t>
            </a:r>
            <a:r>
              <a:rPr sz="900" spc="-10" dirty="0">
                <a:latin typeface="Arial"/>
                <a:cs typeface="Arial"/>
              </a:rPr>
              <a:t>cloud provider.</a:t>
            </a:r>
            <a:endParaRPr sz="900" dirty="0">
              <a:latin typeface="Arial"/>
              <a:cs typeface="Arial"/>
            </a:endParaRPr>
          </a:p>
          <a:p>
            <a:pPr marL="264160">
              <a:lnSpc>
                <a:spcPct val="100000"/>
              </a:lnSpc>
              <a:spcBef>
                <a:spcPts val="740"/>
              </a:spcBef>
            </a:pPr>
            <a:r>
              <a:rPr sz="1000" dirty="0">
                <a:solidFill>
                  <a:srgbClr val="3333B2"/>
                </a:solidFill>
                <a:latin typeface="Arial"/>
                <a:cs typeface="Arial"/>
              </a:rPr>
              <a:t>Request</a:t>
            </a:r>
            <a:r>
              <a:rPr sz="1000" spc="-35" dirty="0">
                <a:solidFill>
                  <a:srgbClr val="3333B2"/>
                </a:solidFill>
                <a:latin typeface="Arial"/>
                <a:cs typeface="Arial"/>
              </a:rPr>
              <a:t> </a:t>
            </a:r>
            <a:r>
              <a:rPr sz="1000" dirty="0">
                <a:solidFill>
                  <a:srgbClr val="3333B2"/>
                </a:solidFill>
                <a:latin typeface="Arial"/>
                <a:cs typeface="Arial"/>
              </a:rPr>
              <a:t>dispatching:</a:t>
            </a:r>
            <a:r>
              <a:rPr sz="1000" spc="30" dirty="0">
                <a:solidFill>
                  <a:srgbClr val="3333B2"/>
                </a:solidFill>
                <a:latin typeface="Arial"/>
                <a:cs typeface="Arial"/>
              </a:rPr>
              <a:t> </a:t>
            </a:r>
            <a:r>
              <a:rPr sz="1000" dirty="0">
                <a:solidFill>
                  <a:srgbClr val="3333B2"/>
                </a:solidFill>
                <a:latin typeface="Arial"/>
                <a:cs typeface="Arial"/>
              </a:rPr>
              <a:t>if</a:t>
            </a:r>
            <a:r>
              <a:rPr sz="1000" spc="-30" dirty="0">
                <a:solidFill>
                  <a:srgbClr val="3333B2"/>
                </a:solidFill>
                <a:latin typeface="Arial"/>
                <a:cs typeface="Arial"/>
              </a:rPr>
              <a:t> </a:t>
            </a:r>
            <a:r>
              <a:rPr sz="1000" dirty="0">
                <a:solidFill>
                  <a:srgbClr val="3333B2"/>
                </a:solidFill>
                <a:latin typeface="Arial"/>
                <a:cs typeface="Arial"/>
              </a:rPr>
              <a:t>locality</a:t>
            </a:r>
            <a:r>
              <a:rPr sz="1000" spc="-30" dirty="0">
                <a:solidFill>
                  <a:srgbClr val="3333B2"/>
                </a:solidFill>
                <a:latin typeface="Arial"/>
                <a:cs typeface="Arial"/>
              </a:rPr>
              <a:t> </a:t>
            </a:r>
            <a:r>
              <a:rPr sz="1000" dirty="0">
                <a:solidFill>
                  <a:srgbClr val="3333B2"/>
                </a:solidFill>
                <a:latin typeface="Arial"/>
                <a:cs typeface="Arial"/>
              </a:rPr>
              <a:t>is</a:t>
            </a:r>
            <a:r>
              <a:rPr sz="1000" spc="-30" dirty="0">
                <a:solidFill>
                  <a:srgbClr val="3333B2"/>
                </a:solidFill>
                <a:latin typeface="Arial"/>
                <a:cs typeface="Arial"/>
              </a:rPr>
              <a:t> </a:t>
            </a:r>
            <a:r>
              <a:rPr sz="1000" spc="-10" dirty="0">
                <a:solidFill>
                  <a:srgbClr val="3333B2"/>
                </a:solidFill>
                <a:latin typeface="Arial"/>
                <a:cs typeface="Arial"/>
              </a:rPr>
              <a:t>important</a:t>
            </a:r>
            <a:endParaRPr sz="1000" dirty="0">
              <a:latin typeface="Arial"/>
              <a:cs typeface="Arial"/>
            </a:endParaRPr>
          </a:p>
          <a:p>
            <a:pPr marL="264160">
              <a:lnSpc>
                <a:spcPct val="100000"/>
              </a:lnSpc>
              <a:spcBef>
                <a:spcPts val="310"/>
              </a:spcBef>
            </a:pPr>
            <a:r>
              <a:rPr sz="900" dirty="0">
                <a:latin typeface="Arial"/>
                <a:cs typeface="Arial"/>
              </a:rPr>
              <a:t>Common</a:t>
            </a:r>
            <a:r>
              <a:rPr sz="900" spc="-35" dirty="0">
                <a:latin typeface="Arial"/>
                <a:cs typeface="Arial"/>
              </a:rPr>
              <a:t> </a:t>
            </a:r>
            <a:r>
              <a:rPr sz="900" dirty="0">
                <a:latin typeface="Arial"/>
                <a:cs typeface="Arial"/>
              </a:rPr>
              <a:t>approach:</a:t>
            </a:r>
            <a:r>
              <a:rPr sz="900" spc="20" dirty="0">
                <a:latin typeface="Arial"/>
                <a:cs typeface="Arial"/>
              </a:rPr>
              <a:t> </a:t>
            </a:r>
            <a:r>
              <a:rPr sz="900" dirty="0">
                <a:latin typeface="Arial"/>
                <a:cs typeface="Arial"/>
              </a:rPr>
              <a:t>use</a:t>
            </a:r>
            <a:r>
              <a:rPr sz="900" spc="-35" dirty="0">
                <a:latin typeface="Arial"/>
                <a:cs typeface="Arial"/>
              </a:rPr>
              <a:t> </a:t>
            </a:r>
            <a:r>
              <a:rPr sz="900" spc="-20" dirty="0">
                <a:latin typeface="Arial"/>
                <a:cs typeface="Arial"/>
              </a:rPr>
              <a:t>DNS:</a:t>
            </a:r>
            <a:endParaRPr sz="900" dirty="0">
              <a:latin typeface="Arial"/>
              <a:cs typeface="Arial"/>
            </a:endParaRPr>
          </a:p>
          <a:p>
            <a:pPr marL="517525" marR="45720" indent="-158750">
              <a:lnSpc>
                <a:spcPct val="111600"/>
              </a:lnSpc>
              <a:spcBef>
                <a:spcPts val="395"/>
              </a:spcBef>
              <a:buClr>
                <a:srgbClr val="3333B2"/>
              </a:buClr>
              <a:buAutoNum type="arabicPeriod"/>
              <a:tabLst>
                <a:tab pos="518159" algn="l"/>
              </a:tabLst>
            </a:pPr>
            <a:r>
              <a:rPr sz="900" dirty="0">
                <a:latin typeface="Arial"/>
                <a:cs typeface="Arial"/>
              </a:rPr>
              <a:t>Client</a:t>
            </a:r>
            <a:r>
              <a:rPr sz="900" spc="-20" dirty="0">
                <a:latin typeface="Arial"/>
                <a:cs typeface="Arial"/>
              </a:rPr>
              <a:t> </a:t>
            </a:r>
            <a:r>
              <a:rPr sz="900" dirty="0">
                <a:latin typeface="Arial"/>
                <a:cs typeface="Arial"/>
              </a:rPr>
              <a:t>looks</a:t>
            </a:r>
            <a:r>
              <a:rPr sz="900" spc="-20" dirty="0">
                <a:latin typeface="Arial"/>
                <a:cs typeface="Arial"/>
              </a:rPr>
              <a:t> </a:t>
            </a:r>
            <a:r>
              <a:rPr sz="900" dirty="0">
                <a:latin typeface="Arial"/>
                <a:cs typeface="Arial"/>
              </a:rPr>
              <a:t>up</a:t>
            </a:r>
            <a:r>
              <a:rPr sz="900" spc="-20" dirty="0">
                <a:latin typeface="Arial"/>
                <a:cs typeface="Arial"/>
              </a:rPr>
              <a:t> </a:t>
            </a:r>
            <a:r>
              <a:rPr sz="900" dirty="0">
                <a:latin typeface="Arial"/>
                <a:cs typeface="Arial"/>
              </a:rPr>
              <a:t>specific</a:t>
            </a:r>
            <a:r>
              <a:rPr sz="900" spc="-20" dirty="0">
                <a:latin typeface="Arial"/>
                <a:cs typeface="Arial"/>
              </a:rPr>
              <a:t> </a:t>
            </a:r>
            <a:r>
              <a:rPr sz="900" dirty="0">
                <a:latin typeface="Arial"/>
                <a:cs typeface="Arial"/>
              </a:rPr>
              <a:t>service</a:t>
            </a:r>
            <a:r>
              <a:rPr sz="900" spc="-20" dirty="0">
                <a:latin typeface="Arial"/>
                <a:cs typeface="Arial"/>
              </a:rPr>
              <a:t> </a:t>
            </a:r>
            <a:r>
              <a:rPr sz="900" dirty="0">
                <a:latin typeface="Arial"/>
                <a:cs typeface="Arial"/>
              </a:rPr>
              <a:t>through</a:t>
            </a:r>
            <a:r>
              <a:rPr sz="900" spc="-20" dirty="0">
                <a:latin typeface="Arial"/>
                <a:cs typeface="Arial"/>
              </a:rPr>
              <a:t> </a:t>
            </a:r>
            <a:r>
              <a:rPr sz="900" dirty="0">
                <a:latin typeface="Arial"/>
                <a:cs typeface="Arial"/>
              </a:rPr>
              <a:t>DNS</a:t>
            </a:r>
            <a:r>
              <a:rPr sz="900" spc="-20"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client’s</a:t>
            </a:r>
            <a:r>
              <a:rPr sz="900" spc="-20" dirty="0">
                <a:latin typeface="Arial"/>
                <a:cs typeface="Arial"/>
              </a:rPr>
              <a:t> </a:t>
            </a:r>
            <a:r>
              <a:rPr sz="900" dirty="0">
                <a:latin typeface="Arial"/>
                <a:cs typeface="Arial"/>
              </a:rPr>
              <a:t>IP</a:t>
            </a:r>
            <a:r>
              <a:rPr sz="900" spc="-20" dirty="0">
                <a:latin typeface="Arial"/>
                <a:cs typeface="Arial"/>
              </a:rPr>
              <a:t> </a:t>
            </a:r>
            <a:r>
              <a:rPr sz="900" dirty="0">
                <a:latin typeface="Arial"/>
                <a:cs typeface="Arial"/>
              </a:rPr>
              <a:t>address</a:t>
            </a:r>
            <a:r>
              <a:rPr sz="900" spc="-20" dirty="0">
                <a:latin typeface="Arial"/>
                <a:cs typeface="Arial"/>
              </a:rPr>
              <a:t> </a:t>
            </a:r>
            <a:r>
              <a:rPr sz="900" dirty="0">
                <a:latin typeface="Arial"/>
                <a:cs typeface="Arial"/>
              </a:rPr>
              <a:t>is</a:t>
            </a:r>
            <a:r>
              <a:rPr sz="900" spc="-20" dirty="0">
                <a:latin typeface="Arial"/>
                <a:cs typeface="Arial"/>
              </a:rPr>
              <a:t> part </a:t>
            </a:r>
            <a:r>
              <a:rPr sz="900" dirty="0">
                <a:latin typeface="Arial"/>
                <a:cs typeface="Arial"/>
              </a:rPr>
              <a:t>of</a:t>
            </a:r>
            <a:r>
              <a:rPr sz="900" spc="-15" dirty="0">
                <a:latin typeface="Arial"/>
                <a:cs typeface="Arial"/>
              </a:rPr>
              <a:t> </a:t>
            </a:r>
            <a:r>
              <a:rPr sz="900" spc="-10" dirty="0">
                <a:latin typeface="Arial"/>
                <a:cs typeface="Arial"/>
              </a:rPr>
              <a:t>request</a:t>
            </a:r>
            <a:endParaRPr sz="900" dirty="0">
              <a:latin typeface="Arial"/>
              <a:cs typeface="Arial"/>
            </a:endParaRPr>
          </a:p>
          <a:p>
            <a:pPr marL="517525" marR="22225" indent="-158750">
              <a:lnSpc>
                <a:spcPct val="111600"/>
              </a:lnSpc>
              <a:spcBef>
                <a:spcPts val="5"/>
              </a:spcBef>
              <a:buClr>
                <a:srgbClr val="3333B2"/>
              </a:buClr>
              <a:buAutoNum type="arabicPeriod"/>
              <a:tabLst>
                <a:tab pos="518159" algn="l"/>
              </a:tabLst>
            </a:pPr>
            <a:r>
              <a:rPr sz="900" dirty="0">
                <a:latin typeface="Arial"/>
                <a:cs typeface="Arial"/>
              </a:rPr>
              <a:t>DNS</a:t>
            </a:r>
            <a:r>
              <a:rPr sz="900" spc="-35" dirty="0">
                <a:latin typeface="Arial"/>
                <a:cs typeface="Arial"/>
              </a:rPr>
              <a:t> </a:t>
            </a:r>
            <a:r>
              <a:rPr sz="900" dirty="0">
                <a:latin typeface="Arial"/>
                <a:cs typeface="Arial"/>
              </a:rPr>
              <a:t>server</a:t>
            </a:r>
            <a:r>
              <a:rPr sz="900" spc="-35" dirty="0">
                <a:latin typeface="Arial"/>
                <a:cs typeface="Arial"/>
              </a:rPr>
              <a:t> </a:t>
            </a:r>
            <a:r>
              <a:rPr sz="900" dirty="0">
                <a:latin typeface="Arial"/>
                <a:cs typeface="Arial"/>
              </a:rPr>
              <a:t>keeps</a:t>
            </a:r>
            <a:r>
              <a:rPr sz="900" spc="-35" dirty="0">
                <a:latin typeface="Arial"/>
                <a:cs typeface="Arial"/>
              </a:rPr>
              <a:t> </a:t>
            </a:r>
            <a:r>
              <a:rPr sz="900" dirty="0">
                <a:latin typeface="Arial"/>
                <a:cs typeface="Arial"/>
              </a:rPr>
              <a:t>track</a:t>
            </a:r>
            <a:r>
              <a:rPr sz="900" spc="-30" dirty="0">
                <a:latin typeface="Arial"/>
                <a:cs typeface="Arial"/>
              </a:rPr>
              <a:t> </a:t>
            </a:r>
            <a:r>
              <a:rPr sz="900" dirty="0">
                <a:latin typeface="Arial"/>
                <a:cs typeface="Arial"/>
              </a:rPr>
              <a:t>of</a:t>
            </a:r>
            <a:r>
              <a:rPr sz="900" spc="-35" dirty="0">
                <a:latin typeface="Arial"/>
                <a:cs typeface="Arial"/>
              </a:rPr>
              <a:t> </a:t>
            </a:r>
            <a:r>
              <a:rPr sz="900" dirty="0">
                <a:latin typeface="Arial"/>
                <a:cs typeface="Arial"/>
              </a:rPr>
              <a:t>replica</a:t>
            </a:r>
            <a:r>
              <a:rPr sz="900" spc="-35" dirty="0">
                <a:latin typeface="Arial"/>
                <a:cs typeface="Arial"/>
              </a:rPr>
              <a:t> </a:t>
            </a:r>
            <a:r>
              <a:rPr sz="900" dirty="0">
                <a:latin typeface="Arial"/>
                <a:cs typeface="Arial"/>
              </a:rPr>
              <a:t>servers</a:t>
            </a:r>
            <a:r>
              <a:rPr sz="900" spc="-35" dirty="0">
                <a:latin typeface="Arial"/>
                <a:cs typeface="Arial"/>
              </a:rPr>
              <a:t> </a:t>
            </a:r>
            <a:r>
              <a:rPr sz="900" dirty="0">
                <a:latin typeface="Arial"/>
                <a:cs typeface="Arial"/>
              </a:rPr>
              <a:t>for</a:t>
            </a:r>
            <a:r>
              <a:rPr sz="900" spc="-30"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requested</a:t>
            </a:r>
            <a:r>
              <a:rPr sz="900" spc="-35" dirty="0">
                <a:latin typeface="Arial"/>
                <a:cs typeface="Arial"/>
              </a:rPr>
              <a:t> </a:t>
            </a:r>
            <a:r>
              <a:rPr sz="900" dirty="0">
                <a:latin typeface="Arial"/>
                <a:cs typeface="Arial"/>
              </a:rPr>
              <a:t>service,</a:t>
            </a:r>
            <a:r>
              <a:rPr sz="900" spc="-35" dirty="0">
                <a:latin typeface="Arial"/>
                <a:cs typeface="Arial"/>
              </a:rPr>
              <a:t> </a:t>
            </a:r>
            <a:r>
              <a:rPr sz="900" spc="-25" dirty="0">
                <a:latin typeface="Arial"/>
                <a:cs typeface="Arial"/>
              </a:rPr>
              <a:t>and </a:t>
            </a:r>
            <a:r>
              <a:rPr sz="900" dirty="0">
                <a:latin typeface="Arial"/>
                <a:cs typeface="Arial"/>
              </a:rPr>
              <a:t>returns</a:t>
            </a:r>
            <a:r>
              <a:rPr sz="900" spc="-25" dirty="0">
                <a:latin typeface="Arial"/>
                <a:cs typeface="Arial"/>
              </a:rPr>
              <a:t> </a:t>
            </a:r>
            <a:r>
              <a:rPr sz="900" dirty="0">
                <a:latin typeface="Arial"/>
                <a:cs typeface="Arial"/>
              </a:rPr>
              <a:t>address</a:t>
            </a:r>
            <a:r>
              <a:rPr sz="900" spc="-20" dirty="0">
                <a:latin typeface="Arial"/>
                <a:cs typeface="Arial"/>
              </a:rPr>
              <a:t> </a:t>
            </a:r>
            <a:r>
              <a:rPr sz="900" dirty="0">
                <a:latin typeface="Arial"/>
                <a:cs typeface="Arial"/>
              </a:rPr>
              <a:t>of</a:t>
            </a:r>
            <a:r>
              <a:rPr sz="900" spc="-25" dirty="0">
                <a:latin typeface="Arial"/>
                <a:cs typeface="Arial"/>
              </a:rPr>
              <a:t> </a:t>
            </a:r>
            <a:r>
              <a:rPr sz="900" dirty="0">
                <a:latin typeface="Arial"/>
                <a:cs typeface="Arial"/>
              </a:rPr>
              <a:t>most</a:t>
            </a:r>
            <a:r>
              <a:rPr sz="900" spc="-20" dirty="0">
                <a:latin typeface="Arial"/>
                <a:cs typeface="Arial"/>
              </a:rPr>
              <a:t> </a:t>
            </a:r>
            <a:r>
              <a:rPr sz="900" dirty="0">
                <a:latin typeface="Arial"/>
                <a:cs typeface="Arial"/>
              </a:rPr>
              <a:t>local</a:t>
            </a:r>
            <a:r>
              <a:rPr sz="900" spc="-25" dirty="0">
                <a:latin typeface="Arial"/>
                <a:cs typeface="Arial"/>
              </a:rPr>
              <a:t> </a:t>
            </a:r>
            <a:r>
              <a:rPr sz="900" spc="-10" dirty="0">
                <a:latin typeface="Arial"/>
                <a:cs typeface="Arial"/>
              </a:rPr>
              <a:t>server.</a:t>
            </a:r>
            <a:endParaRPr sz="900" dirty="0">
              <a:latin typeface="Arial"/>
              <a:cs typeface="Arial"/>
            </a:endParaRPr>
          </a:p>
          <a:p>
            <a:pPr>
              <a:lnSpc>
                <a:spcPct val="100000"/>
              </a:lnSpc>
              <a:spcBef>
                <a:spcPts val="15"/>
              </a:spcBef>
            </a:pPr>
            <a:endParaRPr sz="1050" dirty="0">
              <a:latin typeface="Arial"/>
              <a:cs typeface="Arial"/>
            </a:endParaRPr>
          </a:p>
          <a:p>
            <a:pPr marL="264160">
              <a:lnSpc>
                <a:spcPct val="100000"/>
              </a:lnSpc>
            </a:pPr>
            <a:r>
              <a:rPr sz="1000" dirty="0">
                <a:solidFill>
                  <a:srgbClr val="C80000"/>
                </a:solidFill>
                <a:latin typeface="Arial"/>
                <a:cs typeface="Arial"/>
              </a:rPr>
              <a:t>Client</a:t>
            </a:r>
            <a:r>
              <a:rPr sz="1000" spc="-35" dirty="0">
                <a:solidFill>
                  <a:srgbClr val="C80000"/>
                </a:solidFill>
                <a:latin typeface="Arial"/>
                <a:cs typeface="Arial"/>
              </a:rPr>
              <a:t> </a:t>
            </a:r>
            <a:r>
              <a:rPr sz="1000" spc="-10" dirty="0">
                <a:solidFill>
                  <a:srgbClr val="C80000"/>
                </a:solidFill>
                <a:latin typeface="Arial"/>
                <a:cs typeface="Arial"/>
              </a:rPr>
              <a:t>transparency</a:t>
            </a:r>
            <a:endParaRPr sz="1000" dirty="0">
              <a:latin typeface="Arial"/>
              <a:cs typeface="Arial"/>
            </a:endParaRPr>
          </a:p>
          <a:p>
            <a:pPr marL="264160" marR="17145" indent="-3810">
              <a:lnSpc>
                <a:spcPct val="111600"/>
              </a:lnSpc>
              <a:spcBef>
                <a:spcPts val="175"/>
              </a:spcBef>
            </a:pPr>
            <a:r>
              <a:rPr sz="900" spc="-65" dirty="0">
                <a:latin typeface="Arial"/>
                <a:cs typeface="Arial"/>
              </a:rPr>
              <a:t>To</a:t>
            </a:r>
            <a:r>
              <a:rPr sz="900" spc="-5" dirty="0">
                <a:latin typeface="Arial"/>
                <a:cs typeface="Arial"/>
              </a:rPr>
              <a:t> </a:t>
            </a:r>
            <a:r>
              <a:rPr sz="900" dirty="0">
                <a:latin typeface="Arial"/>
                <a:cs typeface="Arial"/>
              </a:rPr>
              <a:t>keep</a:t>
            </a:r>
            <a:r>
              <a:rPr sz="900" spc="-45" dirty="0">
                <a:latin typeface="Arial"/>
                <a:cs typeface="Arial"/>
              </a:rPr>
              <a:t> </a:t>
            </a:r>
            <a:r>
              <a:rPr sz="900" dirty="0">
                <a:latin typeface="Arial"/>
                <a:cs typeface="Arial"/>
              </a:rPr>
              <a:t>client</a:t>
            </a:r>
            <a:r>
              <a:rPr sz="900" spc="-25" dirty="0">
                <a:latin typeface="Arial"/>
                <a:cs typeface="Arial"/>
              </a:rPr>
              <a:t> </a:t>
            </a:r>
            <a:r>
              <a:rPr sz="900" spc="-10" dirty="0">
                <a:latin typeface="Arial"/>
                <a:cs typeface="Arial"/>
              </a:rPr>
              <a:t>unaware</a:t>
            </a:r>
            <a:r>
              <a:rPr sz="900" spc="-25" dirty="0">
                <a:latin typeface="Arial"/>
                <a:cs typeface="Arial"/>
              </a:rPr>
              <a:t> </a:t>
            </a:r>
            <a:r>
              <a:rPr sz="900" dirty="0">
                <a:latin typeface="Arial"/>
                <a:cs typeface="Arial"/>
              </a:rPr>
              <a:t>of</a:t>
            </a:r>
            <a:r>
              <a:rPr sz="900" spc="-25" dirty="0">
                <a:latin typeface="Arial"/>
                <a:cs typeface="Arial"/>
              </a:rPr>
              <a:t> </a:t>
            </a:r>
            <a:r>
              <a:rPr sz="900" dirty="0">
                <a:latin typeface="Arial"/>
                <a:cs typeface="Arial"/>
              </a:rPr>
              <a:t>distribution,</a:t>
            </a:r>
            <a:r>
              <a:rPr sz="900" spc="-25" dirty="0">
                <a:latin typeface="Arial"/>
                <a:cs typeface="Arial"/>
              </a:rPr>
              <a:t> </a:t>
            </a:r>
            <a:r>
              <a:rPr sz="900" dirty="0">
                <a:latin typeface="Arial"/>
                <a:cs typeface="Arial"/>
              </a:rPr>
              <a:t>let</a:t>
            </a:r>
            <a:r>
              <a:rPr sz="900" spc="-25" dirty="0">
                <a:latin typeface="Arial"/>
                <a:cs typeface="Arial"/>
              </a:rPr>
              <a:t> </a:t>
            </a:r>
            <a:r>
              <a:rPr sz="900" dirty="0">
                <a:latin typeface="Arial"/>
                <a:cs typeface="Arial"/>
              </a:rPr>
              <a:t>DNS</a:t>
            </a:r>
            <a:r>
              <a:rPr sz="900" spc="-25" dirty="0">
                <a:latin typeface="Arial"/>
                <a:cs typeface="Arial"/>
              </a:rPr>
              <a:t> </a:t>
            </a:r>
            <a:r>
              <a:rPr sz="900" dirty="0">
                <a:latin typeface="Arial"/>
                <a:cs typeface="Arial"/>
              </a:rPr>
              <a:t>resolver</a:t>
            </a:r>
            <a:r>
              <a:rPr sz="900" spc="-25" dirty="0">
                <a:latin typeface="Arial"/>
                <a:cs typeface="Arial"/>
              </a:rPr>
              <a:t> </a:t>
            </a:r>
            <a:r>
              <a:rPr sz="900" dirty="0">
                <a:latin typeface="Arial"/>
                <a:cs typeface="Arial"/>
              </a:rPr>
              <a:t>act</a:t>
            </a:r>
            <a:r>
              <a:rPr sz="900" spc="-25" dirty="0">
                <a:latin typeface="Arial"/>
                <a:cs typeface="Arial"/>
              </a:rPr>
              <a:t> </a:t>
            </a:r>
            <a:r>
              <a:rPr sz="900" dirty="0">
                <a:latin typeface="Arial"/>
                <a:cs typeface="Arial"/>
              </a:rPr>
              <a:t>on</a:t>
            </a:r>
            <a:r>
              <a:rPr sz="900" spc="-20" dirty="0">
                <a:latin typeface="Arial"/>
                <a:cs typeface="Arial"/>
              </a:rPr>
              <a:t> </a:t>
            </a:r>
            <a:r>
              <a:rPr sz="900" dirty="0">
                <a:latin typeface="Arial"/>
                <a:cs typeface="Arial"/>
              </a:rPr>
              <a:t>behalf</a:t>
            </a:r>
            <a:r>
              <a:rPr sz="900" spc="-25" dirty="0">
                <a:latin typeface="Arial"/>
                <a:cs typeface="Arial"/>
              </a:rPr>
              <a:t> </a:t>
            </a:r>
            <a:r>
              <a:rPr sz="900" dirty="0">
                <a:latin typeface="Arial"/>
                <a:cs typeface="Arial"/>
              </a:rPr>
              <a:t>of</a:t>
            </a:r>
            <a:r>
              <a:rPr sz="900" spc="-25" dirty="0">
                <a:latin typeface="Arial"/>
                <a:cs typeface="Arial"/>
              </a:rPr>
              <a:t> </a:t>
            </a:r>
            <a:r>
              <a:rPr sz="900" spc="-10" dirty="0">
                <a:latin typeface="Arial"/>
                <a:cs typeface="Arial"/>
              </a:rPr>
              <a:t>client. </a:t>
            </a:r>
            <a:r>
              <a:rPr sz="900" dirty="0">
                <a:latin typeface="Arial"/>
                <a:cs typeface="Arial"/>
              </a:rPr>
              <a:t>Problem</a:t>
            </a:r>
            <a:r>
              <a:rPr sz="900" spc="-35" dirty="0">
                <a:latin typeface="Arial"/>
                <a:cs typeface="Arial"/>
              </a:rPr>
              <a:t> </a:t>
            </a:r>
            <a:r>
              <a:rPr sz="900" dirty="0">
                <a:latin typeface="Arial"/>
                <a:cs typeface="Arial"/>
              </a:rPr>
              <a:t>is</a:t>
            </a:r>
            <a:r>
              <a:rPr sz="900" spc="-30" dirty="0">
                <a:latin typeface="Arial"/>
                <a:cs typeface="Arial"/>
              </a:rPr>
              <a:t> </a:t>
            </a:r>
            <a:r>
              <a:rPr sz="900" dirty="0">
                <a:latin typeface="Arial"/>
                <a:cs typeface="Arial"/>
              </a:rPr>
              <a:t>that</a:t>
            </a:r>
            <a:r>
              <a:rPr sz="900" spc="-30" dirty="0">
                <a:latin typeface="Arial"/>
                <a:cs typeface="Arial"/>
              </a:rPr>
              <a:t> </a:t>
            </a:r>
            <a:r>
              <a:rPr sz="900" dirty="0">
                <a:latin typeface="Arial"/>
                <a:cs typeface="Arial"/>
              </a:rPr>
              <a:t>the</a:t>
            </a:r>
            <a:r>
              <a:rPr sz="900" spc="-30" dirty="0">
                <a:latin typeface="Arial"/>
                <a:cs typeface="Arial"/>
              </a:rPr>
              <a:t> </a:t>
            </a:r>
            <a:r>
              <a:rPr sz="900" dirty="0">
                <a:latin typeface="Arial"/>
                <a:cs typeface="Arial"/>
              </a:rPr>
              <a:t>resolver</a:t>
            </a:r>
            <a:r>
              <a:rPr sz="900" spc="-30" dirty="0">
                <a:latin typeface="Arial"/>
                <a:cs typeface="Arial"/>
              </a:rPr>
              <a:t> </a:t>
            </a:r>
            <a:r>
              <a:rPr sz="900" dirty="0">
                <a:latin typeface="Arial"/>
                <a:cs typeface="Arial"/>
              </a:rPr>
              <a:t>may</a:t>
            </a:r>
            <a:r>
              <a:rPr sz="900" spc="-30" dirty="0">
                <a:latin typeface="Arial"/>
                <a:cs typeface="Arial"/>
              </a:rPr>
              <a:t> </a:t>
            </a:r>
            <a:r>
              <a:rPr sz="900" dirty="0">
                <a:latin typeface="Arial"/>
                <a:cs typeface="Arial"/>
              </a:rPr>
              <a:t>actually</a:t>
            </a:r>
            <a:r>
              <a:rPr sz="900" spc="-30" dirty="0">
                <a:latin typeface="Arial"/>
                <a:cs typeface="Arial"/>
              </a:rPr>
              <a:t> </a:t>
            </a:r>
            <a:r>
              <a:rPr sz="900" dirty="0">
                <a:latin typeface="Arial"/>
                <a:cs typeface="Arial"/>
              </a:rPr>
              <a:t>be</a:t>
            </a:r>
            <a:r>
              <a:rPr sz="900" spc="-30" dirty="0">
                <a:latin typeface="Arial"/>
                <a:cs typeface="Arial"/>
              </a:rPr>
              <a:t> </a:t>
            </a:r>
            <a:r>
              <a:rPr sz="900" dirty="0">
                <a:solidFill>
                  <a:srgbClr val="3333B2"/>
                </a:solidFill>
                <a:latin typeface="Arial"/>
                <a:cs typeface="Arial"/>
              </a:rPr>
              <a:t>far</a:t>
            </a:r>
            <a:r>
              <a:rPr sz="900" spc="-30" dirty="0">
                <a:solidFill>
                  <a:srgbClr val="3333B2"/>
                </a:solidFill>
                <a:latin typeface="Arial"/>
                <a:cs typeface="Arial"/>
              </a:rPr>
              <a:t> </a:t>
            </a:r>
            <a:r>
              <a:rPr sz="900" dirty="0">
                <a:solidFill>
                  <a:srgbClr val="3333B2"/>
                </a:solidFill>
                <a:latin typeface="Arial"/>
                <a:cs typeface="Arial"/>
              </a:rPr>
              <a:t>from</a:t>
            </a:r>
            <a:r>
              <a:rPr sz="900" spc="-30" dirty="0">
                <a:solidFill>
                  <a:srgbClr val="3333B2"/>
                </a:solidFill>
                <a:latin typeface="Arial"/>
                <a:cs typeface="Arial"/>
              </a:rPr>
              <a:t> </a:t>
            </a:r>
            <a:r>
              <a:rPr sz="900" dirty="0">
                <a:solidFill>
                  <a:srgbClr val="3333B2"/>
                </a:solidFill>
                <a:latin typeface="Arial"/>
                <a:cs typeface="Arial"/>
              </a:rPr>
              <a:t>local</a:t>
            </a:r>
            <a:r>
              <a:rPr sz="900" spc="-30" dirty="0">
                <a:solidFill>
                  <a:srgbClr val="3333B2"/>
                </a:solidFill>
                <a:latin typeface="Arial"/>
                <a:cs typeface="Arial"/>
              </a:rPr>
              <a:t> </a:t>
            </a:r>
            <a:r>
              <a:rPr sz="900" dirty="0">
                <a:latin typeface="Arial"/>
                <a:cs typeface="Arial"/>
              </a:rPr>
              <a:t>to</a:t>
            </a:r>
            <a:r>
              <a:rPr sz="900" spc="-30" dirty="0">
                <a:latin typeface="Arial"/>
                <a:cs typeface="Arial"/>
              </a:rPr>
              <a:t> </a:t>
            </a:r>
            <a:r>
              <a:rPr sz="900" dirty="0">
                <a:latin typeface="Arial"/>
                <a:cs typeface="Arial"/>
              </a:rPr>
              <a:t>the</a:t>
            </a:r>
            <a:r>
              <a:rPr sz="900" spc="-30" dirty="0">
                <a:latin typeface="Arial"/>
                <a:cs typeface="Arial"/>
              </a:rPr>
              <a:t> </a:t>
            </a:r>
            <a:r>
              <a:rPr sz="900" dirty="0">
                <a:latin typeface="Arial"/>
                <a:cs typeface="Arial"/>
              </a:rPr>
              <a:t>actual</a:t>
            </a:r>
            <a:r>
              <a:rPr sz="900" spc="-30" dirty="0">
                <a:latin typeface="Arial"/>
                <a:cs typeface="Arial"/>
              </a:rPr>
              <a:t> </a:t>
            </a:r>
            <a:r>
              <a:rPr sz="900" spc="-10" dirty="0">
                <a:latin typeface="Arial"/>
                <a:cs typeface="Arial"/>
              </a:rPr>
              <a:t>client.</a:t>
            </a:r>
            <a:endParaRPr sz="900" dirty="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44767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4" action="ppaction://hlinksldjump"/>
              </a:rPr>
              <a:t>Server</a:t>
            </a:r>
            <a:r>
              <a:rPr sz="500" spc="-25" dirty="0">
                <a:latin typeface="Arial"/>
                <a:cs typeface="Arial"/>
                <a:hlinkClick r:id="rId4" action="ppaction://hlinksldjump"/>
              </a:rPr>
              <a:t> </a:t>
            </a:r>
            <a:r>
              <a:rPr sz="500" spc="-10" dirty="0">
                <a:latin typeface="Arial"/>
                <a:cs typeface="Arial"/>
                <a:hlinkClick r:id="rId4" action="ppaction://hlinksldjump"/>
              </a:rPr>
              <a:t>clusters</a:t>
            </a:r>
            <a:endParaRPr sz="500">
              <a:latin typeface="Arial"/>
              <a:cs typeface="Arial"/>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10875" y="-1515"/>
            <a:ext cx="24384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Servers</a:t>
            </a:r>
            <a:endParaRPr sz="500">
              <a:latin typeface="Arial"/>
              <a:cs typeface="Arial"/>
            </a:endParaRPr>
          </a:p>
        </p:txBody>
      </p:sp>
      <p:sp>
        <p:nvSpPr>
          <p:cNvPr id="5" name="object 5"/>
          <p:cNvSpPr txBox="1"/>
          <p:nvPr/>
        </p:nvSpPr>
        <p:spPr>
          <a:xfrm>
            <a:off x="95300" y="197711"/>
            <a:ext cx="2671445" cy="207645"/>
          </a:xfrm>
          <a:prstGeom prst="rect">
            <a:avLst/>
          </a:prstGeom>
        </p:spPr>
        <p:txBody>
          <a:bodyPr vert="horz" wrap="square" lIns="0" tIns="12065" rIns="0" bIns="0" rtlCol="0">
            <a:spAutoFit/>
          </a:bodyPr>
          <a:lstStyle/>
          <a:p>
            <a:pPr marL="12700">
              <a:lnSpc>
                <a:spcPct val="100000"/>
              </a:lnSpc>
              <a:spcBef>
                <a:spcPts val="95"/>
              </a:spcBef>
            </a:pPr>
            <a:r>
              <a:rPr sz="1200" dirty="0">
                <a:solidFill>
                  <a:srgbClr val="3333B2"/>
                </a:solidFill>
                <a:latin typeface="Arial"/>
                <a:cs typeface="Arial"/>
              </a:rPr>
              <a:t>A</a:t>
            </a:r>
            <a:r>
              <a:rPr sz="1200" spc="-40" dirty="0">
                <a:solidFill>
                  <a:srgbClr val="3333B2"/>
                </a:solidFill>
                <a:latin typeface="Arial"/>
                <a:cs typeface="Arial"/>
              </a:rPr>
              <a:t> </a:t>
            </a:r>
            <a:r>
              <a:rPr sz="1200" dirty="0">
                <a:solidFill>
                  <a:srgbClr val="3333B2"/>
                </a:solidFill>
                <a:latin typeface="Arial"/>
                <a:cs typeface="Arial"/>
              </a:rPr>
              <a:t>simplified</a:t>
            </a:r>
            <a:r>
              <a:rPr sz="1200" spc="-35" dirty="0">
                <a:solidFill>
                  <a:srgbClr val="3333B2"/>
                </a:solidFill>
                <a:latin typeface="Arial"/>
                <a:cs typeface="Arial"/>
              </a:rPr>
              <a:t> </a:t>
            </a:r>
            <a:r>
              <a:rPr sz="1200" dirty="0">
                <a:solidFill>
                  <a:srgbClr val="3333B2"/>
                </a:solidFill>
                <a:latin typeface="Arial"/>
                <a:cs typeface="Arial"/>
              </a:rPr>
              <a:t>version</a:t>
            </a:r>
            <a:r>
              <a:rPr sz="1200" spc="-40" dirty="0">
                <a:solidFill>
                  <a:srgbClr val="3333B2"/>
                </a:solidFill>
                <a:latin typeface="Arial"/>
                <a:cs typeface="Arial"/>
              </a:rPr>
              <a:t> </a:t>
            </a:r>
            <a:r>
              <a:rPr sz="1200" dirty="0">
                <a:solidFill>
                  <a:srgbClr val="3333B2"/>
                </a:solidFill>
                <a:latin typeface="Arial"/>
                <a:cs typeface="Arial"/>
              </a:rPr>
              <a:t>of</a:t>
            </a:r>
            <a:r>
              <a:rPr sz="1200" spc="-35" dirty="0">
                <a:solidFill>
                  <a:srgbClr val="3333B2"/>
                </a:solidFill>
                <a:latin typeface="Arial"/>
                <a:cs typeface="Arial"/>
              </a:rPr>
              <a:t> </a:t>
            </a:r>
            <a:r>
              <a:rPr sz="1200" dirty="0">
                <a:solidFill>
                  <a:srgbClr val="3333B2"/>
                </a:solidFill>
                <a:latin typeface="Arial"/>
                <a:cs typeface="Arial"/>
              </a:rPr>
              <a:t>the</a:t>
            </a:r>
            <a:r>
              <a:rPr sz="1200" spc="-40" dirty="0">
                <a:solidFill>
                  <a:srgbClr val="3333B2"/>
                </a:solidFill>
                <a:latin typeface="Arial"/>
                <a:cs typeface="Arial"/>
              </a:rPr>
              <a:t> </a:t>
            </a:r>
            <a:r>
              <a:rPr sz="1200" dirty="0">
                <a:solidFill>
                  <a:srgbClr val="3333B2"/>
                </a:solidFill>
                <a:latin typeface="Arial"/>
                <a:cs typeface="Arial"/>
              </a:rPr>
              <a:t>Akamai</a:t>
            </a:r>
            <a:r>
              <a:rPr sz="1200" spc="-35" dirty="0">
                <a:solidFill>
                  <a:srgbClr val="3333B2"/>
                </a:solidFill>
                <a:latin typeface="Arial"/>
                <a:cs typeface="Arial"/>
              </a:rPr>
              <a:t> </a:t>
            </a:r>
            <a:r>
              <a:rPr sz="1200" spc="-25" dirty="0">
                <a:solidFill>
                  <a:srgbClr val="3333B2"/>
                </a:solidFill>
                <a:latin typeface="Arial"/>
                <a:cs typeface="Arial"/>
              </a:rPr>
              <a:t>CDN</a:t>
            </a:r>
            <a:endParaRPr sz="1200">
              <a:latin typeface="Arial"/>
              <a:cs typeface="Arial"/>
            </a:endParaRPr>
          </a:p>
        </p:txBody>
      </p:sp>
      <p:pic>
        <p:nvPicPr>
          <p:cNvPr id="6" name="object 6"/>
          <p:cNvPicPr/>
          <p:nvPr/>
        </p:nvPicPr>
        <p:blipFill>
          <a:blip r:embed="rId4" cstate="print"/>
          <a:stretch>
            <a:fillRect/>
          </a:stretch>
        </p:blipFill>
        <p:spPr>
          <a:xfrm>
            <a:off x="772883" y="552834"/>
            <a:ext cx="3062371" cy="1661550"/>
          </a:xfrm>
          <a:prstGeom prst="rect">
            <a:avLst/>
          </a:prstGeom>
        </p:spPr>
      </p:pic>
      <p:grpSp>
        <p:nvGrpSpPr>
          <p:cNvPr id="7" name="object 7"/>
          <p:cNvGrpSpPr/>
          <p:nvPr/>
        </p:nvGrpSpPr>
        <p:grpSpPr>
          <a:xfrm>
            <a:off x="0" y="3348469"/>
            <a:ext cx="4608195" cy="107950"/>
            <a:chOff x="0" y="3348469"/>
            <a:chExt cx="4608195" cy="107950"/>
          </a:xfrm>
        </p:grpSpPr>
        <p:sp>
          <p:nvSpPr>
            <p:cNvPr id="8" name="object 8"/>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9" name="object 9"/>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0" name="object 10"/>
          <p:cNvSpPr txBox="1"/>
          <p:nvPr/>
        </p:nvSpPr>
        <p:spPr>
          <a:xfrm>
            <a:off x="53467" y="3349927"/>
            <a:ext cx="44767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5" action="ppaction://hlinksldjump"/>
              </a:rPr>
              <a:t>Server</a:t>
            </a:r>
            <a:r>
              <a:rPr sz="500" spc="-25" dirty="0">
                <a:latin typeface="Arial"/>
                <a:cs typeface="Arial"/>
                <a:hlinkClick r:id="rId5" action="ppaction://hlinksldjump"/>
              </a:rPr>
              <a:t> </a:t>
            </a:r>
            <a:r>
              <a:rPr sz="500" spc="-10" dirty="0">
                <a:latin typeface="Arial"/>
                <a:cs typeface="Arial"/>
                <a:hlinkClick r:id="rId5" action="ppaction://hlinksldjump"/>
              </a:rPr>
              <a:t>clusters</a:t>
            </a:r>
            <a:endParaRPr sz="500">
              <a:latin typeface="Arial"/>
              <a:cs typeface="Arial"/>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310875" y="-1515"/>
            <a:ext cx="24384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3" action="ppaction://hlinksldjump"/>
              </a:rPr>
              <a:t>Servers</a:t>
            </a:r>
            <a:endParaRPr sz="500">
              <a:latin typeface="Arial"/>
              <a:cs typeface="Arial"/>
            </a:endParaRPr>
          </a:p>
        </p:txBody>
      </p:sp>
      <p:sp>
        <p:nvSpPr>
          <p:cNvPr id="5" name="object 5"/>
          <p:cNvSpPr txBox="1"/>
          <p:nvPr/>
        </p:nvSpPr>
        <p:spPr>
          <a:xfrm>
            <a:off x="95300" y="197711"/>
            <a:ext cx="2671445" cy="207645"/>
          </a:xfrm>
          <a:prstGeom prst="rect">
            <a:avLst/>
          </a:prstGeom>
        </p:spPr>
        <p:txBody>
          <a:bodyPr vert="horz" wrap="square" lIns="0" tIns="12065" rIns="0" bIns="0" rtlCol="0">
            <a:spAutoFit/>
          </a:bodyPr>
          <a:lstStyle/>
          <a:p>
            <a:pPr marL="12700">
              <a:lnSpc>
                <a:spcPct val="100000"/>
              </a:lnSpc>
              <a:spcBef>
                <a:spcPts val="95"/>
              </a:spcBef>
            </a:pPr>
            <a:r>
              <a:rPr sz="1200" dirty="0">
                <a:solidFill>
                  <a:srgbClr val="3333B2"/>
                </a:solidFill>
                <a:latin typeface="Arial"/>
                <a:cs typeface="Arial"/>
              </a:rPr>
              <a:t>A</a:t>
            </a:r>
            <a:r>
              <a:rPr sz="1200" spc="-40" dirty="0">
                <a:solidFill>
                  <a:srgbClr val="3333B2"/>
                </a:solidFill>
                <a:latin typeface="Arial"/>
                <a:cs typeface="Arial"/>
              </a:rPr>
              <a:t> </a:t>
            </a:r>
            <a:r>
              <a:rPr sz="1200" dirty="0">
                <a:solidFill>
                  <a:srgbClr val="3333B2"/>
                </a:solidFill>
                <a:latin typeface="Arial"/>
                <a:cs typeface="Arial"/>
              </a:rPr>
              <a:t>simplified</a:t>
            </a:r>
            <a:r>
              <a:rPr sz="1200" spc="-35" dirty="0">
                <a:solidFill>
                  <a:srgbClr val="3333B2"/>
                </a:solidFill>
                <a:latin typeface="Arial"/>
                <a:cs typeface="Arial"/>
              </a:rPr>
              <a:t> </a:t>
            </a:r>
            <a:r>
              <a:rPr sz="1200" dirty="0">
                <a:solidFill>
                  <a:srgbClr val="3333B2"/>
                </a:solidFill>
                <a:latin typeface="Arial"/>
                <a:cs typeface="Arial"/>
              </a:rPr>
              <a:t>version</a:t>
            </a:r>
            <a:r>
              <a:rPr sz="1200" spc="-40" dirty="0">
                <a:solidFill>
                  <a:srgbClr val="3333B2"/>
                </a:solidFill>
                <a:latin typeface="Arial"/>
                <a:cs typeface="Arial"/>
              </a:rPr>
              <a:t> </a:t>
            </a:r>
            <a:r>
              <a:rPr sz="1200" dirty="0">
                <a:solidFill>
                  <a:srgbClr val="3333B2"/>
                </a:solidFill>
                <a:latin typeface="Arial"/>
                <a:cs typeface="Arial"/>
              </a:rPr>
              <a:t>of</a:t>
            </a:r>
            <a:r>
              <a:rPr sz="1200" spc="-35" dirty="0">
                <a:solidFill>
                  <a:srgbClr val="3333B2"/>
                </a:solidFill>
                <a:latin typeface="Arial"/>
                <a:cs typeface="Arial"/>
              </a:rPr>
              <a:t> </a:t>
            </a:r>
            <a:r>
              <a:rPr sz="1200" dirty="0">
                <a:solidFill>
                  <a:srgbClr val="3333B2"/>
                </a:solidFill>
                <a:latin typeface="Arial"/>
                <a:cs typeface="Arial"/>
              </a:rPr>
              <a:t>the</a:t>
            </a:r>
            <a:r>
              <a:rPr sz="1200" spc="-40" dirty="0">
                <a:solidFill>
                  <a:srgbClr val="3333B2"/>
                </a:solidFill>
                <a:latin typeface="Arial"/>
                <a:cs typeface="Arial"/>
              </a:rPr>
              <a:t> </a:t>
            </a:r>
            <a:r>
              <a:rPr sz="1200" dirty="0">
                <a:solidFill>
                  <a:srgbClr val="3333B2"/>
                </a:solidFill>
                <a:latin typeface="Arial"/>
                <a:cs typeface="Arial"/>
              </a:rPr>
              <a:t>Akamai</a:t>
            </a:r>
            <a:r>
              <a:rPr sz="1200" spc="-35" dirty="0">
                <a:solidFill>
                  <a:srgbClr val="3333B2"/>
                </a:solidFill>
                <a:latin typeface="Arial"/>
                <a:cs typeface="Arial"/>
              </a:rPr>
              <a:t> </a:t>
            </a:r>
            <a:r>
              <a:rPr sz="1200" spc="-25" dirty="0">
                <a:solidFill>
                  <a:srgbClr val="3333B2"/>
                </a:solidFill>
                <a:latin typeface="Arial"/>
                <a:cs typeface="Arial"/>
              </a:rPr>
              <a:t>CDN</a:t>
            </a:r>
            <a:endParaRPr sz="1200">
              <a:latin typeface="Arial"/>
              <a:cs typeface="Arial"/>
            </a:endParaRPr>
          </a:p>
        </p:txBody>
      </p:sp>
      <p:pic>
        <p:nvPicPr>
          <p:cNvPr id="6" name="object 6"/>
          <p:cNvPicPr/>
          <p:nvPr/>
        </p:nvPicPr>
        <p:blipFill>
          <a:blip r:embed="rId4" cstate="print"/>
          <a:stretch>
            <a:fillRect/>
          </a:stretch>
        </p:blipFill>
        <p:spPr>
          <a:xfrm>
            <a:off x="772883" y="552834"/>
            <a:ext cx="3062371" cy="1661550"/>
          </a:xfrm>
          <a:prstGeom prst="rect">
            <a:avLst/>
          </a:prstGeom>
        </p:spPr>
      </p:pic>
      <p:sp>
        <p:nvSpPr>
          <p:cNvPr id="7" name="object 7"/>
          <p:cNvSpPr txBox="1"/>
          <p:nvPr/>
        </p:nvSpPr>
        <p:spPr>
          <a:xfrm>
            <a:off x="343204" y="2290996"/>
            <a:ext cx="3917950" cy="700405"/>
          </a:xfrm>
          <a:prstGeom prst="rect">
            <a:avLst/>
          </a:prstGeom>
        </p:spPr>
        <p:txBody>
          <a:bodyPr vert="horz" wrap="square" lIns="0" tIns="54610" rIns="0" bIns="0" rtlCol="0">
            <a:spAutoFit/>
          </a:bodyPr>
          <a:lstStyle/>
          <a:p>
            <a:pPr marL="16510" algn="just">
              <a:lnSpc>
                <a:spcPct val="100000"/>
              </a:lnSpc>
              <a:spcBef>
                <a:spcPts val="430"/>
              </a:spcBef>
            </a:pPr>
            <a:r>
              <a:rPr sz="1000" dirty="0">
                <a:solidFill>
                  <a:srgbClr val="C80000"/>
                </a:solidFill>
                <a:latin typeface="Arial"/>
                <a:cs typeface="Arial"/>
              </a:rPr>
              <a:t>Important</a:t>
            </a:r>
            <a:r>
              <a:rPr sz="1000" spc="-15" dirty="0">
                <a:solidFill>
                  <a:srgbClr val="C80000"/>
                </a:solidFill>
                <a:latin typeface="Arial"/>
                <a:cs typeface="Arial"/>
              </a:rPr>
              <a:t> </a:t>
            </a:r>
            <a:r>
              <a:rPr sz="1000" spc="-20" dirty="0">
                <a:solidFill>
                  <a:srgbClr val="C80000"/>
                </a:solidFill>
                <a:latin typeface="Arial"/>
                <a:cs typeface="Arial"/>
              </a:rPr>
              <a:t>note</a:t>
            </a:r>
            <a:endParaRPr sz="1000">
              <a:latin typeface="Arial"/>
              <a:cs typeface="Arial"/>
            </a:endParaRPr>
          </a:p>
          <a:p>
            <a:pPr marL="12700" marR="5080" algn="just">
              <a:lnSpc>
                <a:spcPct val="111600"/>
              </a:lnSpc>
              <a:spcBef>
                <a:spcPts val="170"/>
              </a:spcBef>
            </a:pPr>
            <a:r>
              <a:rPr sz="900" dirty="0">
                <a:latin typeface="Arial"/>
                <a:cs typeface="Arial"/>
              </a:rPr>
              <a:t>The</a:t>
            </a:r>
            <a:r>
              <a:rPr sz="900" spc="-30" dirty="0">
                <a:latin typeface="Arial"/>
                <a:cs typeface="Arial"/>
              </a:rPr>
              <a:t> </a:t>
            </a:r>
            <a:r>
              <a:rPr sz="900" dirty="0">
                <a:latin typeface="Arial"/>
                <a:cs typeface="Arial"/>
              </a:rPr>
              <a:t>cache</a:t>
            </a:r>
            <a:r>
              <a:rPr sz="900" spc="-30" dirty="0">
                <a:latin typeface="Arial"/>
                <a:cs typeface="Arial"/>
              </a:rPr>
              <a:t> </a:t>
            </a:r>
            <a:r>
              <a:rPr sz="900" dirty="0">
                <a:latin typeface="Arial"/>
                <a:cs typeface="Arial"/>
              </a:rPr>
              <a:t>is</a:t>
            </a:r>
            <a:r>
              <a:rPr sz="900" spc="-30" dirty="0">
                <a:latin typeface="Arial"/>
                <a:cs typeface="Arial"/>
              </a:rPr>
              <a:t> </a:t>
            </a:r>
            <a:r>
              <a:rPr sz="900" dirty="0">
                <a:latin typeface="Arial"/>
                <a:cs typeface="Arial"/>
              </a:rPr>
              <a:t>often</a:t>
            </a:r>
            <a:r>
              <a:rPr sz="900" spc="-25" dirty="0">
                <a:latin typeface="Arial"/>
                <a:cs typeface="Arial"/>
              </a:rPr>
              <a:t> </a:t>
            </a:r>
            <a:r>
              <a:rPr sz="900" dirty="0">
                <a:latin typeface="Arial"/>
                <a:cs typeface="Arial"/>
              </a:rPr>
              <a:t>sophisticated</a:t>
            </a:r>
            <a:r>
              <a:rPr sz="900" spc="-30" dirty="0">
                <a:latin typeface="Arial"/>
                <a:cs typeface="Arial"/>
              </a:rPr>
              <a:t> </a:t>
            </a:r>
            <a:r>
              <a:rPr sz="900" dirty="0">
                <a:latin typeface="Arial"/>
                <a:cs typeface="Arial"/>
              </a:rPr>
              <a:t>enough</a:t>
            </a:r>
            <a:r>
              <a:rPr sz="900" spc="-30" dirty="0">
                <a:latin typeface="Arial"/>
                <a:cs typeface="Arial"/>
              </a:rPr>
              <a:t> </a:t>
            </a:r>
            <a:r>
              <a:rPr sz="900" dirty="0">
                <a:latin typeface="Arial"/>
                <a:cs typeface="Arial"/>
              </a:rPr>
              <a:t>to</a:t>
            </a:r>
            <a:r>
              <a:rPr sz="900" spc="-25" dirty="0">
                <a:latin typeface="Arial"/>
                <a:cs typeface="Arial"/>
              </a:rPr>
              <a:t> </a:t>
            </a:r>
            <a:r>
              <a:rPr sz="900" dirty="0">
                <a:latin typeface="Arial"/>
                <a:cs typeface="Arial"/>
              </a:rPr>
              <a:t>hold</a:t>
            </a:r>
            <a:r>
              <a:rPr sz="900" spc="-30" dirty="0">
                <a:latin typeface="Arial"/>
                <a:cs typeface="Arial"/>
              </a:rPr>
              <a:t> </a:t>
            </a:r>
            <a:r>
              <a:rPr sz="900" dirty="0">
                <a:latin typeface="Arial"/>
                <a:cs typeface="Arial"/>
              </a:rPr>
              <a:t>more</a:t>
            </a:r>
            <a:r>
              <a:rPr sz="900" spc="-30" dirty="0">
                <a:latin typeface="Arial"/>
                <a:cs typeface="Arial"/>
              </a:rPr>
              <a:t> </a:t>
            </a:r>
            <a:r>
              <a:rPr sz="900" dirty="0">
                <a:latin typeface="Arial"/>
                <a:cs typeface="Arial"/>
              </a:rPr>
              <a:t>than</a:t>
            </a:r>
            <a:r>
              <a:rPr sz="900" spc="-25" dirty="0">
                <a:latin typeface="Arial"/>
                <a:cs typeface="Arial"/>
              </a:rPr>
              <a:t> </a:t>
            </a:r>
            <a:r>
              <a:rPr sz="900" dirty="0">
                <a:latin typeface="Arial"/>
                <a:cs typeface="Arial"/>
              </a:rPr>
              <a:t>just</a:t>
            </a:r>
            <a:r>
              <a:rPr sz="900" spc="-30" dirty="0">
                <a:latin typeface="Arial"/>
                <a:cs typeface="Arial"/>
              </a:rPr>
              <a:t> </a:t>
            </a:r>
            <a:r>
              <a:rPr sz="900" dirty="0">
                <a:latin typeface="Arial"/>
                <a:cs typeface="Arial"/>
              </a:rPr>
              <a:t>passive</a:t>
            </a:r>
            <a:r>
              <a:rPr sz="900" spc="-30" dirty="0">
                <a:latin typeface="Arial"/>
                <a:cs typeface="Arial"/>
              </a:rPr>
              <a:t> </a:t>
            </a:r>
            <a:r>
              <a:rPr sz="900" spc="-10" dirty="0">
                <a:latin typeface="Arial"/>
                <a:cs typeface="Arial"/>
              </a:rPr>
              <a:t>data. Much</a:t>
            </a:r>
            <a:r>
              <a:rPr sz="900" spc="-40" dirty="0">
                <a:latin typeface="Arial"/>
                <a:cs typeface="Arial"/>
              </a:rPr>
              <a:t> </a:t>
            </a:r>
            <a:r>
              <a:rPr sz="900" dirty="0">
                <a:latin typeface="Arial"/>
                <a:cs typeface="Arial"/>
              </a:rPr>
              <a:t>of</a:t>
            </a:r>
            <a:r>
              <a:rPr sz="900" spc="-35" dirty="0">
                <a:latin typeface="Arial"/>
                <a:cs typeface="Arial"/>
              </a:rPr>
              <a:t> </a:t>
            </a:r>
            <a:r>
              <a:rPr sz="900" dirty="0">
                <a:latin typeface="Arial"/>
                <a:cs typeface="Arial"/>
              </a:rPr>
              <a:t>the</a:t>
            </a:r>
            <a:r>
              <a:rPr sz="900" spc="-35" dirty="0">
                <a:latin typeface="Arial"/>
                <a:cs typeface="Arial"/>
              </a:rPr>
              <a:t> </a:t>
            </a:r>
            <a:r>
              <a:rPr sz="900" spc="-10" dirty="0">
                <a:latin typeface="Arial"/>
                <a:cs typeface="Arial"/>
              </a:rPr>
              <a:t>application</a:t>
            </a:r>
            <a:r>
              <a:rPr sz="900" spc="-35" dirty="0">
                <a:latin typeface="Arial"/>
                <a:cs typeface="Arial"/>
              </a:rPr>
              <a:t> </a:t>
            </a:r>
            <a:r>
              <a:rPr sz="900" spc="-10" dirty="0">
                <a:latin typeface="Arial"/>
                <a:cs typeface="Arial"/>
              </a:rPr>
              <a:t>code</a:t>
            </a:r>
            <a:r>
              <a:rPr sz="900" spc="-35" dirty="0">
                <a:latin typeface="Arial"/>
                <a:cs typeface="Arial"/>
              </a:rPr>
              <a:t> </a:t>
            </a:r>
            <a:r>
              <a:rPr sz="900" dirty="0">
                <a:latin typeface="Arial"/>
                <a:cs typeface="Arial"/>
              </a:rPr>
              <a:t>of</a:t>
            </a:r>
            <a:r>
              <a:rPr sz="900" spc="-35" dirty="0">
                <a:latin typeface="Arial"/>
                <a:cs typeface="Arial"/>
              </a:rPr>
              <a:t> </a:t>
            </a:r>
            <a:r>
              <a:rPr sz="900" dirty="0">
                <a:latin typeface="Arial"/>
                <a:cs typeface="Arial"/>
              </a:rPr>
              <a:t>the</a:t>
            </a:r>
            <a:r>
              <a:rPr sz="900" spc="-35" dirty="0">
                <a:latin typeface="Arial"/>
                <a:cs typeface="Arial"/>
              </a:rPr>
              <a:t> </a:t>
            </a:r>
            <a:r>
              <a:rPr sz="900" spc="-10" dirty="0">
                <a:latin typeface="Arial"/>
                <a:cs typeface="Arial"/>
              </a:rPr>
              <a:t>origin</a:t>
            </a:r>
            <a:r>
              <a:rPr sz="900" spc="-35" dirty="0">
                <a:latin typeface="Arial"/>
                <a:cs typeface="Arial"/>
              </a:rPr>
              <a:t> </a:t>
            </a:r>
            <a:r>
              <a:rPr sz="900" spc="-10" dirty="0">
                <a:latin typeface="Arial"/>
                <a:cs typeface="Arial"/>
              </a:rPr>
              <a:t>server</a:t>
            </a:r>
            <a:r>
              <a:rPr sz="900" spc="-35" dirty="0">
                <a:latin typeface="Arial"/>
                <a:cs typeface="Arial"/>
              </a:rPr>
              <a:t> </a:t>
            </a:r>
            <a:r>
              <a:rPr sz="900" dirty="0">
                <a:latin typeface="Arial"/>
                <a:cs typeface="Arial"/>
              </a:rPr>
              <a:t>can</a:t>
            </a:r>
            <a:r>
              <a:rPr sz="900" spc="-35" dirty="0">
                <a:latin typeface="Arial"/>
                <a:cs typeface="Arial"/>
              </a:rPr>
              <a:t> </a:t>
            </a:r>
            <a:r>
              <a:rPr sz="900" dirty="0">
                <a:latin typeface="Arial"/>
                <a:cs typeface="Arial"/>
              </a:rPr>
              <a:t>be</a:t>
            </a:r>
            <a:r>
              <a:rPr sz="900" spc="-35" dirty="0">
                <a:latin typeface="Arial"/>
                <a:cs typeface="Arial"/>
              </a:rPr>
              <a:t> </a:t>
            </a:r>
            <a:r>
              <a:rPr sz="900" spc="-20" dirty="0">
                <a:latin typeface="Arial"/>
                <a:cs typeface="Arial"/>
              </a:rPr>
              <a:t>moved</a:t>
            </a:r>
            <a:r>
              <a:rPr sz="900" spc="-35" dirty="0">
                <a:latin typeface="Arial"/>
                <a:cs typeface="Arial"/>
              </a:rPr>
              <a:t> </a:t>
            </a:r>
            <a:r>
              <a:rPr sz="900" dirty="0">
                <a:latin typeface="Arial"/>
                <a:cs typeface="Arial"/>
              </a:rPr>
              <a:t>to</a:t>
            </a:r>
            <a:r>
              <a:rPr sz="900" spc="-35" dirty="0">
                <a:latin typeface="Arial"/>
                <a:cs typeface="Arial"/>
              </a:rPr>
              <a:t> </a:t>
            </a:r>
            <a:r>
              <a:rPr sz="900" dirty="0">
                <a:latin typeface="Arial"/>
                <a:cs typeface="Arial"/>
              </a:rPr>
              <a:t>the</a:t>
            </a:r>
            <a:r>
              <a:rPr sz="900" spc="-35" dirty="0">
                <a:latin typeface="Arial"/>
                <a:cs typeface="Arial"/>
              </a:rPr>
              <a:t> </a:t>
            </a:r>
            <a:r>
              <a:rPr sz="900" spc="-10" dirty="0">
                <a:latin typeface="Arial"/>
                <a:cs typeface="Arial"/>
              </a:rPr>
              <a:t>cache</a:t>
            </a:r>
            <a:r>
              <a:rPr sz="900" spc="-35" dirty="0">
                <a:latin typeface="Arial"/>
                <a:cs typeface="Arial"/>
              </a:rPr>
              <a:t> </a:t>
            </a:r>
            <a:r>
              <a:rPr sz="900" spc="-25" dirty="0">
                <a:latin typeface="Arial"/>
                <a:cs typeface="Arial"/>
              </a:rPr>
              <a:t>as </a:t>
            </a:r>
            <a:r>
              <a:rPr sz="900" spc="-10" dirty="0">
                <a:latin typeface="Arial"/>
                <a:cs typeface="Arial"/>
              </a:rPr>
              <a:t>well.</a:t>
            </a:r>
            <a:endParaRPr sz="900">
              <a:latin typeface="Arial"/>
              <a:cs typeface="Arial"/>
            </a:endParaRPr>
          </a:p>
        </p:txBody>
      </p:sp>
      <p:grpSp>
        <p:nvGrpSpPr>
          <p:cNvPr id="8" name="object 8"/>
          <p:cNvGrpSpPr/>
          <p:nvPr/>
        </p:nvGrpSpPr>
        <p:grpSpPr>
          <a:xfrm>
            <a:off x="0" y="3348469"/>
            <a:ext cx="4608195" cy="107950"/>
            <a:chOff x="0" y="3348469"/>
            <a:chExt cx="4608195" cy="107950"/>
          </a:xfrm>
        </p:grpSpPr>
        <p:sp>
          <p:nvSpPr>
            <p:cNvPr id="9" name="object 9"/>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10" name="object 10"/>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1" name="object 11"/>
          <p:cNvSpPr txBox="1"/>
          <p:nvPr/>
        </p:nvSpPr>
        <p:spPr>
          <a:xfrm>
            <a:off x="53467" y="3349927"/>
            <a:ext cx="447675"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5" action="ppaction://hlinksldjump"/>
              </a:rPr>
              <a:t>Server</a:t>
            </a:r>
            <a:r>
              <a:rPr sz="500" spc="-25" dirty="0">
                <a:latin typeface="Arial"/>
                <a:cs typeface="Arial"/>
                <a:hlinkClick r:id="rId5" action="ppaction://hlinksldjump"/>
              </a:rPr>
              <a:t> </a:t>
            </a:r>
            <a:r>
              <a:rPr sz="500" spc="-10" dirty="0">
                <a:latin typeface="Arial"/>
                <a:cs typeface="Arial"/>
                <a:hlinkClick r:id="rId5" action="ppaction://hlinksldjump"/>
              </a:rPr>
              <a:t>clusters</a:t>
            </a:r>
            <a:endParaRPr sz="500">
              <a:latin typeface="Arial"/>
              <a:cs typeface="Arial"/>
            </a:endParaRP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101477" y="-1515"/>
            <a:ext cx="453390" cy="101600"/>
          </a:xfrm>
          <a:prstGeom prst="rect">
            <a:avLst/>
          </a:prstGeom>
        </p:spPr>
        <p:txBody>
          <a:bodyPr vert="horz" wrap="square" lIns="0" tIns="12065" rIns="0" bIns="0" rtlCol="0">
            <a:spAutoFit/>
          </a:bodyPr>
          <a:lstStyle/>
          <a:p>
            <a:pPr marL="12700">
              <a:lnSpc>
                <a:spcPct val="100000"/>
              </a:lnSpc>
              <a:spcBef>
                <a:spcPts val="95"/>
              </a:spcBef>
            </a:pPr>
            <a:r>
              <a:rPr sz="500" dirty="0">
                <a:solidFill>
                  <a:srgbClr val="FFFFFF"/>
                </a:solidFill>
                <a:latin typeface="Arial"/>
                <a:cs typeface="Arial"/>
                <a:hlinkClick r:id="rId3" action="ppaction://hlinksldjump"/>
              </a:rPr>
              <a:t>Code</a:t>
            </a:r>
            <a:r>
              <a:rPr sz="500" spc="-20" dirty="0">
                <a:solidFill>
                  <a:srgbClr val="FFFFFF"/>
                </a:solidFill>
                <a:latin typeface="Arial"/>
                <a:cs typeface="Arial"/>
                <a:hlinkClick r:id="rId3" action="ppaction://hlinksldjump"/>
              </a:rPr>
              <a:t> </a:t>
            </a:r>
            <a:r>
              <a:rPr sz="500" spc="-10" dirty="0">
                <a:solidFill>
                  <a:srgbClr val="FFFFFF"/>
                </a:solidFill>
                <a:latin typeface="Arial"/>
                <a:cs typeface="Arial"/>
                <a:hlinkClick r:id="rId3" action="ppaction://hlinksldjump"/>
              </a:rPr>
              <a:t>migration</a:t>
            </a:r>
            <a:endParaRPr sz="500">
              <a:latin typeface="Arial"/>
              <a:cs typeface="Arial"/>
            </a:endParaRPr>
          </a:p>
        </p:txBody>
      </p:sp>
      <p:sp>
        <p:nvSpPr>
          <p:cNvPr id="5" name="object 5"/>
          <p:cNvSpPr txBox="1"/>
          <p:nvPr/>
        </p:nvSpPr>
        <p:spPr>
          <a:xfrm>
            <a:off x="57200" y="197711"/>
            <a:ext cx="4110990" cy="1461135"/>
          </a:xfrm>
          <a:prstGeom prst="rect">
            <a:avLst/>
          </a:prstGeom>
        </p:spPr>
        <p:txBody>
          <a:bodyPr vert="horz" wrap="square" lIns="0" tIns="12065" rIns="0" bIns="0" rtlCol="0">
            <a:spAutoFit/>
          </a:bodyPr>
          <a:lstStyle/>
          <a:p>
            <a:pPr marL="50800">
              <a:lnSpc>
                <a:spcPct val="100000"/>
              </a:lnSpc>
              <a:spcBef>
                <a:spcPts val="95"/>
              </a:spcBef>
            </a:pPr>
            <a:r>
              <a:rPr sz="1200" dirty="0">
                <a:solidFill>
                  <a:srgbClr val="3333B2"/>
                </a:solidFill>
                <a:latin typeface="Arial"/>
                <a:cs typeface="Arial"/>
              </a:rPr>
              <a:t>Reasons</a:t>
            </a:r>
            <a:r>
              <a:rPr sz="1200" spc="-50" dirty="0">
                <a:solidFill>
                  <a:srgbClr val="3333B2"/>
                </a:solidFill>
                <a:latin typeface="Arial"/>
                <a:cs typeface="Arial"/>
              </a:rPr>
              <a:t> </a:t>
            </a:r>
            <a:r>
              <a:rPr sz="1200" dirty="0">
                <a:solidFill>
                  <a:srgbClr val="3333B2"/>
                </a:solidFill>
                <a:latin typeface="Arial"/>
                <a:cs typeface="Arial"/>
              </a:rPr>
              <a:t>to</a:t>
            </a:r>
            <a:r>
              <a:rPr sz="1200" spc="-45" dirty="0">
                <a:solidFill>
                  <a:srgbClr val="3333B2"/>
                </a:solidFill>
                <a:latin typeface="Arial"/>
                <a:cs typeface="Arial"/>
              </a:rPr>
              <a:t> </a:t>
            </a:r>
            <a:r>
              <a:rPr sz="1200" dirty="0">
                <a:solidFill>
                  <a:srgbClr val="3333B2"/>
                </a:solidFill>
                <a:latin typeface="Arial"/>
                <a:cs typeface="Arial"/>
              </a:rPr>
              <a:t>migrate</a:t>
            </a:r>
            <a:r>
              <a:rPr sz="1200" spc="-50" dirty="0">
                <a:solidFill>
                  <a:srgbClr val="3333B2"/>
                </a:solidFill>
                <a:latin typeface="Arial"/>
                <a:cs typeface="Arial"/>
              </a:rPr>
              <a:t> </a:t>
            </a:r>
            <a:r>
              <a:rPr sz="1200" spc="-20" dirty="0">
                <a:solidFill>
                  <a:srgbClr val="3333B2"/>
                </a:solidFill>
                <a:latin typeface="Arial"/>
                <a:cs typeface="Arial"/>
              </a:rPr>
              <a:t>code</a:t>
            </a:r>
            <a:endParaRPr sz="1200">
              <a:latin typeface="Arial"/>
              <a:cs typeface="Arial"/>
            </a:endParaRPr>
          </a:p>
          <a:p>
            <a:pPr marL="302260">
              <a:lnSpc>
                <a:spcPct val="100000"/>
              </a:lnSpc>
              <a:spcBef>
                <a:spcPts val="855"/>
              </a:spcBef>
            </a:pPr>
            <a:r>
              <a:rPr sz="1000" dirty="0">
                <a:solidFill>
                  <a:srgbClr val="3333B2"/>
                </a:solidFill>
                <a:latin typeface="Arial"/>
                <a:cs typeface="Arial"/>
              </a:rPr>
              <a:t>Load</a:t>
            </a:r>
            <a:r>
              <a:rPr sz="1000" spc="-30" dirty="0">
                <a:solidFill>
                  <a:srgbClr val="3333B2"/>
                </a:solidFill>
                <a:latin typeface="Arial"/>
                <a:cs typeface="Arial"/>
              </a:rPr>
              <a:t> </a:t>
            </a:r>
            <a:r>
              <a:rPr sz="1000" spc="-10" dirty="0">
                <a:solidFill>
                  <a:srgbClr val="3333B2"/>
                </a:solidFill>
                <a:latin typeface="Arial"/>
                <a:cs typeface="Arial"/>
              </a:rPr>
              <a:t>distribution</a:t>
            </a:r>
            <a:endParaRPr sz="1000">
              <a:latin typeface="Arial"/>
              <a:cs typeface="Arial"/>
            </a:endParaRPr>
          </a:p>
          <a:p>
            <a:pPr marL="555625" marR="103505" indent="-120650">
              <a:lnSpc>
                <a:spcPct val="111600"/>
              </a:lnSpc>
              <a:spcBef>
                <a:spcPts val="380"/>
              </a:spcBef>
              <a:buClr>
                <a:srgbClr val="3333B2"/>
              </a:buClr>
              <a:buFont typeface="Menlo"/>
              <a:buChar char="•"/>
              <a:tabLst>
                <a:tab pos="556260" algn="l"/>
              </a:tabLst>
            </a:pPr>
            <a:r>
              <a:rPr sz="900" dirty="0">
                <a:latin typeface="Arial"/>
                <a:cs typeface="Arial"/>
              </a:rPr>
              <a:t>Ensuring</a:t>
            </a:r>
            <a:r>
              <a:rPr sz="900" spc="-30" dirty="0">
                <a:latin typeface="Arial"/>
                <a:cs typeface="Arial"/>
              </a:rPr>
              <a:t> </a:t>
            </a:r>
            <a:r>
              <a:rPr sz="900" dirty="0">
                <a:latin typeface="Arial"/>
                <a:cs typeface="Arial"/>
              </a:rPr>
              <a:t>that</a:t>
            </a:r>
            <a:r>
              <a:rPr sz="900" spc="-25" dirty="0">
                <a:latin typeface="Arial"/>
                <a:cs typeface="Arial"/>
              </a:rPr>
              <a:t> </a:t>
            </a:r>
            <a:r>
              <a:rPr sz="900" dirty="0">
                <a:latin typeface="Arial"/>
                <a:cs typeface="Arial"/>
              </a:rPr>
              <a:t>servers</a:t>
            </a:r>
            <a:r>
              <a:rPr sz="900" spc="-30" dirty="0">
                <a:latin typeface="Arial"/>
                <a:cs typeface="Arial"/>
              </a:rPr>
              <a:t> </a:t>
            </a:r>
            <a:r>
              <a:rPr sz="900" dirty="0">
                <a:latin typeface="Arial"/>
                <a:cs typeface="Arial"/>
              </a:rPr>
              <a:t>in</a:t>
            </a:r>
            <a:r>
              <a:rPr sz="900" spc="-25" dirty="0">
                <a:latin typeface="Arial"/>
                <a:cs typeface="Arial"/>
              </a:rPr>
              <a:t> </a:t>
            </a:r>
            <a:r>
              <a:rPr sz="900" dirty="0">
                <a:latin typeface="Arial"/>
                <a:cs typeface="Arial"/>
              </a:rPr>
              <a:t>a</a:t>
            </a:r>
            <a:r>
              <a:rPr sz="900" spc="-30" dirty="0">
                <a:latin typeface="Arial"/>
                <a:cs typeface="Arial"/>
              </a:rPr>
              <a:t> </a:t>
            </a:r>
            <a:r>
              <a:rPr sz="900" dirty="0">
                <a:latin typeface="Arial"/>
                <a:cs typeface="Arial"/>
              </a:rPr>
              <a:t>data</a:t>
            </a:r>
            <a:r>
              <a:rPr sz="900" spc="-25" dirty="0">
                <a:latin typeface="Arial"/>
                <a:cs typeface="Arial"/>
              </a:rPr>
              <a:t> </a:t>
            </a:r>
            <a:r>
              <a:rPr sz="900" dirty="0">
                <a:latin typeface="Arial"/>
                <a:cs typeface="Arial"/>
              </a:rPr>
              <a:t>center</a:t>
            </a:r>
            <a:r>
              <a:rPr sz="900" spc="-25" dirty="0">
                <a:latin typeface="Arial"/>
                <a:cs typeface="Arial"/>
              </a:rPr>
              <a:t> </a:t>
            </a:r>
            <a:r>
              <a:rPr sz="900" dirty="0">
                <a:latin typeface="Arial"/>
                <a:cs typeface="Arial"/>
              </a:rPr>
              <a:t>are</a:t>
            </a:r>
            <a:r>
              <a:rPr sz="900" spc="-30" dirty="0">
                <a:latin typeface="Arial"/>
                <a:cs typeface="Arial"/>
              </a:rPr>
              <a:t> </a:t>
            </a:r>
            <a:r>
              <a:rPr sz="900" dirty="0">
                <a:solidFill>
                  <a:srgbClr val="3333B2"/>
                </a:solidFill>
                <a:latin typeface="Arial"/>
                <a:cs typeface="Arial"/>
              </a:rPr>
              <a:t>sufficiently</a:t>
            </a:r>
            <a:r>
              <a:rPr sz="900" spc="-25" dirty="0">
                <a:solidFill>
                  <a:srgbClr val="3333B2"/>
                </a:solidFill>
                <a:latin typeface="Arial"/>
                <a:cs typeface="Arial"/>
              </a:rPr>
              <a:t> </a:t>
            </a:r>
            <a:r>
              <a:rPr sz="900" dirty="0">
                <a:latin typeface="Arial"/>
                <a:cs typeface="Arial"/>
              </a:rPr>
              <a:t>loaded</a:t>
            </a:r>
            <a:r>
              <a:rPr sz="900" spc="-30" dirty="0">
                <a:latin typeface="Arial"/>
                <a:cs typeface="Arial"/>
              </a:rPr>
              <a:t> </a:t>
            </a:r>
            <a:r>
              <a:rPr sz="900" dirty="0">
                <a:latin typeface="Arial"/>
                <a:cs typeface="Arial"/>
              </a:rPr>
              <a:t>(e.g.,</a:t>
            </a:r>
            <a:r>
              <a:rPr sz="900" spc="-25" dirty="0">
                <a:latin typeface="Arial"/>
                <a:cs typeface="Arial"/>
              </a:rPr>
              <a:t> to </a:t>
            </a:r>
            <a:r>
              <a:rPr sz="900" spc="-10" dirty="0">
                <a:latin typeface="Arial"/>
                <a:cs typeface="Arial"/>
              </a:rPr>
              <a:t>prevent</a:t>
            </a:r>
            <a:r>
              <a:rPr sz="900" spc="-30" dirty="0">
                <a:latin typeface="Arial"/>
                <a:cs typeface="Arial"/>
              </a:rPr>
              <a:t> </a:t>
            </a:r>
            <a:r>
              <a:rPr sz="900" dirty="0">
                <a:latin typeface="Arial"/>
                <a:cs typeface="Arial"/>
              </a:rPr>
              <a:t>waste</a:t>
            </a:r>
            <a:r>
              <a:rPr sz="900" spc="-25" dirty="0">
                <a:latin typeface="Arial"/>
                <a:cs typeface="Arial"/>
              </a:rPr>
              <a:t> </a:t>
            </a:r>
            <a:r>
              <a:rPr sz="900" dirty="0">
                <a:latin typeface="Arial"/>
                <a:cs typeface="Arial"/>
              </a:rPr>
              <a:t>of</a:t>
            </a:r>
            <a:r>
              <a:rPr sz="900" spc="-25" dirty="0">
                <a:latin typeface="Arial"/>
                <a:cs typeface="Arial"/>
              </a:rPr>
              <a:t> </a:t>
            </a:r>
            <a:r>
              <a:rPr sz="900" spc="-10" dirty="0">
                <a:latin typeface="Arial"/>
                <a:cs typeface="Arial"/>
              </a:rPr>
              <a:t>energy)</a:t>
            </a:r>
            <a:endParaRPr sz="900">
              <a:latin typeface="Arial"/>
              <a:cs typeface="Arial"/>
            </a:endParaRPr>
          </a:p>
          <a:p>
            <a:pPr marL="551180" marR="43180" indent="-116205">
              <a:lnSpc>
                <a:spcPct val="111600"/>
              </a:lnSpc>
              <a:spcBef>
                <a:spcPts val="300"/>
              </a:spcBef>
              <a:buClr>
                <a:srgbClr val="3333B2"/>
              </a:buClr>
              <a:buFont typeface="Menlo"/>
              <a:buChar char="•"/>
              <a:tabLst>
                <a:tab pos="556260" algn="l"/>
              </a:tabLst>
            </a:pPr>
            <a:r>
              <a:rPr sz="900" dirty="0">
                <a:latin typeface="Arial"/>
                <a:cs typeface="Arial"/>
              </a:rPr>
              <a:t>Minimizing</a:t>
            </a:r>
            <a:r>
              <a:rPr sz="900" spc="-25" dirty="0">
                <a:latin typeface="Arial"/>
                <a:cs typeface="Arial"/>
              </a:rPr>
              <a:t> </a:t>
            </a:r>
            <a:r>
              <a:rPr sz="900" spc="-10" dirty="0">
                <a:latin typeface="Arial"/>
                <a:cs typeface="Arial"/>
              </a:rPr>
              <a:t>communication</a:t>
            </a:r>
            <a:r>
              <a:rPr sz="900" spc="-20" dirty="0">
                <a:latin typeface="Arial"/>
                <a:cs typeface="Arial"/>
              </a:rPr>
              <a:t> </a:t>
            </a:r>
            <a:r>
              <a:rPr sz="900" dirty="0">
                <a:latin typeface="Arial"/>
                <a:cs typeface="Arial"/>
              </a:rPr>
              <a:t>by</a:t>
            </a:r>
            <a:r>
              <a:rPr sz="900" spc="-25" dirty="0">
                <a:latin typeface="Arial"/>
                <a:cs typeface="Arial"/>
              </a:rPr>
              <a:t> </a:t>
            </a:r>
            <a:r>
              <a:rPr sz="900" dirty="0">
                <a:latin typeface="Arial"/>
                <a:cs typeface="Arial"/>
              </a:rPr>
              <a:t>ensuring</a:t>
            </a:r>
            <a:r>
              <a:rPr sz="900" spc="-20" dirty="0">
                <a:latin typeface="Arial"/>
                <a:cs typeface="Arial"/>
              </a:rPr>
              <a:t> </a:t>
            </a:r>
            <a:r>
              <a:rPr sz="900" dirty="0">
                <a:latin typeface="Arial"/>
                <a:cs typeface="Arial"/>
              </a:rPr>
              <a:t>that</a:t>
            </a:r>
            <a:r>
              <a:rPr sz="900" spc="-25" dirty="0">
                <a:latin typeface="Arial"/>
                <a:cs typeface="Arial"/>
              </a:rPr>
              <a:t> </a:t>
            </a:r>
            <a:r>
              <a:rPr sz="900" dirty="0">
                <a:latin typeface="Arial"/>
                <a:cs typeface="Arial"/>
              </a:rPr>
              <a:t>computations</a:t>
            </a:r>
            <a:r>
              <a:rPr sz="900" spc="-20" dirty="0">
                <a:latin typeface="Arial"/>
                <a:cs typeface="Arial"/>
              </a:rPr>
              <a:t> </a:t>
            </a:r>
            <a:r>
              <a:rPr sz="900" dirty="0">
                <a:latin typeface="Arial"/>
                <a:cs typeface="Arial"/>
              </a:rPr>
              <a:t>are</a:t>
            </a:r>
            <a:r>
              <a:rPr sz="900" spc="-25" dirty="0">
                <a:latin typeface="Arial"/>
                <a:cs typeface="Arial"/>
              </a:rPr>
              <a:t> </a:t>
            </a:r>
            <a:r>
              <a:rPr sz="900" dirty="0">
                <a:latin typeface="Arial"/>
                <a:cs typeface="Arial"/>
              </a:rPr>
              <a:t>close</a:t>
            </a:r>
            <a:r>
              <a:rPr sz="900" spc="-20" dirty="0">
                <a:latin typeface="Arial"/>
                <a:cs typeface="Arial"/>
              </a:rPr>
              <a:t> </a:t>
            </a:r>
            <a:r>
              <a:rPr sz="900" spc="-25" dirty="0">
                <a:latin typeface="Arial"/>
                <a:cs typeface="Arial"/>
              </a:rPr>
              <a:t>to </a:t>
            </a:r>
            <a:r>
              <a:rPr sz="900" dirty="0">
                <a:latin typeface="Arial"/>
                <a:cs typeface="Arial"/>
              </a:rPr>
              <a:t>where</a:t>
            </a:r>
            <a:r>
              <a:rPr sz="900" spc="-25"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data</a:t>
            </a:r>
            <a:r>
              <a:rPr sz="900" spc="-25" dirty="0">
                <a:latin typeface="Arial"/>
                <a:cs typeface="Arial"/>
              </a:rPr>
              <a:t> </a:t>
            </a:r>
            <a:r>
              <a:rPr sz="900" dirty="0">
                <a:latin typeface="Arial"/>
                <a:cs typeface="Arial"/>
              </a:rPr>
              <a:t>is</a:t>
            </a:r>
            <a:r>
              <a:rPr sz="900" spc="-20" dirty="0">
                <a:latin typeface="Arial"/>
                <a:cs typeface="Arial"/>
              </a:rPr>
              <a:t> </a:t>
            </a:r>
            <a:r>
              <a:rPr sz="900" dirty="0">
                <a:latin typeface="Arial"/>
                <a:cs typeface="Arial"/>
              </a:rPr>
              <a:t>(think</a:t>
            </a:r>
            <a:r>
              <a:rPr sz="900" spc="-20" dirty="0">
                <a:latin typeface="Arial"/>
                <a:cs typeface="Arial"/>
              </a:rPr>
              <a:t> </a:t>
            </a:r>
            <a:r>
              <a:rPr sz="900" dirty="0">
                <a:latin typeface="Arial"/>
                <a:cs typeface="Arial"/>
              </a:rPr>
              <a:t>of</a:t>
            </a:r>
            <a:r>
              <a:rPr sz="900" spc="-25" dirty="0">
                <a:latin typeface="Arial"/>
                <a:cs typeface="Arial"/>
              </a:rPr>
              <a:t> </a:t>
            </a:r>
            <a:r>
              <a:rPr sz="900" dirty="0">
                <a:latin typeface="Arial"/>
                <a:cs typeface="Arial"/>
              </a:rPr>
              <a:t>mobile</a:t>
            </a:r>
            <a:r>
              <a:rPr sz="900" spc="-20" dirty="0">
                <a:latin typeface="Arial"/>
                <a:cs typeface="Arial"/>
              </a:rPr>
              <a:t> </a:t>
            </a:r>
            <a:r>
              <a:rPr sz="900" spc="-10" dirty="0">
                <a:latin typeface="Arial"/>
                <a:cs typeface="Arial"/>
              </a:rPr>
              <a:t>computing).</a:t>
            </a:r>
            <a:endParaRPr sz="900">
              <a:latin typeface="Arial"/>
              <a:cs typeface="Arial"/>
            </a:endParaRPr>
          </a:p>
          <a:p>
            <a:pPr>
              <a:lnSpc>
                <a:spcPct val="100000"/>
              </a:lnSpc>
              <a:spcBef>
                <a:spcPts val="15"/>
              </a:spcBef>
            </a:pPr>
            <a:endParaRPr sz="950">
              <a:latin typeface="Arial"/>
              <a:cs typeface="Arial"/>
            </a:endParaRPr>
          </a:p>
          <a:p>
            <a:pPr marL="302260">
              <a:lnSpc>
                <a:spcPct val="100000"/>
              </a:lnSpc>
              <a:spcBef>
                <a:spcPts val="5"/>
              </a:spcBef>
            </a:pPr>
            <a:r>
              <a:rPr sz="1000" dirty="0">
                <a:solidFill>
                  <a:srgbClr val="3333B2"/>
                </a:solidFill>
                <a:latin typeface="Arial"/>
                <a:cs typeface="Arial"/>
              </a:rPr>
              <a:t>Flexibility:</a:t>
            </a:r>
            <a:r>
              <a:rPr sz="1000" spc="25" dirty="0">
                <a:solidFill>
                  <a:srgbClr val="3333B2"/>
                </a:solidFill>
                <a:latin typeface="Arial"/>
                <a:cs typeface="Arial"/>
              </a:rPr>
              <a:t> </a:t>
            </a:r>
            <a:r>
              <a:rPr sz="1000" dirty="0">
                <a:solidFill>
                  <a:srgbClr val="3333B2"/>
                </a:solidFill>
                <a:latin typeface="Arial"/>
                <a:cs typeface="Arial"/>
              </a:rPr>
              <a:t>moving</a:t>
            </a:r>
            <a:r>
              <a:rPr sz="1000" spc="-35" dirty="0">
                <a:solidFill>
                  <a:srgbClr val="3333B2"/>
                </a:solidFill>
                <a:latin typeface="Arial"/>
                <a:cs typeface="Arial"/>
              </a:rPr>
              <a:t> </a:t>
            </a:r>
            <a:r>
              <a:rPr sz="1000" dirty="0">
                <a:solidFill>
                  <a:srgbClr val="3333B2"/>
                </a:solidFill>
                <a:latin typeface="Arial"/>
                <a:cs typeface="Arial"/>
              </a:rPr>
              <a:t>code</a:t>
            </a:r>
            <a:r>
              <a:rPr sz="1000" spc="-35" dirty="0">
                <a:solidFill>
                  <a:srgbClr val="3333B2"/>
                </a:solidFill>
                <a:latin typeface="Arial"/>
                <a:cs typeface="Arial"/>
              </a:rPr>
              <a:t> </a:t>
            </a:r>
            <a:r>
              <a:rPr sz="1000" dirty="0">
                <a:solidFill>
                  <a:srgbClr val="3333B2"/>
                </a:solidFill>
                <a:latin typeface="Arial"/>
                <a:cs typeface="Arial"/>
              </a:rPr>
              <a:t>to</a:t>
            </a:r>
            <a:r>
              <a:rPr sz="1000" spc="-30" dirty="0">
                <a:solidFill>
                  <a:srgbClr val="3333B2"/>
                </a:solidFill>
                <a:latin typeface="Arial"/>
                <a:cs typeface="Arial"/>
              </a:rPr>
              <a:t> </a:t>
            </a:r>
            <a:r>
              <a:rPr sz="1000" dirty="0">
                <a:solidFill>
                  <a:srgbClr val="3333B2"/>
                </a:solidFill>
                <a:latin typeface="Arial"/>
                <a:cs typeface="Arial"/>
              </a:rPr>
              <a:t>a</a:t>
            </a:r>
            <a:r>
              <a:rPr sz="1000" spc="-35" dirty="0">
                <a:solidFill>
                  <a:srgbClr val="3333B2"/>
                </a:solidFill>
                <a:latin typeface="Arial"/>
                <a:cs typeface="Arial"/>
              </a:rPr>
              <a:t> </a:t>
            </a:r>
            <a:r>
              <a:rPr sz="1000" dirty="0">
                <a:solidFill>
                  <a:srgbClr val="3333B2"/>
                </a:solidFill>
                <a:latin typeface="Arial"/>
                <a:cs typeface="Arial"/>
              </a:rPr>
              <a:t>client</a:t>
            </a:r>
            <a:r>
              <a:rPr sz="1000" spc="-35" dirty="0">
                <a:solidFill>
                  <a:srgbClr val="3333B2"/>
                </a:solidFill>
                <a:latin typeface="Arial"/>
                <a:cs typeface="Arial"/>
              </a:rPr>
              <a:t> </a:t>
            </a:r>
            <a:r>
              <a:rPr sz="1000" dirty="0">
                <a:solidFill>
                  <a:srgbClr val="3333B2"/>
                </a:solidFill>
                <a:latin typeface="Arial"/>
                <a:cs typeface="Arial"/>
              </a:rPr>
              <a:t>when</a:t>
            </a:r>
            <a:r>
              <a:rPr sz="1000" spc="-30" dirty="0">
                <a:solidFill>
                  <a:srgbClr val="3333B2"/>
                </a:solidFill>
                <a:latin typeface="Arial"/>
                <a:cs typeface="Arial"/>
              </a:rPr>
              <a:t> </a:t>
            </a:r>
            <a:r>
              <a:rPr sz="1000" spc="-10" dirty="0">
                <a:solidFill>
                  <a:srgbClr val="3333B2"/>
                </a:solidFill>
                <a:latin typeface="Arial"/>
                <a:cs typeface="Arial"/>
              </a:rPr>
              <a:t>needed</a:t>
            </a:r>
            <a:endParaRPr sz="1000">
              <a:latin typeface="Arial"/>
              <a:cs typeface="Arial"/>
            </a:endParaRPr>
          </a:p>
        </p:txBody>
      </p:sp>
      <p:pic>
        <p:nvPicPr>
          <p:cNvPr id="6" name="object 6"/>
          <p:cNvPicPr/>
          <p:nvPr/>
        </p:nvPicPr>
        <p:blipFill>
          <a:blip r:embed="rId4" cstate="print"/>
          <a:stretch>
            <a:fillRect/>
          </a:stretch>
        </p:blipFill>
        <p:spPr>
          <a:xfrm>
            <a:off x="1254795" y="1769173"/>
            <a:ext cx="2104826" cy="1333934"/>
          </a:xfrm>
          <a:prstGeom prst="rect">
            <a:avLst/>
          </a:prstGeom>
        </p:spPr>
      </p:pic>
      <p:sp>
        <p:nvSpPr>
          <p:cNvPr id="7" name="object 7"/>
          <p:cNvSpPr txBox="1"/>
          <p:nvPr/>
        </p:nvSpPr>
        <p:spPr>
          <a:xfrm>
            <a:off x="343547" y="3161253"/>
            <a:ext cx="3407410" cy="162560"/>
          </a:xfrm>
          <a:prstGeom prst="rect">
            <a:avLst/>
          </a:prstGeom>
        </p:spPr>
        <p:txBody>
          <a:bodyPr vert="horz" wrap="square" lIns="0" tIns="12065" rIns="0" bIns="0" rtlCol="0">
            <a:spAutoFit/>
          </a:bodyPr>
          <a:lstStyle/>
          <a:p>
            <a:pPr marL="12700">
              <a:lnSpc>
                <a:spcPct val="100000"/>
              </a:lnSpc>
              <a:spcBef>
                <a:spcPts val="95"/>
              </a:spcBef>
            </a:pPr>
            <a:r>
              <a:rPr sz="900" spc="-10" dirty="0">
                <a:latin typeface="Arial"/>
                <a:cs typeface="Arial"/>
              </a:rPr>
              <a:t>Avoids</a:t>
            </a:r>
            <a:r>
              <a:rPr sz="900" spc="-35" dirty="0">
                <a:latin typeface="Arial"/>
                <a:cs typeface="Arial"/>
              </a:rPr>
              <a:t> </a:t>
            </a:r>
            <a:r>
              <a:rPr sz="900" spc="-10" dirty="0">
                <a:latin typeface="Arial"/>
                <a:cs typeface="Arial"/>
              </a:rPr>
              <a:t>pre-</a:t>
            </a:r>
            <a:r>
              <a:rPr sz="900" dirty="0">
                <a:latin typeface="Arial"/>
                <a:cs typeface="Arial"/>
              </a:rPr>
              <a:t>installing</a:t>
            </a:r>
            <a:r>
              <a:rPr sz="900" spc="-35" dirty="0">
                <a:latin typeface="Arial"/>
                <a:cs typeface="Arial"/>
              </a:rPr>
              <a:t> </a:t>
            </a:r>
            <a:r>
              <a:rPr sz="900" dirty="0">
                <a:latin typeface="Arial"/>
                <a:cs typeface="Arial"/>
              </a:rPr>
              <a:t>software</a:t>
            </a:r>
            <a:r>
              <a:rPr sz="900" spc="-35" dirty="0">
                <a:latin typeface="Arial"/>
                <a:cs typeface="Arial"/>
              </a:rPr>
              <a:t> </a:t>
            </a:r>
            <a:r>
              <a:rPr sz="900" dirty="0">
                <a:latin typeface="Arial"/>
                <a:cs typeface="Arial"/>
              </a:rPr>
              <a:t>and</a:t>
            </a:r>
            <a:r>
              <a:rPr sz="900" spc="-35" dirty="0">
                <a:latin typeface="Arial"/>
                <a:cs typeface="Arial"/>
              </a:rPr>
              <a:t> </a:t>
            </a:r>
            <a:r>
              <a:rPr sz="900" dirty="0">
                <a:latin typeface="Arial"/>
                <a:cs typeface="Arial"/>
              </a:rPr>
              <a:t>increases</a:t>
            </a:r>
            <a:r>
              <a:rPr sz="900" spc="-35" dirty="0">
                <a:latin typeface="Arial"/>
                <a:cs typeface="Arial"/>
              </a:rPr>
              <a:t> </a:t>
            </a:r>
            <a:r>
              <a:rPr sz="900" dirty="0">
                <a:latin typeface="Arial"/>
                <a:cs typeface="Arial"/>
              </a:rPr>
              <a:t>dynamic</a:t>
            </a:r>
            <a:r>
              <a:rPr sz="900" spc="-35" dirty="0">
                <a:latin typeface="Arial"/>
                <a:cs typeface="Arial"/>
              </a:rPr>
              <a:t> </a:t>
            </a:r>
            <a:r>
              <a:rPr sz="900" spc="-10" dirty="0">
                <a:latin typeface="Arial"/>
                <a:cs typeface="Arial"/>
              </a:rPr>
              <a:t>configuration.</a:t>
            </a:r>
            <a:endParaRPr sz="900">
              <a:latin typeface="Arial"/>
              <a:cs typeface="Arial"/>
            </a:endParaRPr>
          </a:p>
        </p:txBody>
      </p:sp>
      <p:grpSp>
        <p:nvGrpSpPr>
          <p:cNvPr id="8" name="object 8"/>
          <p:cNvGrpSpPr/>
          <p:nvPr/>
        </p:nvGrpSpPr>
        <p:grpSpPr>
          <a:xfrm>
            <a:off x="0" y="3348469"/>
            <a:ext cx="4608195" cy="107950"/>
            <a:chOff x="0" y="3348469"/>
            <a:chExt cx="4608195" cy="107950"/>
          </a:xfrm>
        </p:grpSpPr>
        <p:sp>
          <p:nvSpPr>
            <p:cNvPr id="9" name="object 9"/>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10" name="object 10"/>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1" name="object 11"/>
          <p:cNvSpPr txBox="1"/>
          <p:nvPr/>
        </p:nvSpPr>
        <p:spPr>
          <a:xfrm>
            <a:off x="53467" y="3349927"/>
            <a:ext cx="79629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3" action="ppaction://hlinksldjump"/>
              </a:rPr>
              <a:t>Reasons for </a:t>
            </a:r>
            <a:r>
              <a:rPr sz="500" spc="-10" dirty="0">
                <a:latin typeface="Arial"/>
                <a:cs typeface="Arial"/>
                <a:hlinkClick r:id="rId3" action="ppaction://hlinksldjump"/>
              </a:rPr>
              <a:t>migrating</a:t>
            </a:r>
            <a:r>
              <a:rPr sz="500" dirty="0">
                <a:latin typeface="Arial"/>
                <a:cs typeface="Arial"/>
                <a:hlinkClick r:id="rId3" action="ppaction://hlinksldjump"/>
              </a:rPr>
              <a:t> </a:t>
            </a:r>
            <a:r>
              <a:rPr sz="500" spc="-20" dirty="0">
                <a:latin typeface="Arial"/>
                <a:cs typeface="Arial"/>
                <a:hlinkClick r:id="rId3" action="ppaction://hlinksldjump"/>
              </a:rPr>
              <a:t>code</a:t>
            </a:r>
            <a:endParaRPr sz="500">
              <a:latin typeface="Arial"/>
              <a:cs typeface="Arial"/>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4501515" cy="101600"/>
          </a:xfrm>
          <a:prstGeom prst="rect">
            <a:avLst/>
          </a:prstGeom>
        </p:spPr>
        <p:txBody>
          <a:bodyPr vert="horz" wrap="square" lIns="0" tIns="12065" rIns="0" bIns="0" rtlCol="0">
            <a:spAutoFit/>
          </a:bodyPr>
          <a:lstStyle/>
          <a:p>
            <a:pPr marL="12700">
              <a:lnSpc>
                <a:spcPct val="100000"/>
              </a:lnSpc>
              <a:spcBef>
                <a:spcPts val="95"/>
              </a:spcBef>
              <a:tabLst>
                <a:tab pos="4060190" algn="l"/>
              </a:tabLst>
            </a:pPr>
            <a:r>
              <a:rPr sz="500" spc="-10" dirty="0">
                <a:latin typeface="Arial"/>
                <a:cs typeface="Arial"/>
                <a:hlinkClick r:id="rId2" action="ppaction://hlinksldjump"/>
              </a:rPr>
              <a:t>Processes</a:t>
            </a:r>
            <a:r>
              <a:rPr sz="500" dirty="0">
                <a:latin typeface="Arial"/>
                <a:cs typeface="Arial"/>
              </a:rPr>
              <a:t>	</a:t>
            </a:r>
            <a:r>
              <a:rPr sz="500" dirty="0">
                <a:solidFill>
                  <a:srgbClr val="FFFFFF"/>
                </a:solidFill>
                <a:latin typeface="Arial"/>
                <a:cs typeface="Arial"/>
                <a:hlinkClick r:id="rId3" action="ppaction://hlinksldjump"/>
              </a:rPr>
              <a:t>Code</a:t>
            </a:r>
            <a:r>
              <a:rPr sz="500" spc="-20" dirty="0">
                <a:solidFill>
                  <a:srgbClr val="FFFFFF"/>
                </a:solidFill>
                <a:latin typeface="Arial"/>
                <a:cs typeface="Arial"/>
                <a:hlinkClick r:id="rId3" action="ppaction://hlinksldjump"/>
              </a:rPr>
              <a:t> </a:t>
            </a:r>
            <a:r>
              <a:rPr sz="500" spc="-10" dirty="0">
                <a:solidFill>
                  <a:srgbClr val="FFFFFF"/>
                </a:solidFill>
                <a:latin typeface="Arial"/>
                <a:cs typeface="Arial"/>
                <a:hlinkClick r:id="rId3" action="ppaction://hlinksldjump"/>
              </a:rPr>
              <a:t>migration</a:t>
            </a:r>
            <a:endParaRPr sz="500">
              <a:latin typeface="Arial"/>
              <a:cs typeface="Arial"/>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Reasons</a:t>
            </a:r>
            <a:r>
              <a:rPr spc="-50" dirty="0"/>
              <a:t> </a:t>
            </a:r>
            <a:r>
              <a:rPr dirty="0"/>
              <a:t>to</a:t>
            </a:r>
            <a:r>
              <a:rPr spc="-45" dirty="0"/>
              <a:t> </a:t>
            </a:r>
            <a:r>
              <a:rPr dirty="0"/>
              <a:t>migrate</a:t>
            </a:r>
            <a:r>
              <a:rPr spc="-50" dirty="0"/>
              <a:t> </a:t>
            </a:r>
            <a:r>
              <a:rPr spc="-20" dirty="0"/>
              <a:t>code</a:t>
            </a:r>
          </a:p>
        </p:txBody>
      </p:sp>
      <p:sp>
        <p:nvSpPr>
          <p:cNvPr id="4" name="object 4"/>
          <p:cNvSpPr txBox="1"/>
          <p:nvPr/>
        </p:nvSpPr>
        <p:spPr>
          <a:xfrm>
            <a:off x="343547" y="471706"/>
            <a:ext cx="3916679" cy="804545"/>
          </a:xfrm>
          <a:prstGeom prst="rect">
            <a:avLst/>
          </a:prstGeom>
        </p:spPr>
        <p:txBody>
          <a:bodyPr vert="horz" wrap="square" lIns="0" tIns="55244" rIns="0" bIns="0" rtlCol="0">
            <a:spAutoFit/>
          </a:bodyPr>
          <a:lstStyle/>
          <a:p>
            <a:pPr marL="15875">
              <a:lnSpc>
                <a:spcPct val="100000"/>
              </a:lnSpc>
              <a:spcBef>
                <a:spcPts val="434"/>
              </a:spcBef>
            </a:pPr>
            <a:r>
              <a:rPr sz="1000" dirty="0">
                <a:solidFill>
                  <a:srgbClr val="3333B2"/>
                </a:solidFill>
                <a:latin typeface="Arial"/>
                <a:cs typeface="Arial"/>
              </a:rPr>
              <a:t>Privacy</a:t>
            </a:r>
            <a:r>
              <a:rPr sz="1000" spc="-40" dirty="0">
                <a:solidFill>
                  <a:srgbClr val="3333B2"/>
                </a:solidFill>
                <a:latin typeface="Arial"/>
                <a:cs typeface="Arial"/>
              </a:rPr>
              <a:t> </a:t>
            </a:r>
            <a:r>
              <a:rPr sz="1000" dirty="0">
                <a:solidFill>
                  <a:srgbClr val="3333B2"/>
                </a:solidFill>
                <a:latin typeface="Arial"/>
                <a:cs typeface="Arial"/>
              </a:rPr>
              <a:t>and</a:t>
            </a:r>
            <a:r>
              <a:rPr sz="1000" spc="-35" dirty="0">
                <a:solidFill>
                  <a:srgbClr val="3333B2"/>
                </a:solidFill>
                <a:latin typeface="Arial"/>
                <a:cs typeface="Arial"/>
              </a:rPr>
              <a:t> </a:t>
            </a:r>
            <a:r>
              <a:rPr sz="1000" spc="-10" dirty="0">
                <a:solidFill>
                  <a:srgbClr val="3333B2"/>
                </a:solidFill>
                <a:latin typeface="Arial"/>
                <a:cs typeface="Arial"/>
              </a:rPr>
              <a:t>security</a:t>
            </a:r>
            <a:endParaRPr sz="1000">
              <a:latin typeface="Arial"/>
              <a:cs typeface="Arial"/>
            </a:endParaRPr>
          </a:p>
          <a:p>
            <a:pPr marL="12700" marR="5080" indent="3175">
              <a:lnSpc>
                <a:spcPct val="111600"/>
              </a:lnSpc>
              <a:spcBef>
                <a:spcPts val="175"/>
              </a:spcBef>
            </a:pPr>
            <a:r>
              <a:rPr sz="900" dirty="0">
                <a:latin typeface="Arial"/>
                <a:cs typeface="Arial"/>
              </a:rPr>
              <a:t>In</a:t>
            </a:r>
            <a:r>
              <a:rPr sz="900" spc="-20" dirty="0">
                <a:latin typeface="Arial"/>
                <a:cs typeface="Arial"/>
              </a:rPr>
              <a:t> </a:t>
            </a:r>
            <a:r>
              <a:rPr sz="900" spc="-10" dirty="0">
                <a:latin typeface="Arial"/>
                <a:cs typeface="Arial"/>
              </a:rPr>
              <a:t>many</a:t>
            </a:r>
            <a:r>
              <a:rPr sz="900" spc="-20" dirty="0">
                <a:latin typeface="Arial"/>
                <a:cs typeface="Arial"/>
              </a:rPr>
              <a:t> </a:t>
            </a:r>
            <a:r>
              <a:rPr sz="900" spc="-10" dirty="0">
                <a:latin typeface="Arial"/>
                <a:cs typeface="Arial"/>
              </a:rPr>
              <a:t>cases,</a:t>
            </a:r>
            <a:r>
              <a:rPr sz="900" spc="-15" dirty="0">
                <a:latin typeface="Arial"/>
                <a:cs typeface="Arial"/>
              </a:rPr>
              <a:t> </a:t>
            </a:r>
            <a:r>
              <a:rPr sz="900" dirty="0">
                <a:latin typeface="Arial"/>
                <a:cs typeface="Arial"/>
              </a:rPr>
              <a:t>one</a:t>
            </a:r>
            <a:r>
              <a:rPr sz="900" spc="-20" dirty="0">
                <a:latin typeface="Arial"/>
                <a:cs typeface="Arial"/>
              </a:rPr>
              <a:t> </a:t>
            </a:r>
            <a:r>
              <a:rPr sz="900" spc="-10" dirty="0">
                <a:latin typeface="Arial"/>
                <a:cs typeface="Arial"/>
              </a:rPr>
              <a:t>cannot</a:t>
            </a:r>
            <a:r>
              <a:rPr sz="900" spc="-15" dirty="0">
                <a:latin typeface="Arial"/>
                <a:cs typeface="Arial"/>
              </a:rPr>
              <a:t> </a:t>
            </a:r>
            <a:r>
              <a:rPr sz="900" spc="-10" dirty="0">
                <a:latin typeface="Arial"/>
                <a:cs typeface="Arial"/>
              </a:rPr>
              <a:t>move</a:t>
            </a:r>
            <a:r>
              <a:rPr sz="900" spc="-20" dirty="0">
                <a:latin typeface="Arial"/>
                <a:cs typeface="Arial"/>
              </a:rPr>
              <a:t> </a:t>
            </a:r>
            <a:r>
              <a:rPr sz="900" dirty="0">
                <a:latin typeface="Arial"/>
                <a:cs typeface="Arial"/>
              </a:rPr>
              <a:t>data</a:t>
            </a:r>
            <a:r>
              <a:rPr sz="900" spc="-15" dirty="0">
                <a:latin typeface="Arial"/>
                <a:cs typeface="Arial"/>
              </a:rPr>
              <a:t> </a:t>
            </a:r>
            <a:r>
              <a:rPr sz="900" dirty="0">
                <a:latin typeface="Arial"/>
                <a:cs typeface="Arial"/>
              </a:rPr>
              <a:t>to</a:t>
            </a:r>
            <a:r>
              <a:rPr sz="900" spc="-20" dirty="0">
                <a:latin typeface="Arial"/>
                <a:cs typeface="Arial"/>
              </a:rPr>
              <a:t> </a:t>
            </a:r>
            <a:r>
              <a:rPr sz="900" spc="-10" dirty="0">
                <a:latin typeface="Arial"/>
                <a:cs typeface="Arial"/>
              </a:rPr>
              <a:t>another</a:t>
            </a:r>
            <a:r>
              <a:rPr sz="900" spc="-15" dirty="0">
                <a:latin typeface="Arial"/>
                <a:cs typeface="Arial"/>
              </a:rPr>
              <a:t> </a:t>
            </a:r>
            <a:r>
              <a:rPr sz="900" spc="-10" dirty="0">
                <a:latin typeface="Arial"/>
                <a:cs typeface="Arial"/>
              </a:rPr>
              <a:t>location,</a:t>
            </a:r>
            <a:r>
              <a:rPr sz="900" spc="-20" dirty="0">
                <a:latin typeface="Arial"/>
                <a:cs typeface="Arial"/>
              </a:rPr>
              <a:t> </a:t>
            </a:r>
            <a:r>
              <a:rPr sz="900" dirty="0">
                <a:latin typeface="Arial"/>
                <a:cs typeface="Arial"/>
              </a:rPr>
              <a:t>for</a:t>
            </a:r>
            <a:r>
              <a:rPr sz="900" spc="-15" dirty="0">
                <a:latin typeface="Arial"/>
                <a:cs typeface="Arial"/>
              </a:rPr>
              <a:t> </a:t>
            </a:r>
            <a:r>
              <a:rPr sz="900" spc="-20" dirty="0">
                <a:latin typeface="Arial"/>
                <a:cs typeface="Arial"/>
              </a:rPr>
              <a:t>whatever </a:t>
            </a:r>
            <a:r>
              <a:rPr sz="900" spc="-10" dirty="0">
                <a:latin typeface="Arial"/>
                <a:cs typeface="Arial"/>
              </a:rPr>
              <a:t>reason </a:t>
            </a:r>
            <a:r>
              <a:rPr sz="900" dirty="0">
                <a:latin typeface="Arial"/>
                <a:cs typeface="Arial"/>
              </a:rPr>
              <a:t>(often</a:t>
            </a:r>
            <a:r>
              <a:rPr sz="900" spc="-25" dirty="0">
                <a:latin typeface="Arial"/>
                <a:cs typeface="Arial"/>
              </a:rPr>
              <a:t> </a:t>
            </a:r>
            <a:r>
              <a:rPr sz="900" dirty="0">
                <a:latin typeface="Arial"/>
                <a:cs typeface="Arial"/>
              </a:rPr>
              <a:t>legal</a:t>
            </a:r>
            <a:r>
              <a:rPr sz="900" spc="-25" dirty="0">
                <a:latin typeface="Arial"/>
                <a:cs typeface="Arial"/>
              </a:rPr>
              <a:t> </a:t>
            </a:r>
            <a:r>
              <a:rPr sz="900" dirty="0">
                <a:latin typeface="Arial"/>
                <a:cs typeface="Arial"/>
              </a:rPr>
              <a:t>ones).</a:t>
            </a:r>
            <a:r>
              <a:rPr sz="900" spc="30" dirty="0">
                <a:latin typeface="Arial"/>
                <a:cs typeface="Arial"/>
              </a:rPr>
              <a:t> </a:t>
            </a:r>
            <a:r>
              <a:rPr sz="900" dirty="0">
                <a:solidFill>
                  <a:srgbClr val="3333B2"/>
                </a:solidFill>
                <a:latin typeface="Arial"/>
                <a:cs typeface="Arial"/>
              </a:rPr>
              <a:t>Solution</a:t>
            </a:r>
            <a:r>
              <a:rPr sz="900" dirty="0">
                <a:latin typeface="Arial"/>
                <a:cs typeface="Arial"/>
              </a:rPr>
              <a:t>:</a:t>
            </a:r>
            <a:r>
              <a:rPr sz="900" spc="35" dirty="0">
                <a:latin typeface="Arial"/>
                <a:cs typeface="Arial"/>
              </a:rPr>
              <a:t> </a:t>
            </a:r>
            <a:r>
              <a:rPr sz="900" spc="-10" dirty="0">
                <a:latin typeface="Arial"/>
                <a:cs typeface="Arial"/>
              </a:rPr>
              <a:t>move</a:t>
            </a:r>
            <a:r>
              <a:rPr sz="900" spc="-25"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code</a:t>
            </a:r>
            <a:r>
              <a:rPr sz="900" spc="-20" dirty="0">
                <a:latin typeface="Arial"/>
                <a:cs typeface="Arial"/>
              </a:rPr>
              <a:t> </a:t>
            </a:r>
            <a:r>
              <a:rPr sz="900" dirty="0">
                <a:latin typeface="Arial"/>
                <a:cs typeface="Arial"/>
              </a:rPr>
              <a:t>to</a:t>
            </a:r>
            <a:r>
              <a:rPr sz="900" spc="-25" dirty="0">
                <a:latin typeface="Arial"/>
                <a:cs typeface="Arial"/>
              </a:rPr>
              <a:t> </a:t>
            </a:r>
            <a:r>
              <a:rPr sz="900" dirty="0">
                <a:latin typeface="Arial"/>
                <a:cs typeface="Arial"/>
              </a:rPr>
              <a:t>the</a:t>
            </a:r>
            <a:r>
              <a:rPr sz="900" spc="-25" dirty="0">
                <a:latin typeface="Arial"/>
                <a:cs typeface="Arial"/>
              </a:rPr>
              <a:t> </a:t>
            </a:r>
            <a:r>
              <a:rPr sz="900" spc="-10" dirty="0">
                <a:latin typeface="Arial"/>
                <a:cs typeface="Arial"/>
              </a:rPr>
              <a:t>data.</a:t>
            </a:r>
            <a:endParaRPr sz="900">
              <a:latin typeface="Arial"/>
              <a:cs typeface="Arial"/>
            </a:endParaRPr>
          </a:p>
          <a:p>
            <a:pPr marL="15875">
              <a:lnSpc>
                <a:spcPct val="100000"/>
              </a:lnSpc>
              <a:spcBef>
                <a:spcPts val="810"/>
              </a:spcBef>
            </a:pPr>
            <a:r>
              <a:rPr sz="1000" dirty="0">
                <a:solidFill>
                  <a:srgbClr val="3333B2"/>
                </a:solidFill>
                <a:latin typeface="Arial"/>
                <a:cs typeface="Arial"/>
              </a:rPr>
              <a:t>Example:</a:t>
            </a:r>
            <a:r>
              <a:rPr sz="1000" spc="30" dirty="0">
                <a:solidFill>
                  <a:srgbClr val="3333B2"/>
                </a:solidFill>
                <a:latin typeface="Arial"/>
                <a:cs typeface="Arial"/>
              </a:rPr>
              <a:t> </a:t>
            </a:r>
            <a:r>
              <a:rPr sz="1000" spc="-10" dirty="0">
                <a:solidFill>
                  <a:srgbClr val="3333B2"/>
                </a:solidFill>
                <a:latin typeface="Arial"/>
                <a:cs typeface="Arial"/>
              </a:rPr>
              <a:t>federated</a:t>
            </a:r>
            <a:r>
              <a:rPr sz="1000" spc="-25" dirty="0">
                <a:solidFill>
                  <a:srgbClr val="3333B2"/>
                </a:solidFill>
                <a:latin typeface="Arial"/>
                <a:cs typeface="Arial"/>
              </a:rPr>
              <a:t> </a:t>
            </a:r>
            <a:r>
              <a:rPr sz="1000" dirty="0">
                <a:solidFill>
                  <a:srgbClr val="3333B2"/>
                </a:solidFill>
                <a:latin typeface="Arial"/>
                <a:cs typeface="Arial"/>
              </a:rPr>
              <a:t>machine</a:t>
            </a:r>
            <a:r>
              <a:rPr sz="1000" spc="-30" dirty="0">
                <a:solidFill>
                  <a:srgbClr val="3333B2"/>
                </a:solidFill>
                <a:latin typeface="Arial"/>
                <a:cs typeface="Arial"/>
              </a:rPr>
              <a:t> </a:t>
            </a:r>
            <a:r>
              <a:rPr sz="1000" spc="-10" dirty="0">
                <a:solidFill>
                  <a:srgbClr val="3333B2"/>
                </a:solidFill>
                <a:latin typeface="Arial"/>
                <a:cs typeface="Arial"/>
              </a:rPr>
              <a:t>learning</a:t>
            </a:r>
            <a:endParaRPr sz="1000">
              <a:latin typeface="Arial"/>
              <a:cs typeface="Arial"/>
            </a:endParaRPr>
          </a:p>
        </p:txBody>
      </p:sp>
      <p:pic>
        <p:nvPicPr>
          <p:cNvPr id="5" name="object 5"/>
          <p:cNvPicPr/>
          <p:nvPr/>
        </p:nvPicPr>
        <p:blipFill>
          <a:blip r:embed="rId4" cstate="print"/>
          <a:stretch>
            <a:fillRect/>
          </a:stretch>
        </p:blipFill>
        <p:spPr>
          <a:xfrm>
            <a:off x="973016" y="1390506"/>
            <a:ext cx="2667117" cy="1574169"/>
          </a:xfrm>
          <a:prstGeom prst="rect">
            <a:avLst/>
          </a:prstGeom>
        </p:spPr>
      </p:pic>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79629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3" action="ppaction://hlinksldjump"/>
              </a:rPr>
              <a:t>Reasons for </a:t>
            </a:r>
            <a:r>
              <a:rPr sz="500" spc="-10" dirty="0">
                <a:latin typeface="Arial"/>
                <a:cs typeface="Arial"/>
                <a:hlinkClick r:id="rId3" action="ppaction://hlinksldjump"/>
              </a:rPr>
              <a:t>migrating</a:t>
            </a:r>
            <a:r>
              <a:rPr sz="500" dirty="0">
                <a:latin typeface="Arial"/>
                <a:cs typeface="Arial"/>
                <a:hlinkClick r:id="rId3" action="ppaction://hlinksldjump"/>
              </a:rPr>
              <a:t> </a:t>
            </a:r>
            <a:r>
              <a:rPr sz="500" spc="-20" dirty="0">
                <a:latin typeface="Arial"/>
                <a:cs typeface="Arial"/>
                <a:hlinkClick r:id="rId3" action="ppaction://hlinksldjump"/>
              </a:rPr>
              <a:t>code</a:t>
            </a:r>
            <a:endParaRPr sz="500">
              <a:latin typeface="Arial"/>
              <a:cs typeface="Arial"/>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101477" y="-1515"/>
            <a:ext cx="453390" cy="101600"/>
          </a:xfrm>
          <a:prstGeom prst="rect">
            <a:avLst/>
          </a:prstGeom>
        </p:spPr>
        <p:txBody>
          <a:bodyPr vert="horz" wrap="square" lIns="0" tIns="12065" rIns="0" bIns="0" rtlCol="0">
            <a:spAutoFit/>
          </a:bodyPr>
          <a:lstStyle/>
          <a:p>
            <a:pPr marL="12700">
              <a:lnSpc>
                <a:spcPct val="100000"/>
              </a:lnSpc>
              <a:spcBef>
                <a:spcPts val="95"/>
              </a:spcBef>
            </a:pPr>
            <a:r>
              <a:rPr sz="500" dirty="0">
                <a:solidFill>
                  <a:srgbClr val="FFFFFF"/>
                </a:solidFill>
                <a:latin typeface="Arial"/>
                <a:cs typeface="Arial"/>
                <a:hlinkClick r:id="rId3" action="ppaction://hlinksldjump"/>
              </a:rPr>
              <a:t>Code</a:t>
            </a:r>
            <a:r>
              <a:rPr sz="500" spc="-20" dirty="0">
                <a:solidFill>
                  <a:srgbClr val="FFFFFF"/>
                </a:solidFill>
                <a:latin typeface="Arial"/>
                <a:cs typeface="Arial"/>
                <a:hlinkClick r:id="rId3" action="ppaction://hlinksldjump"/>
              </a:rPr>
              <a:t> </a:t>
            </a:r>
            <a:r>
              <a:rPr sz="500" spc="-10" dirty="0">
                <a:solidFill>
                  <a:srgbClr val="FFFFFF"/>
                </a:solidFill>
                <a:latin typeface="Arial"/>
                <a:cs typeface="Arial"/>
                <a:hlinkClick r:id="rId3" action="ppaction://hlinksldjump"/>
              </a:rPr>
              <a:t>migration</a:t>
            </a:r>
            <a:endParaRPr sz="500">
              <a:latin typeface="Arial"/>
              <a:cs typeface="Arial"/>
            </a:endParaRPr>
          </a:p>
        </p:txBody>
      </p:sp>
      <p:sp>
        <p:nvSpPr>
          <p:cNvPr id="5" name="object 5"/>
          <p:cNvSpPr txBox="1"/>
          <p:nvPr/>
        </p:nvSpPr>
        <p:spPr>
          <a:xfrm>
            <a:off x="95300" y="197711"/>
            <a:ext cx="1886585" cy="207645"/>
          </a:xfrm>
          <a:prstGeom prst="rect">
            <a:avLst/>
          </a:prstGeom>
        </p:spPr>
        <p:txBody>
          <a:bodyPr vert="horz" wrap="square" lIns="0" tIns="12065" rIns="0" bIns="0" rtlCol="0">
            <a:spAutoFit/>
          </a:bodyPr>
          <a:lstStyle/>
          <a:p>
            <a:pPr marL="12700">
              <a:lnSpc>
                <a:spcPct val="100000"/>
              </a:lnSpc>
              <a:spcBef>
                <a:spcPts val="95"/>
              </a:spcBef>
            </a:pPr>
            <a:r>
              <a:rPr sz="1200" spc="-10" dirty="0">
                <a:solidFill>
                  <a:srgbClr val="3333B2"/>
                </a:solidFill>
                <a:latin typeface="Arial"/>
                <a:cs typeface="Arial"/>
              </a:rPr>
              <a:t>Paradigms</a:t>
            </a:r>
            <a:r>
              <a:rPr sz="1200" spc="-45" dirty="0">
                <a:solidFill>
                  <a:srgbClr val="3333B2"/>
                </a:solidFill>
                <a:latin typeface="Arial"/>
                <a:cs typeface="Arial"/>
              </a:rPr>
              <a:t> </a:t>
            </a:r>
            <a:r>
              <a:rPr sz="1200" dirty="0">
                <a:solidFill>
                  <a:srgbClr val="3333B2"/>
                </a:solidFill>
                <a:latin typeface="Arial"/>
                <a:cs typeface="Arial"/>
              </a:rPr>
              <a:t>for</a:t>
            </a:r>
            <a:r>
              <a:rPr sz="1200" spc="-40" dirty="0">
                <a:solidFill>
                  <a:srgbClr val="3333B2"/>
                </a:solidFill>
                <a:latin typeface="Arial"/>
                <a:cs typeface="Arial"/>
              </a:rPr>
              <a:t> </a:t>
            </a:r>
            <a:r>
              <a:rPr sz="1200" dirty="0">
                <a:solidFill>
                  <a:srgbClr val="3333B2"/>
                </a:solidFill>
                <a:latin typeface="Arial"/>
                <a:cs typeface="Arial"/>
              </a:rPr>
              <a:t>code</a:t>
            </a:r>
            <a:r>
              <a:rPr sz="1200" spc="-45" dirty="0">
                <a:solidFill>
                  <a:srgbClr val="3333B2"/>
                </a:solidFill>
                <a:latin typeface="Arial"/>
                <a:cs typeface="Arial"/>
              </a:rPr>
              <a:t> </a:t>
            </a:r>
            <a:r>
              <a:rPr sz="1200" spc="-10" dirty="0">
                <a:solidFill>
                  <a:srgbClr val="3333B2"/>
                </a:solidFill>
                <a:latin typeface="Arial"/>
                <a:cs typeface="Arial"/>
              </a:rPr>
              <a:t>mobility</a:t>
            </a:r>
            <a:endParaRPr sz="1200">
              <a:latin typeface="Arial"/>
              <a:cs typeface="Arial"/>
            </a:endParaRPr>
          </a:p>
        </p:txBody>
      </p:sp>
      <p:pic>
        <p:nvPicPr>
          <p:cNvPr id="6" name="object 6"/>
          <p:cNvPicPr/>
          <p:nvPr/>
        </p:nvPicPr>
        <p:blipFill>
          <a:blip r:embed="rId4" cstate="print"/>
          <a:stretch>
            <a:fillRect/>
          </a:stretch>
        </p:blipFill>
        <p:spPr>
          <a:xfrm>
            <a:off x="861449" y="565682"/>
            <a:ext cx="2786550" cy="2663355"/>
          </a:xfrm>
          <a:prstGeom prst="rect">
            <a:avLst/>
          </a:prstGeom>
        </p:spPr>
      </p:pic>
      <p:grpSp>
        <p:nvGrpSpPr>
          <p:cNvPr id="7" name="object 7"/>
          <p:cNvGrpSpPr/>
          <p:nvPr/>
        </p:nvGrpSpPr>
        <p:grpSpPr>
          <a:xfrm>
            <a:off x="0" y="3348469"/>
            <a:ext cx="4608195" cy="107950"/>
            <a:chOff x="0" y="3348469"/>
            <a:chExt cx="4608195" cy="107950"/>
          </a:xfrm>
        </p:grpSpPr>
        <p:sp>
          <p:nvSpPr>
            <p:cNvPr id="8" name="object 8"/>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9" name="object 9"/>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0" name="object 10"/>
          <p:cNvSpPr txBox="1"/>
          <p:nvPr/>
        </p:nvSpPr>
        <p:spPr>
          <a:xfrm>
            <a:off x="53467" y="3349927"/>
            <a:ext cx="75057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5" action="ppaction://hlinksldjump"/>
              </a:rPr>
              <a:t>Models</a:t>
            </a:r>
            <a:r>
              <a:rPr sz="500" spc="-25" dirty="0">
                <a:latin typeface="Arial"/>
                <a:cs typeface="Arial"/>
                <a:hlinkClick r:id="rId5" action="ppaction://hlinksldjump"/>
              </a:rPr>
              <a:t> </a:t>
            </a:r>
            <a:r>
              <a:rPr sz="500" dirty="0">
                <a:latin typeface="Arial"/>
                <a:cs typeface="Arial"/>
                <a:hlinkClick r:id="rId5" action="ppaction://hlinksldjump"/>
              </a:rPr>
              <a:t>for</a:t>
            </a:r>
            <a:r>
              <a:rPr sz="500" spc="-20" dirty="0">
                <a:latin typeface="Arial"/>
                <a:cs typeface="Arial"/>
                <a:hlinkClick r:id="rId5" action="ppaction://hlinksldjump"/>
              </a:rPr>
              <a:t> </a:t>
            </a:r>
            <a:r>
              <a:rPr sz="500" dirty="0">
                <a:latin typeface="Arial"/>
                <a:cs typeface="Arial"/>
                <a:hlinkClick r:id="rId5" action="ppaction://hlinksldjump"/>
              </a:rPr>
              <a:t>code</a:t>
            </a:r>
            <a:r>
              <a:rPr sz="500" spc="-20" dirty="0">
                <a:latin typeface="Arial"/>
                <a:cs typeface="Arial"/>
                <a:hlinkClick r:id="rId5" action="ppaction://hlinksldjump"/>
              </a:rPr>
              <a:t> </a:t>
            </a:r>
            <a:r>
              <a:rPr sz="500" spc="-10" dirty="0">
                <a:latin typeface="Arial"/>
                <a:cs typeface="Arial"/>
                <a:hlinkClick r:id="rId5" action="ppaction://hlinksldjump"/>
              </a:rPr>
              <a:t>migration</a:t>
            </a:r>
            <a:endParaRPr sz="500">
              <a:latin typeface="Arial"/>
              <a:cs typeface="Arial"/>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101477" y="-1515"/>
            <a:ext cx="453390" cy="101600"/>
          </a:xfrm>
          <a:prstGeom prst="rect">
            <a:avLst/>
          </a:prstGeom>
        </p:spPr>
        <p:txBody>
          <a:bodyPr vert="horz" wrap="square" lIns="0" tIns="12065" rIns="0" bIns="0" rtlCol="0">
            <a:spAutoFit/>
          </a:bodyPr>
          <a:lstStyle/>
          <a:p>
            <a:pPr marL="12700">
              <a:lnSpc>
                <a:spcPct val="100000"/>
              </a:lnSpc>
              <a:spcBef>
                <a:spcPts val="95"/>
              </a:spcBef>
            </a:pPr>
            <a:r>
              <a:rPr sz="500" dirty="0">
                <a:solidFill>
                  <a:srgbClr val="FFFFFF"/>
                </a:solidFill>
                <a:latin typeface="Arial"/>
                <a:cs typeface="Arial"/>
                <a:hlinkClick r:id="rId3" action="ppaction://hlinksldjump"/>
              </a:rPr>
              <a:t>Code</a:t>
            </a:r>
            <a:r>
              <a:rPr sz="500" spc="-20" dirty="0">
                <a:solidFill>
                  <a:srgbClr val="FFFFFF"/>
                </a:solidFill>
                <a:latin typeface="Arial"/>
                <a:cs typeface="Arial"/>
                <a:hlinkClick r:id="rId3" action="ppaction://hlinksldjump"/>
              </a:rPr>
              <a:t> </a:t>
            </a:r>
            <a:r>
              <a:rPr sz="500" spc="-10" dirty="0">
                <a:solidFill>
                  <a:srgbClr val="FFFFFF"/>
                </a:solidFill>
                <a:latin typeface="Arial"/>
                <a:cs typeface="Arial"/>
                <a:hlinkClick r:id="rId3" action="ppaction://hlinksldjump"/>
              </a:rPr>
              <a:t>migration</a:t>
            </a:r>
            <a:endParaRPr sz="500">
              <a:latin typeface="Arial"/>
              <a:cs typeface="Arial"/>
            </a:endParaRPr>
          </a:p>
        </p:txBody>
      </p:sp>
      <p:sp>
        <p:nvSpPr>
          <p:cNvPr id="5" name="object 5"/>
          <p:cNvSpPr txBox="1"/>
          <p:nvPr/>
        </p:nvSpPr>
        <p:spPr>
          <a:xfrm>
            <a:off x="44500" y="197711"/>
            <a:ext cx="4171315" cy="2783205"/>
          </a:xfrm>
          <a:prstGeom prst="rect">
            <a:avLst/>
          </a:prstGeom>
        </p:spPr>
        <p:txBody>
          <a:bodyPr vert="horz" wrap="square" lIns="0" tIns="12065" rIns="0" bIns="0" rtlCol="0">
            <a:spAutoFit/>
          </a:bodyPr>
          <a:lstStyle/>
          <a:p>
            <a:pPr marL="63500">
              <a:lnSpc>
                <a:spcPct val="100000"/>
              </a:lnSpc>
              <a:spcBef>
                <a:spcPts val="95"/>
              </a:spcBef>
            </a:pPr>
            <a:r>
              <a:rPr sz="1200" dirty="0">
                <a:solidFill>
                  <a:srgbClr val="3333B2"/>
                </a:solidFill>
                <a:latin typeface="Arial"/>
                <a:cs typeface="Arial"/>
              </a:rPr>
              <a:t>Strong</a:t>
            </a:r>
            <a:r>
              <a:rPr sz="1200" spc="-40" dirty="0">
                <a:solidFill>
                  <a:srgbClr val="3333B2"/>
                </a:solidFill>
                <a:latin typeface="Arial"/>
                <a:cs typeface="Arial"/>
              </a:rPr>
              <a:t> </a:t>
            </a:r>
            <a:r>
              <a:rPr sz="1200" dirty="0">
                <a:solidFill>
                  <a:srgbClr val="3333B2"/>
                </a:solidFill>
                <a:latin typeface="Arial"/>
                <a:cs typeface="Arial"/>
              </a:rPr>
              <a:t>and</a:t>
            </a:r>
            <a:r>
              <a:rPr sz="1200" spc="-40" dirty="0">
                <a:solidFill>
                  <a:srgbClr val="3333B2"/>
                </a:solidFill>
                <a:latin typeface="Arial"/>
                <a:cs typeface="Arial"/>
              </a:rPr>
              <a:t> </a:t>
            </a:r>
            <a:r>
              <a:rPr sz="1200" dirty="0">
                <a:solidFill>
                  <a:srgbClr val="3333B2"/>
                </a:solidFill>
                <a:latin typeface="Arial"/>
                <a:cs typeface="Arial"/>
              </a:rPr>
              <a:t>weak</a:t>
            </a:r>
            <a:r>
              <a:rPr sz="1200" spc="-35" dirty="0">
                <a:solidFill>
                  <a:srgbClr val="3333B2"/>
                </a:solidFill>
                <a:latin typeface="Arial"/>
                <a:cs typeface="Arial"/>
              </a:rPr>
              <a:t> </a:t>
            </a:r>
            <a:r>
              <a:rPr sz="1200" spc="-10" dirty="0">
                <a:solidFill>
                  <a:srgbClr val="3333B2"/>
                </a:solidFill>
                <a:latin typeface="Arial"/>
                <a:cs typeface="Arial"/>
              </a:rPr>
              <a:t>mobility</a:t>
            </a:r>
            <a:endParaRPr sz="1200">
              <a:latin typeface="Arial"/>
              <a:cs typeface="Arial"/>
            </a:endParaRPr>
          </a:p>
          <a:p>
            <a:pPr marL="314960">
              <a:lnSpc>
                <a:spcPct val="100000"/>
              </a:lnSpc>
              <a:spcBef>
                <a:spcPts val="1055"/>
              </a:spcBef>
            </a:pPr>
            <a:r>
              <a:rPr sz="1000" dirty="0">
                <a:solidFill>
                  <a:srgbClr val="3333B2"/>
                </a:solidFill>
                <a:latin typeface="Arial"/>
                <a:cs typeface="Arial"/>
              </a:rPr>
              <a:t>Object</a:t>
            </a:r>
            <a:r>
              <a:rPr sz="1000" spc="-35" dirty="0">
                <a:solidFill>
                  <a:srgbClr val="3333B2"/>
                </a:solidFill>
                <a:latin typeface="Arial"/>
                <a:cs typeface="Arial"/>
              </a:rPr>
              <a:t> </a:t>
            </a:r>
            <a:r>
              <a:rPr sz="1000" spc="-10" dirty="0">
                <a:solidFill>
                  <a:srgbClr val="3333B2"/>
                </a:solidFill>
                <a:latin typeface="Arial"/>
                <a:cs typeface="Arial"/>
              </a:rPr>
              <a:t>components</a:t>
            </a:r>
            <a:endParaRPr sz="1000">
              <a:latin typeface="Arial"/>
              <a:cs typeface="Arial"/>
            </a:endParaRPr>
          </a:p>
          <a:p>
            <a:pPr marL="568325" indent="-120650">
              <a:lnSpc>
                <a:spcPct val="100000"/>
              </a:lnSpc>
              <a:spcBef>
                <a:spcPts val="695"/>
              </a:spcBef>
              <a:buFont typeface="Menlo"/>
              <a:buChar char="•"/>
              <a:tabLst>
                <a:tab pos="568960" algn="l"/>
              </a:tabLst>
            </a:pPr>
            <a:r>
              <a:rPr sz="900" dirty="0">
                <a:solidFill>
                  <a:srgbClr val="3333B2"/>
                </a:solidFill>
                <a:latin typeface="Arial"/>
                <a:cs typeface="Arial"/>
              </a:rPr>
              <a:t>Code</a:t>
            </a:r>
            <a:r>
              <a:rPr sz="900" spc="-30" dirty="0">
                <a:solidFill>
                  <a:srgbClr val="3333B2"/>
                </a:solidFill>
                <a:latin typeface="Arial"/>
                <a:cs typeface="Arial"/>
              </a:rPr>
              <a:t> </a:t>
            </a:r>
            <a:r>
              <a:rPr sz="900" dirty="0">
                <a:solidFill>
                  <a:srgbClr val="3333B2"/>
                </a:solidFill>
                <a:latin typeface="Arial"/>
                <a:cs typeface="Arial"/>
              </a:rPr>
              <a:t>segment</a:t>
            </a:r>
            <a:r>
              <a:rPr sz="900" dirty="0">
                <a:latin typeface="Arial"/>
                <a:cs typeface="Arial"/>
              </a:rPr>
              <a:t>:</a:t>
            </a:r>
            <a:r>
              <a:rPr sz="900" spc="25" dirty="0">
                <a:latin typeface="Arial"/>
                <a:cs typeface="Arial"/>
              </a:rPr>
              <a:t> </a:t>
            </a:r>
            <a:r>
              <a:rPr sz="900" dirty="0">
                <a:latin typeface="Arial"/>
                <a:cs typeface="Arial"/>
              </a:rPr>
              <a:t>contains</a:t>
            </a:r>
            <a:r>
              <a:rPr sz="900" spc="-30" dirty="0">
                <a:latin typeface="Arial"/>
                <a:cs typeface="Arial"/>
              </a:rPr>
              <a:t> </a:t>
            </a:r>
            <a:r>
              <a:rPr sz="900" dirty="0">
                <a:latin typeface="Arial"/>
                <a:cs typeface="Arial"/>
              </a:rPr>
              <a:t>the</a:t>
            </a:r>
            <a:r>
              <a:rPr sz="900" spc="-30" dirty="0">
                <a:latin typeface="Arial"/>
                <a:cs typeface="Arial"/>
              </a:rPr>
              <a:t> </a:t>
            </a:r>
            <a:r>
              <a:rPr sz="900" dirty="0">
                <a:latin typeface="Arial"/>
                <a:cs typeface="Arial"/>
              </a:rPr>
              <a:t>actual</a:t>
            </a:r>
            <a:r>
              <a:rPr sz="900" spc="-30" dirty="0">
                <a:latin typeface="Arial"/>
                <a:cs typeface="Arial"/>
              </a:rPr>
              <a:t> </a:t>
            </a:r>
            <a:r>
              <a:rPr sz="900" spc="-20" dirty="0">
                <a:latin typeface="Arial"/>
                <a:cs typeface="Arial"/>
              </a:rPr>
              <a:t>code</a:t>
            </a:r>
            <a:endParaRPr sz="900">
              <a:latin typeface="Arial"/>
              <a:cs typeface="Arial"/>
            </a:endParaRPr>
          </a:p>
          <a:p>
            <a:pPr marL="568325" indent="-120650">
              <a:lnSpc>
                <a:spcPct val="100000"/>
              </a:lnSpc>
              <a:spcBef>
                <a:spcPts val="525"/>
              </a:spcBef>
              <a:buFont typeface="Menlo"/>
              <a:buChar char="•"/>
              <a:tabLst>
                <a:tab pos="568960" algn="l"/>
              </a:tabLst>
            </a:pPr>
            <a:r>
              <a:rPr sz="900" dirty="0">
                <a:solidFill>
                  <a:srgbClr val="3333B2"/>
                </a:solidFill>
                <a:latin typeface="Arial"/>
                <a:cs typeface="Arial"/>
              </a:rPr>
              <a:t>Data</a:t>
            </a:r>
            <a:r>
              <a:rPr sz="900" spc="-30" dirty="0">
                <a:solidFill>
                  <a:srgbClr val="3333B2"/>
                </a:solidFill>
                <a:latin typeface="Arial"/>
                <a:cs typeface="Arial"/>
              </a:rPr>
              <a:t> </a:t>
            </a:r>
            <a:r>
              <a:rPr sz="900" dirty="0">
                <a:solidFill>
                  <a:srgbClr val="3333B2"/>
                </a:solidFill>
                <a:latin typeface="Arial"/>
                <a:cs typeface="Arial"/>
              </a:rPr>
              <a:t>segment</a:t>
            </a:r>
            <a:r>
              <a:rPr sz="900" dirty="0">
                <a:latin typeface="Arial"/>
                <a:cs typeface="Arial"/>
              </a:rPr>
              <a:t>:</a:t>
            </a:r>
            <a:r>
              <a:rPr sz="900" spc="25" dirty="0">
                <a:latin typeface="Arial"/>
                <a:cs typeface="Arial"/>
              </a:rPr>
              <a:t> </a:t>
            </a:r>
            <a:r>
              <a:rPr sz="900" dirty="0">
                <a:latin typeface="Arial"/>
                <a:cs typeface="Arial"/>
              </a:rPr>
              <a:t>contains</a:t>
            </a:r>
            <a:r>
              <a:rPr sz="900" spc="-30" dirty="0">
                <a:latin typeface="Arial"/>
                <a:cs typeface="Arial"/>
              </a:rPr>
              <a:t> </a:t>
            </a:r>
            <a:r>
              <a:rPr sz="900" dirty="0">
                <a:latin typeface="Arial"/>
                <a:cs typeface="Arial"/>
              </a:rPr>
              <a:t>the</a:t>
            </a:r>
            <a:r>
              <a:rPr sz="900" spc="-30" dirty="0">
                <a:latin typeface="Arial"/>
                <a:cs typeface="Arial"/>
              </a:rPr>
              <a:t> </a:t>
            </a:r>
            <a:r>
              <a:rPr sz="900" spc="-10" dirty="0">
                <a:latin typeface="Arial"/>
                <a:cs typeface="Arial"/>
              </a:rPr>
              <a:t>state</a:t>
            </a:r>
            <a:endParaRPr sz="900">
              <a:latin typeface="Arial"/>
              <a:cs typeface="Arial"/>
            </a:endParaRPr>
          </a:p>
          <a:p>
            <a:pPr marL="568325" indent="-120650">
              <a:lnSpc>
                <a:spcPct val="100000"/>
              </a:lnSpc>
              <a:spcBef>
                <a:spcPts val="525"/>
              </a:spcBef>
              <a:buFont typeface="Menlo"/>
              <a:buChar char="•"/>
              <a:tabLst>
                <a:tab pos="568960" algn="l"/>
              </a:tabLst>
            </a:pPr>
            <a:r>
              <a:rPr sz="900" spc="-10" dirty="0">
                <a:solidFill>
                  <a:srgbClr val="3333B2"/>
                </a:solidFill>
                <a:latin typeface="Arial"/>
                <a:cs typeface="Arial"/>
              </a:rPr>
              <a:t>Execution</a:t>
            </a:r>
            <a:r>
              <a:rPr sz="900" spc="-15" dirty="0">
                <a:solidFill>
                  <a:srgbClr val="3333B2"/>
                </a:solidFill>
                <a:latin typeface="Arial"/>
                <a:cs typeface="Arial"/>
              </a:rPr>
              <a:t> </a:t>
            </a:r>
            <a:r>
              <a:rPr sz="900" dirty="0">
                <a:solidFill>
                  <a:srgbClr val="3333B2"/>
                </a:solidFill>
                <a:latin typeface="Arial"/>
                <a:cs typeface="Arial"/>
              </a:rPr>
              <a:t>state</a:t>
            </a:r>
            <a:r>
              <a:rPr sz="900" dirty="0">
                <a:latin typeface="Arial"/>
                <a:cs typeface="Arial"/>
              </a:rPr>
              <a:t>:</a:t>
            </a:r>
            <a:r>
              <a:rPr sz="900" spc="45" dirty="0">
                <a:latin typeface="Arial"/>
                <a:cs typeface="Arial"/>
              </a:rPr>
              <a:t> </a:t>
            </a:r>
            <a:r>
              <a:rPr sz="900" dirty="0">
                <a:latin typeface="Arial"/>
                <a:cs typeface="Arial"/>
              </a:rPr>
              <a:t>contains</a:t>
            </a:r>
            <a:r>
              <a:rPr sz="900" spc="-15" dirty="0">
                <a:latin typeface="Arial"/>
                <a:cs typeface="Arial"/>
              </a:rPr>
              <a:t> </a:t>
            </a:r>
            <a:r>
              <a:rPr sz="900" spc="-10" dirty="0">
                <a:latin typeface="Arial"/>
                <a:cs typeface="Arial"/>
              </a:rPr>
              <a:t>context </a:t>
            </a:r>
            <a:r>
              <a:rPr sz="900" dirty="0">
                <a:latin typeface="Arial"/>
                <a:cs typeface="Arial"/>
              </a:rPr>
              <a:t>of</a:t>
            </a:r>
            <a:r>
              <a:rPr sz="900" spc="-15" dirty="0">
                <a:latin typeface="Arial"/>
                <a:cs typeface="Arial"/>
              </a:rPr>
              <a:t> </a:t>
            </a:r>
            <a:r>
              <a:rPr sz="900" dirty="0">
                <a:latin typeface="Arial"/>
                <a:cs typeface="Arial"/>
              </a:rPr>
              <a:t>thread</a:t>
            </a:r>
            <a:r>
              <a:rPr sz="900" spc="-10" dirty="0">
                <a:latin typeface="Arial"/>
                <a:cs typeface="Arial"/>
              </a:rPr>
              <a:t> executing</a:t>
            </a:r>
            <a:r>
              <a:rPr sz="900" spc="-15" dirty="0">
                <a:latin typeface="Arial"/>
                <a:cs typeface="Arial"/>
              </a:rPr>
              <a:t> </a:t>
            </a:r>
            <a:r>
              <a:rPr sz="900" dirty="0">
                <a:latin typeface="Arial"/>
                <a:cs typeface="Arial"/>
              </a:rPr>
              <a:t>the</a:t>
            </a:r>
            <a:r>
              <a:rPr sz="900" spc="-15" dirty="0">
                <a:latin typeface="Arial"/>
                <a:cs typeface="Arial"/>
              </a:rPr>
              <a:t> </a:t>
            </a:r>
            <a:r>
              <a:rPr sz="900" spc="-10" dirty="0">
                <a:latin typeface="Arial"/>
                <a:cs typeface="Arial"/>
              </a:rPr>
              <a:t>object’s </a:t>
            </a:r>
            <a:r>
              <a:rPr sz="900" spc="-20" dirty="0">
                <a:latin typeface="Arial"/>
                <a:cs typeface="Arial"/>
              </a:rPr>
              <a:t>code</a:t>
            </a:r>
            <a:endParaRPr sz="900">
              <a:latin typeface="Arial"/>
              <a:cs typeface="Arial"/>
            </a:endParaRPr>
          </a:p>
          <a:p>
            <a:pPr>
              <a:lnSpc>
                <a:spcPct val="100000"/>
              </a:lnSpc>
              <a:spcBef>
                <a:spcPts val="45"/>
              </a:spcBef>
              <a:buClr>
                <a:srgbClr val="3333B2"/>
              </a:buClr>
              <a:buFont typeface="Menlo"/>
              <a:buChar char="•"/>
            </a:pPr>
            <a:endParaRPr sz="850">
              <a:latin typeface="Arial"/>
              <a:cs typeface="Arial"/>
            </a:endParaRPr>
          </a:p>
          <a:p>
            <a:pPr marL="314960" marR="380365" indent="-6350">
              <a:lnSpc>
                <a:spcPct val="109600"/>
              </a:lnSpc>
              <a:spcBef>
                <a:spcPts val="5"/>
              </a:spcBef>
            </a:pPr>
            <a:r>
              <a:rPr sz="1000" dirty="0">
                <a:solidFill>
                  <a:srgbClr val="3333B2"/>
                </a:solidFill>
                <a:latin typeface="Arial"/>
                <a:cs typeface="Arial"/>
              </a:rPr>
              <a:t>Weak</a:t>
            </a:r>
            <a:r>
              <a:rPr sz="1000" spc="-40" dirty="0">
                <a:solidFill>
                  <a:srgbClr val="3333B2"/>
                </a:solidFill>
                <a:latin typeface="Arial"/>
                <a:cs typeface="Arial"/>
              </a:rPr>
              <a:t> </a:t>
            </a:r>
            <a:r>
              <a:rPr sz="1000" dirty="0">
                <a:solidFill>
                  <a:srgbClr val="3333B2"/>
                </a:solidFill>
                <a:latin typeface="Arial"/>
                <a:cs typeface="Arial"/>
              </a:rPr>
              <a:t>mobility:</a:t>
            </a:r>
            <a:r>
              <a:rPr sz="1000" spc="20" dirty="0">
                <a:solidFill>
                  <a:srgbClr val="3333B2"/>
                </a:solidFill>
                <a:latin typeface="Arial"/>
                <a:cs typeface="Arial"/>
              </a:rPr>
              <a:t> </a:t>
            </a:r>
            <a:r>
              <a:rPr sz="1000" dirty="0">
                <a:solidFill>
                  <a:srgbClr val="3333B2"/>
                </a:solidFill>
                <a:latin typeface="Arial"/>
                <a:cs typeface="Arial"/>
              </a:rPr>
              <a:t>Move</a:t>
            </a:r>
            <a:r>
              <a:rPr sz="1000" spc="-35" dirty="0">
                <a:solidFill>
                  <a:srgbClr val="3333B2"/>
                </a:solidFill>
                <a:latin typeface="Arial"/>
                <a:cs typeface="Arial"/>
              </a:rPr>
              <a:t> </a:t>
            </a:r>
            <a:r>
              <a:rPr sz="1000" dirty="0">
                <a:solidFill>
                  <a:srgbClr val="3333B2"/>
                </a:solidFill>
                <a:latin typeface="Arial"/>
                <a:cs typeface="Arial"/>
              </a:rPr>
              <a:t>only</a:t>
            </a:r>
            <a:r>
              <a:rPr sz="1000" spc="-35" dirty="0">
                <a:solidFill>
                  <a:srgbClr val="3333B2"/>
                </a:solidFill>
                <a:latin typeface="Arial"/>
                <a:cs typeface="Arial"/>
              </a:rPr>
              <a:t> </a:t>
            </a:r>
            <a:r>
              <a:rPr sz="1000" dirty="0">
                <a:solidFill>
                  <a:srgbClr val="3333B2"/>
                </a:solidFill>
                <a:latin typeface="Arial"/>
                <a:cs typeface="Arial"/>
              </a:rPr>
              <a:t>code</a:t>
            </a:r>
            <a:r>
              <a:rPr sz="1000" spc="-40" dirty="0">
                <a:solidFill>
                  <a:srgbClr val="3333B2"/>
                </a:solidFill>
                <a:latin typeface="Arial"/>
                <a:cs typeface="Arial"/>
              </a:rPr>
              <a:t> </a:t>
            </a:r>
            <a:r>
              <a:rPr sz="1000" dirty="0">
                <a:solidFill>
                  <a:srgbClr val="3333B2"/>
                </a:solidFill>
                <a:latin typeface="Arial"/>
                <a:cs typeface="Arial"/>
              </a:rPr>
              <a:t>and</a:t>
            </a:r>
            <a:r>
              <a:rPr sz="1000" spc="-35" dirty="0">
                <a:solidFill>
                  <a:srgbClr val="3333B2"/>
                </a:solidFill>
                <a:latin typeface="Arial"/>
                <a:cs typeface="Arial"/>
              </a:rPr>
              <a:t> </a:t>
            </a:r>
            <a:r>
              <a:rPr sz="1000" dirty="0">
                <a:solidFill>
                  <a:srgbClr val="3333B2"/>
                </a:solidFill>
                <a:latin typeface="Arial"/>
                <a:cs typeface="Arial"/>
              </a:rPr>
              <a:t>data</a:t>
            </a:r>
            <a:r>
              <a:rPr sz="1000" spc="-35" dirty="0">
                <a:solidFill>
                  <a:srgbClr val="3333B2"/>
                </a:solidFill>
                <a:latin typeface="Arial"/>
                <a:cs typeface="Arial"/>
              </a:rPr>
              <a:t> </a:t>
            </a:r>
            <a:r>
              <a:rPr sz="1000" dirty="0">
                <a:solidFill>
                  <a:srgbClr val="3333B2"/>
                </a:solidFill>
                <a:latin typeface="Arial"/>
                <a:cs typeface="Arial"/>
              </a:rPr>
              <a:t>segment</a:t>
            </a:r>
            <a:r>
              <a:rPr sz="1000" spc="-35" dirty="0">
                <a:solidFill>
                  <a:srgbClr val="3333B2"/>
                </a:solidFill>
                <a:latin typeface="Arial"/>
                <a:cs typeface="Arial"/>
              </a:rPr>
              <a:t> </a:t>
            </a:r>
            <a:r>
              <a:rPr sz="1000" dirty="0">
                <a:solidFill>
                  <a:srgbClr val="3333B2"/>
                </a:solidFill>
                <a:latin typeface="Arial"/>
                <a:cs typeface="Arial"/>
              </a:rPr>
              <a:t>(and</a:t>
            </a:r>
            <a:r>
              <a:rPr sz="1000" spc="-40" dirty="0">
                <a:solidFill>
                  <a:srgbClr val="3333B2"/>
                </a:solidFill>
                <a:latin typeface="Arial"/>
                <a:cs typeface="Arial"/>
              </a:rPr>
              <a:t> </a:t>
            </a:r>
            <a:r>
              <a:rPr sz="1000" spc="-10" dirty="0">
                <a:solidFill>
                  <a:srgbClr val="3333B2"/>
                </a:solidFill>
                <a:latin typeface="Arial"/>
                <a:cs typeface="Arial"/>
              </a:rPr>
              <a:t>reboot execution)</a:t>
            </a:r>
            <a:endParaRPr sz="1000">
              <a:latin typeface="Arial"/>
              <a:cs typeface="Arial"/>
            </a:endParaRPr>
          </a:p>
          <a:p>
            <a:pPr marL="568325" indent="-120650">
              <a:lnSpc>
                <a:spcPct val="100000"/>
              </a:lnSpc>
              <a:spcBef>
                <a:spcPts val="690"/>
              </a:spcBef>
              <a:buClr>
                <a:srgbClr val="3333B2"/>
              </a:buClr>
              <a:buFont typeface="Menlo"/>
              <a:buChar char="•"/>
              <a:tabLst>
                <a:tab pos="568960" algn="l"/>
              </a:tabLst>
            </a:pPr>
            <a:r>
              <a:rPr sz="900" spc="-10" dirty="0">
                <a:latin typeface="Arial"/>
                <a:cs typeface="Arial"/>
              </a:rPr>
              <a:t>Relatively</a:t>
            </a:r>
            <a:r>
              <a:rPr sz="900" spc="-20" dirty="0">
                <a:latin typeface="Arial"/>
                <a:cs typeface="Arial"/>
              </a:rPr>
              <a:t> </a:t>
            </a:r>
            <a:r>
              <a:rPr sz="900" dirty="0">
                <a:latin typeface="Arial"/>
                <a:cs typeface="Arial"/>
              </a:rPr>
              <a:t>simple,</a:t>
            </a:r>
            <a:r>
              <a:rPr sz="900" spc="-20" dirty="0">
                <a:latin typeface="Arial"/>
                <a:cs typeface="Arial"/>
              </a:rPr>
              <a:t> </a:t>
            </a:r>
            <a:r>
              <a:rPr sz="900" dirty="0">
                <a:latin typeface="Arial"/>
                <a:cs typeface="Arial"/>
              </a:rPr>
              <a:t>especially</a:t>
            </a:r>
            <a:r>
              <a:rPr sz="900" spc="-15" dirty="0">
                <a:latin typeface="Arial"/>
                <a:cs typeface="Arial"/>
              </a:rPr>
              <a:t> </a:t>
            </a:r>
            <a:r>
              <a:rPr sz="900" dirty="0">
                <a:latin typeface="Arial"/>
                <a:cs typeface="Arial"/>
              </a:rPr>
              <a:t>if</a:t>
            </a:r>
            <a:r>
              <a:rPr sz="900" spc="-20" dirty="0">
                <a:latin typeface="Arial"/>
                <a:cs typeface="Arial"/>
              </a:rPr>
              <a:t> </a:t>
            </a:r>
            <a:r>
              <a:rPr sz="900" dirty="0">
                <a:latin typeface="Arial"/>
                <a:cs typeface="Arial"/>
              </a:rPr>
              <a:t>code</a:t>
            </a:r>
            <a:r>
              <a:rPr sz="900" spc="-15" dirty="0">
                <a:latin typeface="Arial"/>
                <a:cs typeface="Arial"/>
              </a:rPr>
              <a:t> </a:t>
            </a:r>
            <a:r>
              <a:rPr sz="900" dirty="0">
                <a:latin typeface="Arial"/>
                <a:cs typeface="Arial"/>
              </a:rPr>
              <a:t>is</a:t>
            </a:r>
            <a:r>
              <a:rPr sz="900" spc="-20" dirty="0">
                <a:latin typeface="Arial"/>
                <a:cs typeface="Arial"/>
              </a:rPr>
              <a:t> </a:t>
            </a:r>
            <a:r>
              <a:rPr sz="900" spc="-10" dirty="0">
                <a:latin typeface="Arial"/>
                <a:cs typeface="Arial"/>
              </a:rPr>
              <a:t>portable</a:t>
            </a:r>
            <a:endParaRPr sz="900">
              <a:latin typeface="Arial"/>
              <a:cs typeface="Arial"/>
            </a:endParaRPr>
          </a:p>
          <a:p>
            <a:pPr marL="568325" indent="-120650">
              <a:lnSpc>
                <a:spcPct val="100000"/>
              </a:lnSpc>
              <a:spcBef>
                <a:spcPts val="525"/>
              </a:spcBef>
              <a:buClr>
                <a:srgbClr val="3333B2"/>
              </a:buClr>
              <a:buFont typeface="Menlo"/>
              <a:buChar char="•"/>
              <a:tabLst>
                <a:tab pos="568960" algn="l"/>
              </a:tabLst>
            </a:pPr>
            <a:r>
              <a:rPr sz="900" dirty="0">
                <a:latin typeface="Arial"/>
                <a:cs typeface="Arial"/>
              </a:rPr>
              <a:t>Distinguish</a:t>
            </a:r>
            <a:r>
              <a:rPr sz="900" spc="-30" dirty="0">
                <a:latin typeface="Arial"/>
                <a:cs typeface="Arial"/>
              </a:rPr>
              <a:t> </a:t>
            </a:r>
            <a:r>
              <a:rPr sz="900" dirty="0">
                <a:solidFill>
                  <a:srgbClr val="3333B2"/>
                </a:solidFill>
                <a:latin typeface="Arial"/>
                <a:cs typeface="Arial"/>
              </a:rPr>
              <a:t>code</a:t>
            </a:r>
            <a:r>
              <a:rPr sz="900" spc="-25" dirty="0">
                <a:solidFill>
                  <a:srgbClr val="3333B2"/>
                </a:solidFill>
                <a:latin typeface="Arial"/>
                <a:cs typeface="Arial"/>
              </a:rPr>
              <a:t> </a:t>
            </a:r>
            <a:r>
              <a:rPr sz="900" dirty="0">
                <a:solidFill>
                  <a:srgbClr val="3333B2"/>
                </a:solidFill>
                <a:latin typeface="Arial"/>
                <a:cs typeface="Arial"/>
              </a:rPr>
              <a:t>shipping</a:t>
            </a:r>
            <a:r>
              <a:rPr sz="900" spc="-25" dirty="0">
                <a:solidFill>
                  <a:srgbClr val="3333B2"/>
                </a:solidFill>
                <a:latin typeface="Arial"/>
                <a:cs typeface="Arial"/>
              </a:rPr>
              <a:t> </a:t>
            </a:r>
            <a:r>
              <a:rPr sz="900" dirty="0">
                <a:latin typeface="Arial"/>
                <a:cs typeface="Arial"/>
              </a:rPr>
              <a:t>(push)</a:t>
            </a:r>
            <a:r>
              <a:rPr sz="900" spc="-25" dirty="0">
                <a:latin typeface="Arial"/>
                <a:cs typeface="Arial"/>
              </a:rPr>
              <a:t> </a:t>
            </a:r>
            <a:r>
              <a:rPr sz="900" dirty="0">
                <a:latin typeface="Arial"/>
                <a:cs typeface="Arial"/>
              </a:rPr>
              <a:t>from</a:t>
            </a:r>
            <a:r>
              <a:rPr sz="900" spc="-25" dirty="0">
                <a:latin typeface="Arial"/>
                <a:cs typeface="Arial"/>
              </a:rPr>
              <a:t> </a:t>
            </a:r>
            <a:r>
              <a:rPr sz="900" dirty="0">
                <a:solidFill>
                  <a:srgbClr val="3333B2"/>
                </a:solidFill>
                <a:latin typeface="Arial"/>
                <a:cs typeface="Arial"/>
              </a:rPr>
              <a:t>code</a:t>
            </a:r>
            <a:r>
              <a:rPr sz="900" spc="-25" dirty="0">
                <a:solidFill>
                  <a:srgbClr val="3333B2"/>
                </a:solidFill>
                <a:latin typeface="Arial"/>
                <a:cs typeface="Arial"/>
              </a:rPr>
              <a:t> </a:t>
            </a:r>
            <a:r>
              <a:rPr sz="900" spc="-10" dirty="0">
                <a:solidFill>
                  <a:srgbClr val="3333B2"/>
                </a:solidFill>
                <a:latin typeface="Arial"/>
                <a:cs typeface="Arial"/>
              </a:rPr>
              <a:t>fetching</a:t>
            </a:r>
            <a:r>
              <a:rPr sz="900" spc="-25" dirty="0">
                <a:solidFill>
                  <a:srgbClr val="3333B2"/>
                </a:solidFill>
                <a:latin typeface="Arial"/>
                <a:cs typeface="Arial"/>
              </a:rPr>
              <a:t> </a:t>
            </a:r>
            <a:r>
              <a:rPr sz="900" spc="-10" dirty="0">
                <a:latin typeface="Arial"/>
                <a:cs typeface="Arial"/>
              </a:rPr>
              <a:t>(pull)</a:t>
            </a:r>
            <a:endParaRPr sz="900">
              <a:latin typeface="Arial"/>
              <a:cs typeface="Arial"/>
            </a:endParaRPr>
          </a:p>
          <a:p>
            <a:pPr>
              <a:lnSpc>
                <a:spcPct val="100000"/>
              </a:lnSpc>
              <a:spcBef>
                <a:spcPts val="30"/>
              </a:spcBef>
              <a:buClr>
                <a:srgbClr val="3333B2"/>
              </a:buClr>
              <a:buFont typeface="Menlo"/>
              <a:buChar char="•"/>
            </a:pPr>
            <a:endParaRPr sz="1200">
              <a:latin typeface="Arial"/>
              <a:cs typeface="Arial"/>
            </a:endParaRPr>
          </a:p>
          <a:p>
            <a:pPr marL="314960">
              <a:lnSpc>
                <a:spcPct val="100000"/>
              </a:lnSpc>
            </a:pPr>
            <a:r>
              <a:rPr sz="1000" dirty="0">
                <a:solidFill>
                  <a:srgbClr val="3333B2"/>
                </a:solidFill>
                <a:latin typeface="Arial"/>
                <a:cs typeface="Arial"/>
              </a:rPr>
              <a:t>Strong</a:t>
            </a:r>
            <a:r>
              <a:rPr sz="1000" spc="-45" dirty="0">
                <a:solidFill>
                  <a:srgbClr val="3333B2"/>
                </a:solidFill>
                <a:latin typeface="Arial"/>
                <a:cs typeface="Arial"/>
              </a:rPr>
              <a:t> </a:t>
            </a:r>
            <a:r>
              <a:rPr sz="1000" dirty="0">
                <a:solidFill>
                  <a:srgbClr val="3333B2"/>
                </a:solidFill>
                <a:latin typeface="Arial"/>
                <a:cs typeface="Arial"/>
              </a:rPr>
              <a:t>mobility:</a:t>
            </a:r>
            <a:r>
              <a:rPr sz="1000" spc="15" dirty="0">
                <a:solidFill>
                  <a:srgbClr val="3333B2"/>
                </a:solidFill>
                <a:latin typeface="Arial"/>
                <a:cs typeface="Arial"/>
              </a:rPr>
              <a:t> </a:t>
            </a:r>
            <a:r>
              <a:rPr sz="1000" dirty="0">
                <a:solidFill>
                  <a:srgbClr val="3333B2"/>
                </a:solidFill>
                <a:latin typeface="Arial"/>
                <a:cs typeface="Arial"/>
              </a:rPr>
              <a:t>Move</a:t>
            </a:r>
            <a:r>
              <a:rPr sz="1000" spc="-45" dirty="0">
                <a:solidFill>
                  <a:srgbClr val="3333B2"/>
                </a:solidFill>
                <a:latin typeface="Arial"/>
                <a:cs typeface="Arial"/>
              </a:rPr>
              <a:t> </a:t>
            </a:r>
            <a:r>
              <a:rPr sz="1000" dirty="0">
                <a:solidFill>
                  <a:srgbClr val="3333B2"/>
                </a:solidFill>
                <a:latin typeface="Arial"/>
                <a:cs typeface="Arial"/>
              </a:rPr>
              <a:t>component,</a:t>
            </a:r>
            <a:r>
              <a:rPr sz="1000" spc="-40" dirty="0">
                <a:solidFill>
                  <a:srgbClr val="3333B2"/>
                </a:solidFill>
                <a:latin typeface="Arial"/>
                <a:cs typeface="Arial"/>
              </a:rPr>
              <a:t> </a:t>
            </a:r>
            <a:r>
              <a:rPr sz="1000" dirty="0">
                <a:solidFill>
                  <a:srgbClr val="3333B2"/>
                </a:solidFill>
                <a:latin typeface="Arial"/>
                <a:cs typeface="Arial"/>
              </a:rPr>
              <a:t>including</a:t>
            </a:r>
            <a:r>
              <a:rPr sz="1000" spc="-45" dirty="0">
                <a:solidFill>
                  <a:srgbClr val="3333B2"/>
                </a:solidFill>
                <a:latin typeface="Arial"/>
                <a:cs typeface="Arial"/>
              </a:rPr>
              <a:t> </a:t>
            </a:r>
            <a:r>
              <a:rPr sz="1000" spc="-10" dirty="0">
                <a:solidFill>
                  <a:srgbClr val="3333B2"/>
                </a:solidFill>
                <a:latin typeface="Arial"/>
                <a:cs typeface="Arial"/>
              </a:rPr>
              <a:t>execution</a:t>
            </a:r>
            <a:r>
              <a:rPr sz="1000" spc="-45" dirty="0">
                <a:solidFill>
                  <a:srgbClr val="3333B2"/>
                </a:solidFill>
                <a:latin typeface="Arial"/>
                <a:cs typeface="Arial"/>
              </a:rPr>
              <a:t> </a:t>
            </a:r>
            <a:r>
              <a:rPr sz="1000" spc="-10" dirty="0">
                <a:solidFill>
                  <a:srgbClr val="3333B2"/>
                </a:solidFill>
                <a:latin typeface="Arial"/>
                <a:cs typeface="Arial"/>
              </a:rPr>
              <a:t>state</a:t>
            </a:r>
            <a:endParaRPr sz="1000">
              <a:latin typeface="Arial"/>
              <a:cs typeface="Arial"/>
            </a:endParaRPr>
          </a:p>
          <a:p>
            <a:pPr marL="568325" indent="-120650">
              <a:lnSpc>
                <a:spcPct val="100000"/>
              </a:lnSpc>
              <a:spcBef>
                <a:spcPts val="710"/>
              </a:spcBef>
              <a:buFont typeface="Menlo"/>
              <a:buChar char="•"/>
              <a:tabLst>
                <a:tab pos="568960" algn="l"/>
              </a:tabLst>
            </a:pPr>
            <a:r>
              <a:rPr sz="900" dirty="0">
                <a:solidFill>
                  <a:srgbClr val="3333B2"/>
                </a:solidFill>
                <a:latin typeface="Arial"/>
                <a:cs typeface="Arial"/>
              </a:rPr>
              <a:t>Migration</a:t>
            </a:r>
            <a:r>
              <a:rPr sz="900" dirty="0">
                <a:latin typeface="Arial"/>
                <a:cs typeface="Arial"/>
              </a:rPr>
              <a:t>:</a:t>
            </a:r>
            <a:r>
              <a:rPr sz="900" spc="25" dirty="0">
                <a:latin typeface="Arial"/>
                <a:cs typeface="Arial"/>
              </a:rPr>
              <a:t> </a:t>
            </a:r>
            <a:r>
              <a:rPr sz="900" spc="-10" dirty="0">
                <a:latin typeface="Arial"/>
                <a:cs typeface="Arial"/>
              </a:rPr>
              <a:t>move</a:t>
            </a:r>
            <a:r>
              <a:rPr sz="900" spc="-30" dirty="0">
                <a:latin typeface="Arial"/>
                <a:cs typeface="Arial"/>
              </a:rPr>
              <a:t> </a:t>
            </a:r>
            <a:r>
              <a:rPr sz="900" dirty="0">
                <a:latin typeface="Arial"/>
                <a:cs typeface="Arial"/>
              </a:rPr>
              <a:t>entire</a:t>
            </a:r>
            <a:r>
              <a:rPr sz="900" spc="-30" dirty="0">
                <a:latin typeface="Arial"/>
                <a:cs typeface="Arial"/>
              </a:rPr>
              <a:t> </a:t>
            </a:r>
            <a:r>
              <a:rPr sz="900" dirty="0">
                <a:latin typeface="Arial"/>
                <a:cs typeface="Arial"/>
              </a:rPr>
              <a:t>object</a:t>
            </a:r>
            <a:r>
              <a:rPr sz="900" spc="-25" dirty="0">
                <a:latin typeface="Arial"/>
                <a:cs typeface="Arial"/>
              </a:rPr>
              <a:t> </a:t>
            </a:r>
            <a:r>
              <a:rPr sz="900" dirty="0">
                <a:latin typeface="Arial"/>
                <a:cs typeface="Arial"/>
              </a:rPr>
              <a:t>from</a:t>
            </a:r>
            <a:r>
              <a:rPr sz="900" spc="-30" dirty="0">
                <a:latin typeface="Arial"/>
                <a:cs typeface="Arial"/>
              </a:rPr>
              <a:t> </a:t>
            </a:r>
            <a:r>
              <a:rPr sz="900" dirty="0">
                <a:latin typeface="Arial"/>
                <a:cs typeface="Arial"/>
              </a:rPr>
              <a:t>one</a:t>
            </a:r>
            <a:r>
              <a:rPr sz="900" spc="-30" dirty="0">
                <a:latin typeface="Arial"/>
                <a:cs typeface="Arial"/>
              </a:rPr>
              <a:t> </a:t>
            </a:r>
            <a:r>
              <a:rPr sz="900" dirty="0">
                <a:latin typeface="Arial"/>
                <a:cs typeface="Arial"/>
              </a:rPr>
              <a:t>machine</a:t>
            </a:r>
            <a:r>
              <a:rPr sz="900" spc="-25" dirty="0">
                <a:latin typeface="Arial"/>
                <a:cs typeface="Arial"/>
              </a:rPr>
              <a:t> </a:t>
            </a:r>
            <a:r>
              <a:rPr sz="900" dirty="0">
                <a:latin typeface="Arial"/>
                <a:cs typeface="Arial"/>
              </a:rPr>
              <a:t>to</a:t>
            </a:r>
            <a:r>
              <a:rPr sz="900" spc="-30" dirty="0">
                <a:latin typeface="Arial"/>
                <a:cs typeface="Arial"/>
              </a:rPr>
              <a:t> </a:t>
            </a:r>
            <a:r>
              <a:rPr sz="900" dirty="0">
                <a:latin typeface="Arial"/>
                <a:cs typeface="Arial"/>
              </a:rPr>
              <a:t>the</a:t>
            </a:r>
            <a:r>
              <a:rPr sz="900" spc="-30" dirty="0">
                <a:latin typeface="Arial"/>
                <a:cs typeface="Arial"/>
              </a:rPr>
              <a:t> </a:t>
            </a:r>
            <a:r>
              <a:rPr sz="900" spc="-10" dirty="0">
                <a:latin typeface="Arial"/>
                <a:cs typeface="Arial"/>
              </a:rPr>
              <a:t>other</a:t>
            </a:r>
            <a:endParaRPr sz="900">
              <a:latin typeface="Arial"/>
              <a:cs typeface="Arial"/>
            </a:endParaRPr>
          </a:p>
          <a:p>
            <a:pPr marL="568325" indent="-120650">
              <a:lnSpc>
                <a:spcPct val="100000"/>
              </a:lnSpc>
              <a:spcBef>
                <a:spcPts val="525"/>
              </a:spcBef>
              <a:buFont typeface="Menlo"/>
              <a:buChar char="•"/>
              <a:tabLst>
                <a:tab pos="568960" algn="l"/>
              </a:tabLst>
            </a:pPr>
            <a:r>
              <a:rPr sz="900" dirty="0">
                <a:solidFill>
                  <a:srgbClr val="3333B2"/>
                </a:solidFill>
                <a:latin typeface="Arial"/>
                <a:cs typeface="Arial"/>
              </a:rPr>
              <a:t>Cloning</a:t>
            </a:r>
            <a:r>
              <a:rPr sz="900" dirty="0">
                <a:latin typeface="Arial"/>
                <a:cs typeface="Arial"/>
              </a:rPr>
              <a:t>:</a:t>
            </a:r>
            <a:r>
              <a:rPr sz="900" spc="35" dirty="0">
                <a:latin typeface="Arial"/>
                <a:cs typeface="Arial"/>
              </a:rPr>
              <a:t> </a:t>
            </a:r>
            <a:r>
              <a:rPr sz="900" dirty="0">
                <a:latin typeface="Arial"/>
                <a:cs typeface="Arial"/>
              </a:rPr>
              <a:t>start</a:t>
            </a:r>
            <a:r>
              <a:rPr sz="900" spc="-15"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clone,</a:t>
            </a:r>
            <a:r>
              <a:rPr sz="900" spc="-15" dirty="0">
                <a:latin typeface="Arial"/>
                <a:cs typeface="Arial"/>
              </a:rPr>
              <a:t> </a:t>
            </a:r>
            <a:r>
              <a:rPr sz="900" dirty="0">
                <a:latin typeface="Arial"/>
                <a:cs typeface="Arial"/>
              </a:rPr>
              <a:t>and</a:t>
            </a:r>
            <a:r>
              <a:rPr sz="900" spc="-20" dirty="0">
                <a:latin typeface="Arial"/>
                <a:cs typeface="Arial"/>
              </a:rPr>
              <a:t> </a:t>
            </a:r>
            <a:r>
              <a:rPr sz="900" dirty="0">
                <a:latin typeface="Arial"/>
                <a:cs typeface="Arial"/>
              </a:rPr>
              <a:t>set</a:t>
            </a:r>
            <a:r>
              <a:rPr sz="900" spc="-15" dirty="0">
                <a:latin typeface="Arial"/>
                <a:cs typeface="Arial"/>
              </a:rPr>
              <a:t> </a:t>
            </a:r>
            <a:r>
              <a:rPr sz="900" dirty="0">
                <a:latin typeface="Arial"/>
                <a:cs typeface="Arial"/>
              </a:rPr>
              <a:t>it</a:t>
            </a:r>
            <a:r>
              <a:rPr sz="900" spc="-20" dirty="0">
                <a:latin typeface="Arial"/>
                <a:cs typeface="Arial"/>
              </a:rPr>
              <a:t> </a:t>
            </a:r>
            <a:r>
              <a:rPr sz="900" dirty="0">
                <a:latin typeface="Arial"/>
                <a:cs typeface="Arial"/>
              </a:rPr>
              <a:t>in</a:t>
            </a:r>
            <a:r>
              <a:rPr sz="900" spc="-15"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same</a:t>
            </a:r>
            <a:r>
              <a:rPr sz="900" spc="-15" dirty="0">
                <a:latin typeface="Arial"/>
                <a:cs typeface="Arial"/>
              </a:rPr>
              <a:t> </a:t>
            </a:r>
            <a:r>
              <a:rPr sz="900" spc="-10" dirty="0">
                <a:latin typeface="Arial"/>
                <a:cs typeface="Arial"/>
              </a:rPr>
              <a:t>execution</a:t>
            </a:r>
            <a:r>
              <a:rPr sz="900" spc="-20" dirty="0">
                <a:latin typeface="Arial"/>
                <a:cs typeface="Arial"/>
              </a:rPr>
              <a:t> </a:t>
            </a:r>
            <a:r>
              <a:rPr sz="900" spc="-10" dirty="0">
                <a:latin typeface="Arial"/>
                <a:cs typeface="Arial"/>
              </a:rPr>
              <a:t>state.</a:t>
            </a:r>
            <a:endParaRPr sz="900">
              <a:latin typeface="Arial"/>
              <a:cs typeface="Arial"/>
            </a:endParaRP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75057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4" action="ppaction://hlinksldjump"/>
              </a:rPr>
              <a:t>Models</a:t>
            </a:r>
            <a:r>
              <a:rPr sz="500" spc="-25" dirty="0">
                <a:latin typeface="Arial"/>
                <a:cs typeface="Arial"/>
                <a:hlinkClick r:id="rId4" action="ppaction://hlinksldjump"/>
              </a:rPr>
              <a:t> </a:t>
            </a:r>
            <a:r>
              <a:rPr sz="500" dirty="0">
                <a:latin typeface="Arial"/>
                <a:cs typeface="Arial"/>
                <a:hlinkClick r:id="rId4" action="ppaction://hlinksldjump"/>
              </a:rPr>
              <a:t>for</a:t>
            </a:r>
            <a:r>
              <a:rPr sz="500" spc="-20" dirty="0">
                <a:latin typeface="Arial"/>
                <a:cs typeface="Arial"/>
                <a:hlinkClick r:id="rId4" action="ppaction://hlinksldjump"/>
              </a:rPr>
              <a:t> </a:t>
            </a:r>
            <a:r>
              <a:rPr sz="500" dirty="0">
                <a:latin typeface="Arial"/>
                <a:cs typeface="Arial"/>
                <a:hlinkClick r:id="rId4" action="ppaction://hlinksldjump"/>
              </a:rPr>
              <a:t>code</a:t>
            </a:r>
            <a:r>
              <a:rPr sz="500" spc="-20" dirty="0">
                <a:latin typeface="Arial"/>
                <a:cs typeface="Arial"/>
                <a:hlinkClick r:id="rId4" action="ppaction://hlinksldjump"/>
              </a:rPr>
              <a:t> </a:t>
            </a:r>
            <a:r>
              <a:rPr sz="500" spc="-10" dirty="0">
                <a:latin typeface="Arial"/>
                <a:cs typeface="Arial"/>
                <a:hlinkClick r:id="rId4" action="ppaction://hlinksldjump"/>
              </a:rPr>
              <a:t>migration</a:t>
            </a:r>
            <a:endParaRPr sz="500">
              <a:latin typeface="Arial"/>
              <a:cs typeface="Arial"/>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4501515" cy="101600"/>
          </a:xfrm>
          <a:prstGeom prst="rect">
            <a:avLst/>
          </a:prstGeom>
        </p:spPr>
        <p:txBody>
          <a:bodyPr vert="horz" wrap="square" lIns="0" tIns="12065" rIns="0" bIns="0" rtlCol="0">
            <a:spAutoFit/>
          </a:bodyPr>
          <a:lstStyle/>
          <a:p>
            <a:pPr marL="12700">
              <a:lnSpc>
                <a:spcPct val="100000"/>
              </a:lnSpc>
              <a:spcBef>
                <a:spcPts val="95"/>
              </a:spcBef>
              <a:tabLst>
                <a:tab pos="4060190" algn="l"/>
              </a:tabLst>
            </a:pPr>
            <a:r>
              <a:rPr sz="500" spc="-10" dirty="0">
                <a:latin typeface="Arial"/>
                <a:cs typeface="Arial"/>
                <a:hlinkClick r:id="rId2" action="ppaction://hlinksldjump"/>
              </a:rPr>
              <a:t>Processes</a:t>
            </a:r>
            <a:r>
              <a:rPr sz="500" dirty="0">
                <a:latin typeface="Arial"/>
                <a:cs typeface="Arial"/>
              </a:rPr>
              <a:t>	</a:t>
            </a:r>
            <a:r>
              <a:rPr sz="500" dirty="0">
                <a:solidFill>
                  <a:srgbClr val="FFFFFF"/>
                </a:solidFill>
                <a:latin typeface="Arial"/>
                <a:cs typeface="Arial"/>
                <a:hlinkClick r:id="rId3" action="ppaction://hlinksldjump"/>
              </a:rPr>
              <a:t>Code</a:t>
            </a:r>
            <a:r>
              <a:rPr sz="500" spc="-20" dirty="0">
                <a:solidFill>
                  <a:srgbClr val="FFFFFF"/>
                </a:solidFill>
                <a:latin typeface="Arial"/>
                <a:cs typeface="Arial"/>
                <a:hlinkClick r:id="rId3" action="ppaction://hlinksldjump"/>
              </a:rPr>
              <a:t> </a:t>
            </a:r>
            <a:r>
              <a:rPr sz="500" spc="-10" dirty="0">
                <a:solidFill>
                  <a:srgbClr val="FFFFFF"/>
                </a:solidFill>
                <a:latin typeface="Arial"/>
                <a:cs typeface="Arial"/>
                <a:hlinkClick r:id="rId3" action="ppaction://hlinksldjump"/>
              </a:rPr>
              <a:t>migration</a:t>
            </a:r>
            <a:endParaRPr sz="500">
              <a:latin typeface="Arial"/>
              <a:cs typeface="Arial"/>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Migration</a:t>
            </a:r>
            <a:r>
              <a:rPr spc="10" dirty="0"/>
              <a:t> </a:t>
            </a:r>
            <a:r>
              <a:rPr dirty="0"/>
              <a:t>in</a:t>
            </a:r>
            <a:r>
              <a:rPr spc="10" dirty="0"/>
              <a:t> </a:t>
            </a:r>
            <a:r>
              <a:rPr spc="-10" dirty="0"/>
              <a:t>heterogeneous</a:t>
            </a:r>
            <a:r>
              <a:rPr spc="15" dirty="0"/>
              <a:t> </a:t>
            </a:r>
            <a:r>
              <a:rPr spc="-10" dirty="0"/>
              <a:t>systems</a:t>
            </a:r>
          </a:p>
        </p:txBody>
      </p:sp>
      <p:sp>
        <p:nvSpPr>
          <p:cNvPr id="4" name="object 4"/>
          <p:cNvSpPr txBox="1"/>
          <p:nvPr/>
        </p:nvSpPr>
        <p:spPr>
          <a:xfrm>
            <a:off x="296494" y="514774"/>
            <a:ext cx="4001770" cy="2285365"/>
          </a:xfrm>
          <a:prstGeom prst="rect">
            <a:avLst/>
          </a:prstGeom>
        </p:spPr>
        <p:txBody>
          <a:bodyPr vert="horz" wrap="square" lIns="0" tIns="12065" rIns="0" bIns="0" rtlCol="0">
            <a:spAutoFit/>
          </a:bodyPr>
          <a:lstStyle/>
          <a:p>
            <a:pPr marL="63500">
              <a:lnSpc>
                <a:spcPct val="100000"/>
              </a:lnSpc>
              <a:spcBef>
                <a:spcPts val="95"/>
              </a:spcBef>
            </a:pPr>
            <a:r>
              <a:rPr sz="1000" dirty="0">
                <a:solidFill>
                  <a:srgbClr val="3333B2"/>
                </a:solidFill>
                <a:latin typeface="Arial"/>
                <a:cs typeface="Arial"/>
              </a:rPr>
              <a:t>Main</a:t>
            </a:r>
            <a:r>
              <a:rPr sz="1000" spc="-30" dirty="0">
                <a:solidFill>
                  <a:srgbClr val="3333B2"/>
                </a:solidFill>
                <a:latin typeface="Arial"/>
                <a:cs typeface="Arial"/>
              </a:rPr>
              <a:t> </a:t>
            </a:r>
            <a:r>
              <a:rPr sz="1000" spc="-10" dirty="0">
                <a:solidFill>
                  <a:srgbClr val="3333B2"/>
                </a:solidFill>
                <a:latin typeface="Arial"/>
                <a:cs typeface="Arial"/>
              </a:rPr>
              <a:t>problem</a:t>
            </a:r>
            <a:endParaRPr sz="1000">
              <a:latin typeface="Arial"/>
              <a:cs typeface="Arial"/>
            </a:endParaRPr>
          </a:p>
          <a:p>
            <a:pPr marL="312420" indent="-116839">
              <a:lnSpc>
                <a:spcPct val="100000"/>
              </a:lnSpc>
              <a:spcBef>
                <a:spcPts val="695"/>
              </a:spcBef>
              <a:buClr>
                <a:srgbClr val="3333B2"/>
              </a:buClr>
              <a:buFont typeface="Menlo"/>
              <a:buChar char="•"/>
              <a:tabLst>
                <a:tab pos="313055" algn="l"/>
              </a:tabLst>
            </a:pPr>
            <a:r>
              <a:rPr sz="900" dirty="0">
                <a:latin typeface="Arial"/>
                <a:cs typeface="Arial"/>
              </a:rPr>
              <a:t>The</a:t>
            </a:r>
            <a:r>
              <a:rPr sz="900" spc="-35" dirty="0">
                <a:latin typeface="Arial"/>
                <a:cs typeface="Arial"/>
              </a:rPr>
              <a:t> </a:t>
            </a:r>
            <a:r>
              <a:rPr sz="900" dirty="0">
                <a:latin typeface="Arial"/>
                <a:cs typeface="Arial"/>
              </a:rPr>
              <a:t>target</a:t>
            </a:r>
            <a:r>
              <a:rPr sz="900" spc="-30" dirty="0">
                <a:latin typeface="Arial"/>
                <a:cs typeface="Arial"/>
              </a:rPr>
              <a:t> </a:t>
            </a:r>
            <a:r>
              <a:rPr sz="900" dirty="0">
                <a:latin typeface="Arial"/>
                <a:cs typeface="Arial"/>
              </a:rPr>
              <a:t>machine</a:t>
            </a:r>
            <a:r>
              <a:rPr sz="900" spc="-30" dirty="0">
                <a:latin typeface="Arial"/>
                <a:cs typeface="Arial"/>
              </a:rPr>
              <a:t> </a:t>
            </a:r>
            <a:r>
              <a:rPr sz="900" dirty="0">
                <a:latin typeface="Arial"/>
                <a:cs typeface="Arial"/>
              </a:rPr>
              <a:t>may</a:t>
            </a:r>
            <a:r>
              <a:rPr sz="900" spc="-35" dirty="0">
                <a:latin typeface="Arial"/>
                <a:cs typeface="Arial"/>
              </a:rPr>
              <a:t> </a:t>
            </a:r>
            <a:r>
              <a:rPr sz="900" dirty="0">
                <a:latin typeface="Arial"/>
                <a:cs typeface="Arial"/>
              </a:rPr>
              <a:t>not</a:t>
            </a:r>
            <a:r>
              <a:rPr sz="900" spc="-30" dirty="0">
                <a:latin typeface="Arial"/>
                <a:cs typeface="Arial"/>
              </a:rPr>
              <a:t> </a:t>
            </a:r>
            <a:r>
              <a:rPr sz="900" dirty="0">
                <a:latin typeface="Arial"/>
                <a:cs typeface="Arial"/>
              </a:rPr>
              <a:t>be</a:t>
            </a:r>
            <a:r>
              <a:rPr sz="900" spc="-30" dirty="0">
                <a:latin typeface="Arial"/>
                <a:cs typeface="Arial"/>
              </a:rPr>
              <a:t> </a:t>
            </a:r>
            <a:r>
              <a:rPr sz="900" dirty="0">
                <a:solidFill>
                  <a:srgbClr val="3333B2"/>
                </a:solidFill>
                <a:latin typeface="Arial"/>
                <a:cs typeface="Arial"/>
              </a:rPr>
              <a:t>suitable</a:t>
            </a:r>
            <a:r>
              <a:rPr sz="900" spc="-30" dirty="0">
                <a:solidFill>
                  <a:srgbClr val="3333B2"/>
                </a:solidFill>
                <a:latin typeface="Arial"/>
                <a:cs typeface="Arial"/>
              </a:rPr>
              <a:t> </a:t>
            </a:r>
            <a:r>
              <a:rPr sz="900" dirty="0">
                <a:solidFill>
                  <a:srgbClr val="3333B2"/>
                </a:solidFill>
                <a:latin typeface="Arial"/>
                <a:cs typeface="Arial"/>
              </a:rPr>
              <a:t>to</a:t>
            </a:r>
            <a:r>
              <a:rPr sz="900" spc="-35" dirty="0">
                <a:solidFill>
                  <a:srgbClr val="3333B2"/>
                </a:solidFill>
                <a:latin typeface="Arial"/>
                <a:cs typeface="Arial"/>
              </a:rPr>
              <a:t> </a:t>
            </a:r>
            <a:r>
              <a:rPr sz="900" spc="-10" dirty="0">
                <a:solidFill>
                  <a:srgbClr val="3333B2"/>
                </a:solidFill>
                <a:latin typeface="Arial"/>
                <a:cs typeface="Arial"/>
              </a:rPr>
              <a:t>execute</a:t>
            </a:r>
            <a:r>
              <a:rPr sz="900" spc="-30" dirty="0">
                <a:solidFill>
                  <a:srgbClr val="3333B2"/>
                </a:solidFill>
                <a:latin typeface="Arial"/>
                <a:cs typeface="Arial"/>
              </a:rPr>
              <a:t> </a:t>
            </a:r>
            <a:r>
              <a:rPr sz="900" dirty="0">
                <a:solidFill>
                  <a:srgbClr val="3333B2"/>
                </a:solidFill>
                <a:latin typeface="Arial"/>
                <a:cs typeface="Arial"/>
              </a:rPr>
              <a:t>the</a:t>
            </a:r>
            <a:r>
              <a:rPr sz="900" spc="-30" dirty="0">
                <a:solidFill>
                  <a:srgbClr val="3333B2"/>
                </a:solidFill>
                <a:latin typeface="Arial"/>
                <a:cs typeface="Arial"/>
              </a:rPr>
              <a:t> </a:t>
            </a:r>
            <a:r>
              <a:rPr sz="900" dirty="0">
                <a:solidFill>
                  <a:srgbClr val="3333B2"/>
                </a:solidFill>
                <a:latin typeface="Arial"/>
                <a:cs typeface="Arial"/>
              </a:rPr>
              <a:t>migrated</a:t>
            </a:r>
            <a:r>
              <a:rPr sz="900" spc="-30" dirty="0">
                <a:solidFill>
                  <a:srgbClr val="3333B2"/>
                </a:solidFill>
                <a:latin typeface="Arial"/>
                <a:cs typeface="Arial"/>
              </a:rPr>
              <a:t> </a:t>
            </a:r>
            <a:r>
              <a:rPr sz="900" spc="-20" dirty="0">
                <a:solidFill>
                  <a:srgbClr val="3333B2"/>
                </a:solidFill>
                <a:latin typeface="Arial"/>
                <a:cs typeface="Arial"/>
              </a:rPr>
              <a:t>code</a:t>
            </a:r>
            <a:endParaRPr sz="900">
              <a:latin typeface="Arial"/>
              <a:cs typeface="Arial"/>
            </a:endParaRPr>
          </a:p>
          <a:p>
            <a:pPr marL="316230" marR="43180" indent="-120650">
              <a:lnSpc>
                <a:spcPct val="111600"/>
              </a:lnSpc>
              <a:spcBef>
                <a:spcPts val="400"/>
              </a:spcBef>
              <a:buClr>
                <a:srgbClr val="3333B2"/>
              </a:buClr>
              <a:buFont typeface="Menlo"/>
              <a:buChar char="•"/>
              <a:tabLst>
                <a:tab pos="313055" algn="l"/>
              </a:tabLst>
            </a:pPr>
            <a:r>
              <a:rPr sz="900" dirty="0">
                <a:latin typeface="Arial"/>
                <a:cs typeface="Arial"/>
              </a:rPr>
              <a:t>The</a:t>
            </a:r>
            <a:r>
              <a:rPr sz="900" spc="-15" dirty="0">
                <a:latin typeface="Arial"/>
                <a:cs typeface="Arial"/>
              </a:rPr>
              <a:t> </a:t>
            </a:r>
            <a:r>
              <a:rPr sz="900" spc="-10" dirty="0">
                <a:latin typeface="Arial"/>
                <a:cs typeface="Arial"/>
              </a:rPr>
              <a:t>definition </a:t>
            </a:r>
            <a:r>
              <a:rPr sz="900" dirty="0">
                <a:latin typeface="Arial"/>
                <a:cs typeface="Arial"/>
              </a:rPr>
              <a:t>of</a:t>
            </a:r>
            <a:r>
              <a:rPr sz="900" spc="-15" dirty="0">
                <a:latin typeface="Arial"/>
                <a:cs typeface="Arial"/>
              </a:rPr>
              <a:t> </a:t>
            </a:r>
            <a:r>
              <a:rPr sz="900" spc="-10" dirty="0">
                <a:latin typeface="Arial"/>
                <a:cs typeface="Arial"/>
              </a:rPr>
              <a:t>process/thread/processor context </a:t>
            </a:r>
            <a:r>
              <a:rPr sz="900" dirty="0">
                <a:latin typeface="Arial"/>
                <a:cs typeface="Arial"/>
              </a:rPr>
              <a:t>is</a:t>
            </a:r>
            <a:r>
              <a:rPr sz="900" spc="-15" dirty="0">
                <a:latin typeface="Arial"/>
                <a:cs typeface="Arial"/>
              </a:rPr>
              <a:t> </a:t>
            </a:r>
            <a:r>
              <a:rPr sz="900" dirty="0">
                <a:solidFill>
                  <a:srgbClr val="3333B2"/>
                </a:solidFill>
                <a:latin typeface="Arial"/>
                <a:cs typeface="Arial"/>
              </a:rPr>
              <a:t>highly</a:t>
            </a:r>
            <a:r>
              <a:rPr sz="900" spc="-10" dirty="0">
                <a:solidFill>
                  <a:srgbClr val="3333B2"/>
                </a:solidFill>
                <a:latin typeface="Arial"/>
                <a:cs typeface="Arial"/>
              </a:rPr>
              <a:t> dependent </a:t>
            </a:r>
            <a:r>
              <a:rPr sz="900" spc="-25" dirty="0">
                <a:solidFill>
                  <a:srgbClr val="3333B2"/>
                </a:solidFill>
                <a:latin typeface="Arial"/>
                <a:cs typeface="Arial"/>
              </a:rPr>
              <a:t>on </a:t>
            </a:r>
            <a:r>
              <a:rPr sz="900" dirty="0">
                <a:solidFill>
                  <a:srgbClr val="3333B2"/>
                </a:solidFill>
                <a:latin typeface="Arial"/>
                <a:cs typeface="Arial"/>
              </a:rPr>
              <a:t>local</a:t>
            </a:r>
            <a:r>
              <a:rPr sz="900" spc="-25" dirty="0">
                <a:solidFill>
                  <a:srgbClr val="3333B2"/>
                </a:solidFill>
                <a:latin typeface="Arial"/>
                <a:cs typeface="Arial"/>
              </a:rPr>
              <a:t> </a:t>
            </a:r>
            <a:r>
              <a:rPr sz="900" spc="-10" dirty="0">
                <a:solidFill>
                  <a:srgbClr val="3333B2"/>
                </a:solidFill>
                <a:latin typeface="Arial"/>
                <a:cs typeface="Arial"/>
              </a:rPr>
              <a:t>hardware,</a:t>
            </a:r>
            <a:r>
              <a:rPr sz="900" spc="-25" dirty="0">
                <a:solidFill>
                  <a:srgbClr val="3333B2"/>
                </a:solidFill>
                <a:latin typeface="Arial"/>
                <a:cs typeface="Arial"/>
              </a:rPr>
              <a:t> </a:t>
            </a:r>
            <a:r>
              <a:rPr sz="900" dirty="0">
                <a:solidFill>
                  <a:srgbClr val="3333B2"/>
                </a:solidFill>
                <a:latin typeface="Arial"/>
                <a:cs typeface="Arial"/>
              </a:rPr>
              <a:t>operating</a:t>
            </a:r>
            <a:r>
              <a:rPr sz="900" spc="-20" dirty="0">
                <a:solidFill>
                  <a:srgbClr val="3333B2"/>
                </a:solidFill>
                <a:latin typeface="Arial"/>
                <a:cs typeface="Arial"/>
              </a:rPr>
              <a:t> </a:t>
            </a:r>
            <a:r>
              <a:rPr sz="900" dirty="0">
                <a:solidFill>
                  <a:srgbClr val="3333B2"/>
                </a:solidFill>
                <a:latin typeface="Arial"/>
                <a:cs typeface="Arial"/>
              </a:rPr>
              <a:t>system</a:t>
            </a:r>
            <a:r>
              <a:rPr sz="900" spc="-25" dirty="0">
                <a:solidFill>
                  <a:srgbClr val="3333B2"/>
                </a:solidFill>
                <a:latin typeface="Arial"/>
                <a:cs typeface="Arial"/>
              </a:rPr>
              <a:t> </a:t>
            </a:r>
            <a:r>
              <a:rPr sz="900" dirty="0">
                <a:solidFill>
                  <a:srgbClr val="3333B2"/>
                </a:solidFill>
                <a:latin typeface="Arial"/>
                <a:cs typeface="Arial"/>
              </a:rPr>
              <a:t>and</a:t>
            </a:r>
            <a:r>
              <a:rPr sz="900" spc="-25" dirty="0">
                <a:solidFill>
                  <a:srgbClr val="3333B2"/>
                </a:solidFill>
                <a:latin typeface="Arial"/>
                <a:cs typeface="Arial"/>
              </a:rPr>
              <a:t> </a:t>
            </a:r>
            <a:r>
              <a:rPr sz="900" dirty="0">
                <a:solidFill>
                  <a:srgbClr val="3333B2"/>
                </a:solidFill>
                <a:latin typeface="Arial"/>
                <a:cs typeface="Arial"/>
              </a:rPr>
              <a:t>runtime</a:t>
            </a:r>
            <a:r>
              <a:rPr sz="900" spc="-20" dirty="0">
                <a:solidFill>
                  <a:srgbClr val="3333B2"/>
                </a:solidFill>
                <a:latin typeface="Arial"/>
                <a:cs typeface="Arial"/>
              </a:rPr>
              <a:t> </a:t>
            </a:r>
            <a:r>
              <a:rPr sz="900" spc="-10" dirty="0">
                <a:solidFill>
                  <a:srgbClr val="3333B2"/>
                </a:solidFill>
                <a:latin typeface="Arial"/>
                <a:cs typeface="Arial"/>
              </a:rPr>
              <a:t>system</a:t>
            </a:r>
            <a:endParaRPr sz="900">
              <a:latin typeface="Arial"/>
              <a:cs typeface="Arial"/>
            </a:endParaRPr>
          </a:p>
          <a:p>
            <a:pPr>
              <a:lnSpc>
                <a:spcPct val="100000"/>
              </a:lnSpc>
              <a:spcBef>
                <a:spcPts val="25"/>
              </a:spcBef>
              <a:buClr>
                <a:srgbClr val="3333B2"/>
              </a:buClr>
              <a:buFont typeface="Menlo"/>
              <a:buChar char="•"/>
            </a:pPr>
            <a:endParaRPr sz="1200">
              <a:latin typeface="Arial"/>
              <a:cs typeface="Arial"/>
            </a:endParaRPr>
          </a:p>
          <a:p>
            <a:pPr marL="63500">
              <a:lnSpc>
                <a:spcPct val="100000"/>
              </a:lnSpc>
              <a:spcBef>
                <a:spcPts val="5"/>
              </a:spcBef>
            </a:pPr>
            <a:r>
              <a:rPr sz="1000" dirty="0">
                <a:solidFill>
                  <a:srgbClr val="C80000"/>
                </a:solidFill>
                <a:latin typeface="Arial"/>
                <a:cs typeface="Arial"/>
              </a:rPr>
              <a:t>Only</a:t>
            </a:r>
            <a:r>
              <a:rPr sz="1000" spc="-35" dirty="0">
                <a:solidFill>
                  <a:srgbClr val="C80000"/>
                </a:solidFill>
                <a:latin typeface="Arial"/>
                <a:cs typeface="Arial"/>
              </a:rPr>
              <a:t> </a:t>
            </a:r>
            <a:r>
              <a:rPr sz="1000" dirty="0">
                <a:solidFill>
                  <a:srgbClr val="C80000"/>
                </a:solidFill>
                <a:latin typeface="Arial"/>
                <a:cs typeface="Arial"/>
              </a:rPr>
              <a:t>solution:</a:t>
            </a:r>
            <a:r>
              <a:rPr sz="1000" spc="30" dirty="0">
                <a:solidFill>
                  <a:srgbClr val="C80000"/>
                </a:solidFill>
                <a:latin typeface="Arial"/>
                <a:cs typeface="Arial"/>
              </a:rPr>
              <a:t> </a:t>
            </a:r>
            <a:r>
              <a:rPr sz="1000" dirty="0">
                <a:solidFill>
                  <a:srgbClr val="C80000"/>
                </a:solidFill>
                <a:latin typeface="Arial"/>
                <a:cs typeface="Arial"/>
              </a:rPr>
              <a:t>abstract</a:t>
            </a:r>
            <a:r>
              <a:rPr sz="1000" spc="-30" dirty="0">
                <a:solidFill>
                  <a:srgbClr val="C80000"/>
                </a:solidFill>
                <a:latin typeface="Arial"/>
                <a:cs typeface="Arial"/>
              </a:rPr>
              <a:t> </a:t>
            </a:r>
            <a:r>
              <a:rPr sz="1000" dirty="0">
                <a:solidFill>
                  <a:srgbClr val="C80000"/>
                </a:solidFill>
                <a:latin typeface="Arial"/>
                <a:cs typeface="Arial"/>
              </a:rPr>
              <a:t>machine</a:t>
            </a:r>
            <a:r>
              <a:rPr sz="1000" spc="-30" dirty="0">
                <a:solidFill>
                  <a:srgbClr val="C80000"/>
                </a:solidFill>
                <a:latin typeface="Arial"/>
                <a:cs typeface="Arial"/>
              </a:rPr>
              <a:t> </a:t>
            </a:r>
            <a:r>
              <a:rPr sz="1000" dirty="0">
                <a:solidFill>
                  <a:srgbClr val="C80000"/>
                </a:solidFill>
                <a:latin typeface="Arial"/>
                <a:cs typeface="Arial"/>
              </a:rPr>
              <a:t>implemented</a:t>
            </a:r>
            <a:r>
              <a:rPr sz="1000" spc="-30" dirty="0">
                <a:solidFill>
                  <a:srgbClr val="C80000"/>
                </a:solidFill>
                <a:latin typeface="Arial"/>
                <a:cs typeface="Arial"/>
              </a:rPr>
              <a:t> </a:t>
            </a:r>
            <a:r>
              <a:rPr sz="1000" dirty="0">
                <a:solidFill>
                  <a:srgbClr val="C80000"/>
                </a:solidFill>
                <a:latin typeface="Arial"/>
                <a:cs typeface="Arial"/>
              </a:rPr>
              <a:t>on</a:t>
            </a:r>
            <a:r>
              <a:rPr sz="1000" spc="-30" dirty="0">
                <a:solidFill>
                  <a:srgbClr val="C80000"/>
                </a:solidFill>
                <a:latin typeface="Arial"/>
                <a:cs typeface="Arial"/>
              </a:rPr>
              <a:t> </a:t>
            </a:r>
            <a:r>
              <a:rPr sz="1000" spc="-10" dirty="0">
                <a:solidFill>
                  <a:srgbClr val="C80000"/>
                </a:solidFill>
                <a:latin typeface="Arial"/>
                <a:cs typeface="Arial"/>
              </a:rPr>
              <a:t>different</a:t>
            </a:r>
            <a:r>
              <a:rPr sz="1000" spc="-35" dirty="0">
                <a:solidFill>
                  <a:srgbClr val="C80000"/>
                </a:solidFill>
                <a:latin typeface="Arial"/>
                <a:cs typeface="Arial"/>
              </a:rPr>
              <a:t> </a:t>
            </a:r>
            <a:r>
              <a:rPr sz="1000" spc="-10" dirty="0">
                <a:solidFill>
                  <a:srgbClr val="C80000"/>
                </a:solidFill>
                <a:latin typeface="Arial"/>
                <a:cs typeface="Arial"/>
              </a:rPr>
              <a:t>platforms</a:t>
            </a:r>
            <a:endParaRPr sz="1000">
              <a:latin typeface="Arial"/>
              <a:cs typeface="Arial"/>
            </a:endParaRPr>
          </a:p>
          <a:p>
            <a:pPr marL="316230" indent="-120650">
              <a:lnSpc>
                <a:spcPct val="100000"/>
              </a:lnSpc>
              <a:spcBef>
                <a:spcPts val="700"/>
              </a:spcBef>
              <a:buClr>
                <a:srgbClr val="3333B2"/>
              </a:buClr>
              <a:buFont typeface="Menlo"/>
              <a:buChar char="•"/>
              <a:tabLst>
                <a:tab pos="316865" algn="l"/>
              </a:tabLst>
            </a:pPr>
            <a:r>
              <a:rPr sz="900" dirty="0">
                <a:latin typeface="Arial"/>
                <a:cs typeface="Arial"/>
              </a:rPr>
              <a:t>Interpreted</a:t>
            </a:r>
            <a:r>
              <a:rPr sz="900" spc="-15" dirty="0">
                <a:latin typeface="Arial"/>
                <a:cs typeface="Arial"/>
              </a:rPr>
              <a:t> </a:t>
            </a:r>
            <a:r>
              <a:rPr sz="900" spc="-10" dirty="0">
                <a:latin typeface="Arial"/>
                <a:cs typeface="Arial"/>
              </a:rPr>
              <a:t>languages,</a:t>
            </a:r>
            <a:r>
              <a:rPr sz="900" spc="-15" dirty="0">
                <a:latin typeface="Arial"/>
                <a:cs typeface="Arial"/>
              </a:rPr>
              <a:t> </a:t>
            </a:r>
            <a:r>
              <a:rPr sz="900" spc="-10" dirty="0">
                <a:latin typeface="Arial"/>
                <a:cs typeface="Arial"/>
              </a:rPr>
              <a:t>effectively</a:t>
            </a:r>
            <a:r>
              <a:rPr sz="900" spc="-15" dirty="0">
                <a:latin typeface="Arial"/>
                <a:cs typeface="Arial"/>
              </a:rPr>
              <a:t> </a:t>
            </a:r>
            <a:r>
              <a:rPr sz="900" dirty="0">
                <a:latin typeface="Arial"/>
                <a:cs typeface="Arial"/>
              </a:rPr>
              <a:t>having</a:t>
            </a:r>
            <a:r>
              <a:rPr sz="900" spc="-15" dirty="0">
                <a:latin typeface="Arial"/>
                <a:cs typeface="Arial"/>
              </a:rPr>
              <a:t> </a:t>
            </a:r>
            <a:r>
              <a:rPr sz="900" dirty="0">
                <a:latin typeface="Arial"/>
                <a:cs typeface="Arial"/>
              </a:rPr>
              <a:t>their</a:t>
            </a:r>
            <a:r>
              <a:rPr sz="900" spc="-15" dirty="0">
                <a:latin typeface="Arial"/>
                <a:cs typeface="Arial"/>
              </a:rPr>
              <a:t> </a:t>
            </a:r>
            <a:r>
              <a:rPr sz="900" dirty="0">
                <a:latin typeface="Arial"/>
                <a:cs typeface="Arial"/>
              </a:rPr>
              <a:t>own</a:t>
            </a:r>
            <a:r>
              <a:rPr sz="900" spc="-15" dirty="0">
                <a:latin typeface="Arial"/>
                <a:cs typeface="Arial"/>
              </a:rPr>
              <a:t> </a:t>
            </a:r>
            <a:r>
              <a:rPr sz="900" spc="-25" dirty="0">
                <a:latin typeface="Arial"/>
                <a:cs typeface="Arial"/>
              </a:rPr>
              <a:t>VM</a:t>
            </a:r>
            <a:endParaRPr sz="900">
              <a:latin typeface="Arial"/>
              <a:cs typeface="Arial"/>
            </a:endParaRPr>
          </a:p>
          <a:p>
            <a:pPr marL="312420" indent="-116839">
              <a:lnSpc>
                <a:spcPct val="100000"/>
              </a:lnSpc>
              <a:spcBef>
                <a:spcPts val="520"/>
              </a:spcBef>
              <a:buClr>
                <a:srgbClr val="3333B2"/>
              </a:buClr>
              <a:buFont typeface="Menlo"/>
              <a:buChar char="•"/>
              <a:tabLst>
                <a:tab pos="313055" algn="l"/>
              </a:tabLst>
            </a:pPr>
            <a:r>
              <a:rPr sz="900" dirty="0">
                <a:latin typeface="Arial"/>
                <a:cs typeface="Arial"/>
              </a:rPr>
              <a:t>Virtual</a:t>
            </a:r>
            <a:r>
              <a:rPr sz="900" spc="-20" dirty="0">
                <a:latin typeface="Arial"/>
                <a:cs typeface="Arial"/>
              </a:rPr>
              <a:t> </a:t>
            </a:r>
            <a:r>
              <a:rPr sz="900" dirty="0">
                <a:latin typeface="Arial"/>
                <a:cs typeface="Arial"/>
              </a:rPr>
              <a:t>machine</a:t>
            </a:r>
            <a:r>
              <a:rPr sz="900" spc="-15" dirty="0">
                <a:latin typeface="Arial"/>
                <a:cs typeface="Arial"/>
              </a:rPr>
              <a:t> </a:t>
            </a:r>
            <a:r>
              <a:rPr sz="900" spc="-10" dirty="0">
                <a:latin typeface="Arial"/>
                <a:cs typeface="Arial"/>
              </a:rPr>
              <a:t>monitors</a:t>
            </a:r>
            <a:endParaRPr sz="900">
              <a:latin typeface="Arial"/>
              <a:cs typeface="Arial"/>
            </a:endParaRPr>
          </a:p>
          <a:p>
            <a:pPr>
              <a:lnSpc>
                <a:spcPct val="100000"/>
              </a:lnSpc>
              <a:spcBef>
                <a:spcPts val="20"/>
              </a:spcBef>
            </a:pPr>
            <a:endParaRPr sz="1050">
              <a:latin typeface="Arial"/>
              <a:cs typeface="Arial"/>
            </a:endParaRPr>
          </a:p>
          <a:p>
            <a:pPr marL="63500">
              <a:lnSpc>
                <a:spcPct val="100000"/>
              </a:lnSpc>
            </a:pPr>
            <a:r>
              <a:rPr sz="1000" spc="-10" dirty="0">
                <a:solidFill>
                  <a:srgbClr val="C80000"/>
                </a:solidFill>
                <a:latin typeface="Arial"/>
                <a:cs typeface="Arial"/>
              </a:rPr>
              <a:t>Observation</a:t>
            </a:r>
            <a:endParaRPr sz="1000">
              <a:latin typeface="Arial"/>
              <a:cs typeface="Arial"/>
            </a:endParaRPr>
          </a:p>
          <a:p>
            <a:pPr marL="63500" marR="40640" indent="-3810">
              <a:lnSpc>
                <a:spcPts val="1210"/>
              </a:lnSpc>
              <a:spcBef>
                <a:spcPts val="35"/>
              </a:spcBef>
            </a:pPr>
            <a:r>
              <a:rPr sz="900" dirty="0">
                <a:latin typeface="Arial"/>
                <a:cs typeface="Arial"/>
              </a:rPr>
              <a:t>As</a:t>
            </a:r>
            <a:r>
              <a:rPr sz="900" spc="-15" dirty="0">
                <a:latin typeface="Arial"/>
                <a:cs typeface="Arial"/>
              </a:rPr>
              <a:t> </a:t>
            </a:r>
            <a:r>
              <a:rPr sz="900" spc="-10" dirty="0">
                <a:latin typeface="Arial"/>
                <a:cs typeface="Arial"/>
              </a:rPr>
              <a:t>containers</a:t>
            </a:r>
            <a:r>
              <a:rPr sz="900" spc="-15" dirty="0">
                <a:latin typeface="Arial"/>
                <a:cs typeface="Arial"/>
              </a:rPr>
              <a:t> </a:t>
            </a:r>
            <a:r>
              <a:rPr sz="900" dirty="0">
                <a:latin typeface="Arial"/>
                <a:cs typeface="Arial"/>
              </a:rPr>
              <a:t>are</a:t>
            </a:r>
            <a:r>
              <a:rPr sz="900" spc="-15" dirty="0">
                <a:latin typeface="Arial"/>
                <a:cs typeface="Arial"/>
              </a:rPr>
              <a:t> </a:t>
            </a:r>
            <a:r>
              <a:rPr sz="900" dirty="0">
                <a:latin typeface="Arial"/>
                <a:cs typeface="Arial"/>
              </a:rPr>
              <a:t>directly</a:t>
            </a:r>
            <a:r>
              <a:rPr sz="900" spc="-10" dirty="0">
                <a:latin typeface="Arial"/>
                <a:cs typeface="Arial"/>
              </a:rPr>
              <a:t> dependent</a:t>
            </a:r>
            <a:r>
              <a:rPr sz="900" spc="-15" dirty="0">
                <a:latin typeface="Arial"/>
                <a:cs typeface="Arial"/>
              </a:rPr>
              <a:t> </a:t>
            </a:r>
            <a:r>
              <a:rPr sz="900" dirty="0">
                <a:latin typeface="Arial"/>
                <a:cs typeface="Arial"/>
              </a:rPr>
              <a:t>on</a:t>
            </a:r>
            <a:r>
              <a:rPr sz="900" spc="-15" dirty="0">
                <a:latin typeface="Arial"/>
                <a:cs typeface="Arial"/>
              </a:rPr>
              <a:t> </a:t>
            </a:r>
            <a:r>
              <a:rPr sz="900" dirty="0">
                <a:latin typeface="Arial"/>
                <a:cs typeface="Arial"/>
              </a:rPr>
              <a:t>the</a:t>
            </a:r>
            <a:r>
              <a:rPr sz="900" spc="-15" dirty="0">
                <a:latin typeface="Arial"/>
                <a:cs typeface="Arial"/>
              </a:rPr>
              <a:t> </a:t>
            </a:r>
            <a:r>
              <a:rPr sz="900" spc="-10" dirty="0">
                <a:latin typeface="Arial"/>
                <a:cs typeface="Arial"/>
              </a:rPr>
              <a:t>underlying operating</a:t>
            </a:r>
            <a:r>
              <a:rPr sz="900" spc="-15" dirty="0">
                <a:latin typeface="Arial"/>
                <a:cs typeface="Arial"/>
              </a:rPr>
              <a:t> </a:t>
            </a:r>
            <a:r>
              <a:rPr sz="900" spc="-10" dirty="0">
                <a:latin typeface="Arial"/>
                <a:cs typeface="Arial"/>
              </a:rPr>
              <a:t>system,</a:t>
            </a:r>
            <a:r>
              <a:rPr sz="900" spc="-15" dirty="0">
                <a:latin typeface="Arial"/>
                <a:cs typeface="Arial"/>
              </a:rPr>
              <a:t> </a:t>
            </a:r>
            <a:r>
              <a:rPr sz="900" spc="-10" dirty="0">
                <a:latin typeface="Arial"/>
                <a:cs typeface="Arial"/>
              </a:rPr>
              <a:t>their </a:t>
            </a:r>
            <a:r>
              <a:rPr sz="900" dirty="0">
                <a:latin typeface="Arial"/>
                <a:cs typeface="Arial"/>
              </a:rPr>
              <a:t>migration</a:t>
            </a:r>
            <a:r>
              <a:rPr sz="900" spc="-10" dirty="0">
                <a:latin typeface="Arial"/>
                <a:cs typeface="Arial"/>
              </a:rPr>
              <a:t> </a:t>
            </a:r>
            <a:r>
              <a:rPr sz="900" dirty="0">
                <a:latin typeface="Arial"/>
                <a:cs typeface="Arial"/>
              </a:rPr>
              <a:t>in</a:t>
            </a:r>
            <a:r>
              <a:rPr sz="900" spc="-10" dirty="0">
                <a:latin typeface="Arial"/>
                <a:cs typeface="Arial"/>
              </a:rPr>
              <a:t> heterogeneous environments </a:t>
            </a:r>
            <a:r>
              <a:rPr sz="900" dirty="0">
                <a:latin typeface="Arial"/>
                <a:cs typeface="Arial"/>
              </a:rPr>
              <a:t>is</a:t>
            </a:r>
            <a:r>
              <a:rPr sz="900" spc="-5" dirty="0">
                <a:latin typeface="Arial"/>
                <a:cs typeface="Arial"/>
              </a:rPr>
              <a:t> </a:t>
            </a:r>
            <a:r>
              <a:rPr sz="900" dirty="0">
                <a:latin typeface="Arial"/>
                <a:cs typeface="Arial"/>
              </a:rPr>
              <a:t>far</a:t>
            </a:r>
            <a:r>
              <a:rPr sz="900" spc="-10" dirty="0">
                <a:latin typeface="Arial"/>
                <a:cs typeface="Arial"/>
              </a:rPr>
              <a:t> </a:t>
            </a:r>
            <a:r>
              <a:rPr sz="900" dirty="0">
                <a:latin typeface="Arial"/>
                <a:cs typeface="Arial"/>
              </a:rPr>
              <a:t>from</a:t>
            </a:r>
            <a:r>
              <a:rPr sz="900" spc="-10" dirty="0">
                <a:latin typeface="Arial"/>
                <a:cs typeface="Arial"/>
              </a:rPr>
              <a:t> </a:t>
            </a:r>
            <a:r>
              <a:rPr sz="900" dirty="0">
                <a:latin typeface="Arial"/>
                <a:cs typeface="Arial"/>
              </a:rPr>
              <a:t>trivial,</a:t>
            </a:r>
            <a:r>
              <a:rPr sz="900" spc="-10" dirty="0">
                <a:latin typeface="Arial"/>
                <a:cs typeface="Arial"/>
              </a:rPr>
              <a:t> </a:t>
            </a:r>
            <a:r>
              <a:rPr sz="900" dirty="0">
                <a:latin typeface="Arial"/>
                <a:cs typeface="Arial"/>
              </a:rPr>
              <a:t>to</a:t>
            </a:r>
            <a:r>
              <a:rPr sz="900" spc="-5" dirty="0">
                <a:latin typeface="Arial"/>
                <a:cs typeface="Arial"/>
              </a:rPr>
              <a:t> </a:t>
            </a:r>
            <a:r>
              <a:rPr sz="900" spc="-10" dirty="0">
                <a:latin typeface="Arial"/>
                <a:cs typeface="Arial"/>
              </a:rPr>
              <a:t>simply </a:t>
            </a:r>
            <a:r>
              <a:rPr sz="900" dirty="0">
                <a:latin typeface="Arial"/>
                <a:cs typeface="Arial"/>
              </a:rPr>
              <a:t>impractical,</a:t>
            </a:r>
            <a:r>
              <a:rPr sz="900" spc="-40" dirty="0">
                <a:latin typeface="Arial"/>
                <a:cs typeface="Arial"/>
              </a:rPr>
              <a:t> </a:t>
            </a:r>
            <a:r>
              <a:rPr sz="900" dirty="0">
                <a:latin typeface="Arial"/>
                <a:cs typeface="Arial"/>
              </a:rPr>
              <a:t>just</a:t>
            </a:r>
            <a:r>
              <a:rPr sz="900" spc="-40" dirty="0">
                <a:latin typeface="Arial"/>
                <a:cs typeface="Arial"/>
              </a:rPr>
              <a:t> </a:t>
            </a:r>
            <a:r>
              <a:rPr sz="900" dirty="0">
                <a:latin typeface="Arial"/>
                <a:cs typeface="Arial"/>
              </a:rPr>
              <a:t>as</a:t>
            </a:r>
            <a:r>
              <a:rPr sz="900" spc="-40" dirty="0">
                <a:latin typeface="Arial"/>
                <a:cs typeface="Arial"/>
              </a:rPr>
              <a:t> </a:t>
            </a:r>
            <a:r>
              <a:rPr sz="900" dirty="0">
                <a:latin typeface="Arial"/>
                <a:cs typeface="Arial"/>
              </a:rPr>
              <a:t>process</a:t>
            </a:r>
            <a:r>
              <a:rPr sz="900" spc="-35" dirty="0">
                <a:latin typeface="Arial"/>
                <a:cs typeface="Arial"/>
              </a:rPr>
              <a:t> </a:t>
            </a:r>
            <a:r>
              <a:rPr sz="900" dirty="0">
                <a:latin typeface="Arial"/>
                <a:cs typeface="Arial"/>
              </a:rPr>
              <a:t>migration</a:t>
            </a:r>
            <a:r>
              <a:rPr sz="900" spc="-40" dirty="0">
                <a:latin typeface="Arial"/>
                <a:cs typeface="Arial"/>
              </a:rPr>
              <a:t> </a:t>
            </a:r>
            <a:r>
              <a:rPr sz="900" spc="-25" dirty="0">
                <a:latin typeface="Arial"/>
                <a:cs typeface="Arial"/>
              </a:rPr>
              <a:t>is.</a:t>
            </a:r>
            <a:endParaRPr sz="900">
              <a:latin typeface="Arial"/>
              <a:cs typeface="Arial"/>
            </a:endParaRPr>
          </a:p>
        </p:txBody>
      </p:sp>
      <p:grpSp>
        <p:nvGrpSpPr>
          <p:cNvPr id="5" name="object 5"/>
          <p:cNvGrpSpPr/>
          <p:nvPr/>
        </p:nvGrpSpPr>
        <p:grpSpPr>
          <a:xfrm>
            <a:off x="0" y="3348469"/>
            <a:ext cx="4608195" cy="107950"/>
            <a:chOff x="0" y="3348469"/>
            <a:chExt cx="4608195" cy="107950"/>
          </a:xfrm>
        </p:grpSpPr>
        <p:sp>
          <p:nvSpPr>
            <p:cNvPr id="6" name="object 6"/>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7" name="object 7"/>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8" name="object 8"/>
          <p:cNvSpPr txBox="1"/>
          <p:nvPr/>
        </p:nvSpPr>
        <p:spPr>
          <a:xfrm>
            <a:off x="53467" y="3349927"/>
            <a:ext cx="1040765" cy="104139"/>
          </a:xfrm>
          <a:prstGeom prst="rect">
            <a:avLst/>
          </a:prstGeom>
        </p:spPr>
        <p:txBody>
          <a:bodyPr vert="horz" wrap="square" lIns="0" tIns="9525" rIns="0" bIns="0" rtlCol="0">
            <a:spAutoFit/>
          </a:bodyPr>
          <a:lstStyle/>
          <a:p>
            <a:pPr marL="12700">
              <a:lnSpc>
                <a:spcPct val="100000"/>
              </a:lnSpc>
              <a:spcBef>
                <a:spcPts val="75"/>
              </a:spcBef>
            </a:pPr>
            <a:r>
              <a:rPr sz="500" spc="-10" dirty="0">
                <a:latin typeface="Arial"/>
                <a:cs typeface="Arial"/>
                <a:hlinkClick r:id="rId4" action="ppaction://hlinksldjump"/>
              </a:rPr>
              <a:t>Migration</a:t>
            </a:r>
            <a:r>
              <a:rPr sz="500" spc="45" dirty="0">
                <a:latin typeface="Arial"/>
                <a:cs typeface="Arial"/>
                <a:hlinkClick r:id="rId4" action="ppaction://hlinksldjump"/>
              </a:rPr>
              <a:t> </a:t>
            </a:r>
            <a:r>
              <a:rPr sz="500" dirty="0">
                <a:latin typeface="Arial"/>
                <a:cs typeface="Arial"/>
                <a:hlinkClick r:id="rId4" action="ppaction://hlinksldjump"/>
              </a:rPr>
              <a:t>in</a:t>
            </a:r>
            <a:r>
              <a:rPr sz="500" spc="45" dirty="0">
                <a:latin typeface="Arial"/>
                <a:cs typeface="Arial"/>
                <a:hlinkClick r:id="rId4" action="ppaction://hlinksldjump"/>
              </a:rPr>
              <a:t> </a:t>
            </a:r>
            <a:r>
              <a:rPr sz="500" spc="-10" dirty="0">
                <a:latin typeface="Arial"/>
                <a:cs typeface="Arial"/>
                <a:hlinkClick r:id="rId4" action="ppaction://hlinksldjump"/>
              </a:rPr>
              <a:t>heterogeneous</a:t>
            </a:r>
            <a:r>
              <a:rPr sz="500" spc="45" dirty="0">
                <a:latin typeface="Arial"/>
                <a:cs typeface="Arial"/>
                <a:hlinkClick r:id="rId4" action="ppaction://hlinksldjump"/>
              </a:rPr>
              <a:t> </a:t>
            </a:r>
            <a:r>
              <a:rPr sz="500" spc="-10" dirty="0">
                <a:latin typeface="Arial"/>
                <a:cs typeface="Arial"/>
                <a:hlinkClick r:id="rId4" action="ppaction://hlinksldjump"/>
              </a:rPr>
              <a:t>systems</a:t>
            </a:r>
            <a:endParaRPr sz="500">
              <a:latin typeface="Arial"/>
              <a:cs typeface="Arial"/>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4501515" cy="101600"/>
          </a:xfrm>
          <a:prstGeom prst="rect">
            <a:avLst/>
          </a:prstGeom>
        </p:spPr>
        <p:txBody>
          <a:bodyPr vert="horz" wrap="square" lIns="0" tIns="12065" rIns="0" bIns="0" rtlCol="0">
            <a:spAutoFit/>
          </a:bodyPr>
          <a:lstStyle/>
          <a:p>
            <a:pPr marL="12700">
              <a:lnSpc>
                <a:spcPct val="100000"/>
              </a:lnSpc>
              <a:spcBef>
                <a:spcPts val="95"/>
              </a:spcBef>
              <a:tabLst>
                <a:tab pos="4060190" algn="l"/>
              </a:tabLst>
            </a:pPr>
            <a:r>
              <a:rPr sz="500" spc="-10" dirty="0">
                <a:latin typeface="Arial"/>
                <a:cs typeface="Arial"/>
                <a:hlinkClick r:id="rId2" action="ppaction://hlinksldjump"/>
              </a:rPr>
              <a:t>Processes</a:t>
            </a:r>
            <a:r>
              <a:rPr sz="500" dirty="0">
                <a:latin typeface="Arial"/>
                <a:cs typeface="Arial"/>
              </a:rPr>
              <a:t>	</a:t>
            </a:r>
            <a:r>
              <a:rPr sz="500" dirty="0">
                <a:solidFill>
                  <a:srgbClr val="FFFFFF"/>
                </a:solidFill>
                <a:latin typeface="Arial"/>
                <a:cs typeface="Arial"/>
                <a:hlinkClick r:id="rId3" action="ppaction://hlinksldjump"/>
              </a:rPr>
              <a:t>Code</a:t>
            </a:r>
            <a:r>
              <a:rPr sz="500" spc="-20" dirty="0">
                <a:solidFill>
                  <a:srgbClr val="FFFFFF"/>
                </a:solidFill>
                <a:latin typeface="Arial"/>
                <a:cs typeface="Arial"/>
                <a:hlinkClick r:id="rId3" action="ppaction://hlinksldjump"/>
              </a:rPr>
              <a:t> </a:t>
            </a:r>
            <a:r>
              <a:rPr sz="500" spc="-10" dirty="0">
                <a:solidFill>
                  <a:srgbClr val="FFFFFF"/>
                </a:solidFill>
                <a:latin typeface="Arial"/>
                <a:cs typeface="Arial"/>
                <a:hlinkClick r:id="rId3" action="ppaction://hlinksldjump"/>
              </a:rPr>
              <a:t>migration</a:t>
            </a:r>
            <a:endParaRPr sz="500">
              <a:latin typeface="Arial"/>
              <a:cs typeface="Arial"/>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Migrating</a:t>
            </a:r>
            <a:r>
              <a:rPr dirty="0"/>
              <a:t> a virtual </a:t>
            </a:r>
            <a:r>
              <a:rPr spc="-10" dirty="0"/>
              <a:t>machine</a:t>
            </a:r>
          </a:p>
        </p:txBody>
      </p:sp>
      <p:sp>
        <p:nvSpPr>
          <p:cNvPr id="4" name="object 4"/>
          <p:cNvSpPr txBox="1"/>
          <p:nvPr/>
        </p:nvSpPr>
        <p:spPr>
          <a:xfrm>
            <a:off x="347294" y="514774"/>
            <a:ext cx="3917315" cy="1424305"/>
          </a:xfrm>
          <a:prstGeom prst="rect">
            <a:avLst/>
          </a:prstGeom>
        </p:spPr>
        <p:txBody>
          <a:bodyPr vert="horz" wrap="square" lIns="0" tIns="12065" rIns="0" bIns="0" rtlCol="0">
            <a:spAutoFit/>
          </a:bodyPr>
          <a:lstStyle/>
          <a:p>
            <a:pPr marL="12700" algn="just">
              <a:lnSpc>
                <a:spcPct val="100000"/>
              </a:lnSpc>
              <a:spcBef>
                <a:spcPts val="95"/>
              </a:spcBef>
            </a:pPr>
            <a:r>
              <a:rPr sz="1000" dirty="0">
                <a:solidFill>
                  <a:srgbClr val="3333B2"/>
                </a:solidFill>
                <a:latin typeface="Arial"/>
                <a:cs typeface="Arial"/>
              </a:rPr>
              <a:t>Migrating</a:t>
            </a:r>
            <a:r>
              <a:rPr sz="1000" spc="-45" dirty="0">
                <a:solidFill>
                  <a:srgbClr val="3333B2"/>
                </a:solidFill>
                <a:latin typeface="Arial"/>
                <a:cs typeface="Arial"/>
              </a:rPr>
              <a:t> </a:t>
            </a:r>
            <a:r>
              <a:rPr sz="1000" dirty="0">
                <a:solidFill>
                  <a:srgbClr val="3333B2"/>
                </a:solidFill>
                <a:latin typeface="Arial"/>
                <a:cs typeface="Arial"/>
              </a:rPr>
              <a:t>images:</a:t>
            </a:r>
            <a:r>
              <a:rPr sz="1000" spc="15" dirty="0">
                <a:solidFill>
                  <a:srgbClr val="3333B2"/>
                </a:solidFill>
                <a:latin typeface="Arial"/>
                <a:cs typeface="Arial"/>
              </a:rPr>
              <a:t> </a:t>
            </a:r>
            <a:r>
              <a:rPr sz="1000" dirty="0">
                <a:solidFill>
                  <a:srgbClr val="3333B2"/>
                </a:solidFill>
                <a:latin typeface="Arial"/>
                <a:cs typeface="Arial"/>
              </a:rPr>
              <a:t>three</a:t>
            </a:r>
            <a:r>
              <a:rPr sz="1000" spc="-40" dirty="0">
                <a:solidFill>
                  <a:srgbClr val="3333B2"/>
                </a:solidFill>
                <a:latin typeface="Arial"/>
                <a:cs typeface="Arial"/>
              </a:rPr>
              <a:t> </a:t>
            </a:r>
            <a:r>
              <a:rPr sz="1000" spc="-10" dirty="0">
                <a:solidFill>
                  <a:srgbClr val="3333B2"/>
                </a:solidFill>
                <a:latin typeface="Arial"/>
                <a:cs typeface="Arial"/>
              </a:rPr>
              <a:t>alternatives</a:t>
            </a:r>
            <a:endParaRPr sz="1000">
              <a:latin typeface="Arial"/>
              <a:cs typeface="Arial"/>
            </a:endParaRPr>
          </a:p>
          <a:p>
            <a:pPr marL="265430" marR="8255" indent="-158750" algn="just">
              <a:lnSpc>
                <a:spcPct val="111600"/>
              </a:lnSpc>
              <a:spcBef>
                <a:spcPts val="580"/>
              </a:spcBef>
              <a:buClr>
                <a:srgbClr val="3333B2"/>
              </a:buClr>
              <a:buAutoNum type="arabicPeriod"/>
              <a:tabLst>
                <a:tab pos="266065" algn="l"/>
              </a:tabLst>
            </a:pPr>
            <a:r>
              <a:rPr sz="900" spc="-10" dirty="0">
                <a:latin typeface="Arial"/>
                <a:cs typeface="Arial"/>
              </a:rPr>
              <a:t>Pushing</a:t>
            </a:r>
            <a:r>
              <a:rPr sz="900" spc="-30" dirty="0">
                <a:latin typeface="Arial"/>
                <a:cs typeface="Arial"/>
              </a:rPr>
              <a:t> </a:t>
            </a:r>
            <a:r>
              <a:rPr sz="900" dirty="0">
                <a:latin typeface="Arial"/>
                <a:cs typeface="Arial"/>
              </a:rPr>
              <a:t>memory</a:t>
            </a:r>
            <a:r>
              <a:rPr sz="900" spc="-30" dirty="0">
                <a:latin typeface="Arial"/>
                <a:cs typeface="Arial"/>
              </a:rPr>
              <a:t> </a:t>
            </a:r>
            <a:r>
              <a:rPr sz="900" dirty="0">
                <a:latin typeface="Arial"/>
                <a:cs typeface="Arial"/>
              </a:rPr>
              <a:t>pages</a:t>
            </a:r>
            <a:r>
              <a:rPr sz="900" spc="-30" dirty="0">
                <a:latin typeface="Arial"/>
                <a:cs typeface="Arial"/>
              </a:rPr>
              <a:t> </a:t>
            </a:r>
            <a:r>
              <a:rPr sz="900" dirty="0">
                <a:latin typeface="Arial"/>
                <a:cs typeface="Arial"/>
              </a:rPr>
              <a:t>to</a:t>
            </a:r>
            <a:r>
              <a:rPr sz="900" spc="-25" dirty="0">
                <a:latin typeface="Arial"/>
                <a:cs typeface="Arial"/>
              </a:rPr>
              <a:t> </a:t>
            </a:r>
            <a:r>
              <a:rPr sz="900" dirty="0">
                <a:latin typeface="Arial"/>
                <a:cs typeface="Arial"/>
              </a:rPr>
              <a:t>the</a:t>
            </a:r>
            <a:r>
              <a:rPr sz="900" spc="-30" dirty="0">
                <a:latin typeface="Arial"/>
                <a:cs typeface="Arial"/>
              </a:rPr>
              <a:t> </a:t>
            </a:r>
            <a:r>
              <a:rPr sz="900" dirty="0">
                <a:latin typeface="Arial"/>
                <a:cs typeface="Arial"/>
              </a:rPr>
              <a:t>new</a:t>
            </a:r>
            <a:r>
              <a:rPr sz="900" spc="-30" dirty="0">
                <a:latin typeface="Arial"/>
                <a:cs typeface="Arial"/>
              </a:rPr>
              <a:t> </a:t>
            </a:r>
            <a:r>
              <a:rPr sz="900" spc="-10" dirty="0">
                <a:latin typeface="Arial"/>
                <a:cs typeface="Arial"/>
              </a:rPr>
              <a:t>machine</a:t>
            </a:r>
            <a:r>
              <a:rPr sz="900" spc="-25" dirty="0">
                <a:latin typeface="Arial"/>
                <a:cs typeface="Arial"/>
              </a:rPr>
              <a:t> </a:t>
            </a:r>
            <a:r>
              <a:rPr sz="900" dirty="0">
                <a:latin typeface="Arial"/>
                <a:cs typeface="Arial"/>
              </a:rPr>
              <a:t>and</a:t>
            </a:r>
            <a:r>
              <a:rPr sz="900" spc="-30" dirty="0">
                <a:latin typeface="Arial"/>
                <a:cs typeface="Arial"/>
              </a:rPr>
              <a:t> </a:t>
            </a:r>
            <a:r>
              <a:rPr sz="900" spc="-10" dirty="0">
                <a:latin typeface="Arial"/>
                <a:cs typeface="Arial"/>
              </a:rPr>
              <a:t>resending</a:t>
            </a:r>
            <a:r>
              <a:rPr sz="900" spc="-30"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ones</a:t>
            </a:r>
            <a:r>
              <a:rPr sz="900" spc="-30" dirty="0">
                <a:latin typeface="Arial"/>
                <a:cs typeface="Arial"/>
              </a:rPr>
              <a:t> </a:t>
            </a:r>
            <a:r>
              <a:rPr sz="900" spc="-20" dirty="0">
                <a:latin typeface="Arial"/>
                <a:cs typeface="Arial"/>
              </a:rPr>
              <a:t>that </a:t>
            </a:r>
            <a:r>
              <a:rPr sz="900" dirty="0">
                <a:latin typeface="Arial"/>
                <a:cs typeface="Arial"/>
              </a:rPr>
              <a:t>are</a:t>
            </a:r>
            <a:r>
              <a:rPr sz="900" spc="-30" dirty="0">
                <a:latin typeface="Arial"/>
                <a:cs typeface="Arial"/>
              </a:rPr>
              <a:t> </a:t>
            </a:r>
            <a:r>
              <a:rPr sz="900" dirty="0">
                <a:latin typeface="Arial"/>
                <a:cs typeface="Arial"/>
              </a:rPr>
              <a:t>later</a:t>
            </a:r>
            <a:r>
              <a:rPr sz="900" spc="-30" dirty="0">
                <a:latin typeface="Arial"/>
                <a:cs typeface="Arial"/>
              </a:rPr>
              <a:t> </a:t>
            </a:r>
            <a:r>
              <a:rPr sz="900" dirty="0">
                <a:latin typeface="Arial"/>
                <a:cs typeface="Arial"/>
              </a:rPr>
              <a:t>modified</a:t>
            </a:r>
            <a:r>
              <a:rPr sz="900" spc="-30" dirty="0">
                <a:latin typeface="Arial"/>
                <a:cs typeface="Arial"/>
              </a:rPr>
              <a:t> </a:t>
            </a:r>
            <a:r>
              <a:rPr sz="900" dirty="0">
                <a:latin typeface="Arial"/>
                <a:cs typeface="Arial"/>
              </a:rPr>
              <a:t>during</a:t>
            </a:r>
            <a:r>
              <a:rPr sz="900" spc="-30" dirty="0">
                <a:latin typeface="Arial"/>
                <a:cs typeface="Arial"/>
              </a:rPr>
              <a:t> </a:t>
            </a:r>
            <a:r>
              <a:rPr sz="900" dirty="0">
                <a:latin typeface="Arial"/>
                <a:cs typeface="Arial"/>
              </a:rPr>
              <a:t>the</a:t>
            </a:r>
            <a:r>
              <a:rPr sz="900" spc="-30" dirty="0">
                <a:latin typeface="Arial"/>
                <a:cs typeface="Arial"/>
              </a:rPr>
              <a:t> </a:t>
            </a:r>
            <a:r>
              <a:rPr sz="900" dirty="0">
                <a:latin typeface="Arial"/>
                <a:cs typeface="Arial"/>
              </a:rPr>
              <a:t>migration</a:t>
            </a:r>
            <a:r>
              <a:rPr sz="900" spc="-30" dirty="0">
                <a:latin typeface="Arial"/>
                <a:cs typeface="Arial"/>
              </a:rPr>
              <a:t> </a:t>
            </a:r>
            <a:r>
              <a:rPr sz="900" spc="-10" dirty="0">
                <a:latin typeface="Arial"/>
                <a:cs typeface="Arial"/>
              </a:rPr>
              <a:t>process.</a:t>
            </a:r>
            <a:endParaRPr sz="900">
              <a:latin typeface="Arial"/>
              <a:cs typeface="Arial"/>
            </a:endParaRPr>
          </a:p>
          <a:p>
            <a:pPr marL="262890" marR="5080" indent="-155575" algn="just">
              <a:lnSpc>
                <a:spcPct val="111600"/>
              </a:lnSpc>
              <a:spcBef>
                <a:spcPts val="400"/>
              </a:spcBef>
              <a:buClr>
                <a:srgbClr val="3333B2"/>
              </a:buClr>
              <a:buAutoNum type="arabicPeriod"/>
              <a:tabLst>
                <a:tab pos="266065" algn="l"/>
              </a:tabLst>
            </a:pPr>
            <a:r>
              <a:rPr sz="900" dirty="0">
                <a:latin typeface="Arial"/>
                <a:cs typeface="Arial"/>
              </a:rPr>
              <a:t>Stopping</a:t>
            </a:r>
            <a:r>
              <a:rPr sz="900" spc="-25"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current</a:t>
            </a:r>
            <a:r>
              <a:rPr sz="900" spc="-25" dirty="0">
                <a:latin typeface="Arial"/>
                <a:cs typeface="Arial"/>
              </a:rPr>
              <a:t> </a:t>
            </a:r>
            <a:r>
              <a:rPr sz="900" dirty="0">
                <a:latin typeface="Arial"/>
                <a:cs typeface="Arial"/>
              </a:rPr>
              <a:t>virtual</a:t>
            </a:r>
            <a:r>
              <a:rPr sz="900" spc="-25" dirty="0">
                <a:latin typeface="Arial"/>
                <a:cs typeface="Arial"/>
              </a:rPr>
              <a:t> </a:t>
            </a:r>
            <a:r>
              <a:rPr sz="900" dirty="0">
                <a:latin typeface="Arial"/>
                <a:cs typeface="Arial"/>
              </a:rPr>
              <a:t>machine;</a:t>
            </a:r>
            <a:r>
              <a:rPr sz="900" spc="-25" dirty="0">
                <a:latin typeface="Arial"/>
                <a:cs typeface="Arial"/>
              </a:rPr>
              <a:t> </a:t>
            </a:r>
            <a:r>
              <a:rPr sz="900" dirty="0">
                <a:latin typeface="Arial"/>
                <a:cs typeface="Arial"/>
              </a:rPr>
              <a:t>migrate</a:t>
            </a:r>
            <a:r>
              <a:rPr sz="900" spc="-20" dirty="0">
                <a:latin typeface="Arial"/>
                <a:cs typeface="Arial"/>
              </a:rPr>
              <a:t> </a:t>
            </a:r>
            <a:r>
              <a:rPr sz="900" spc="-10" dirty="0">
                <a:latin typeface="Arial"/>
                <a:cs typeface="Arial"/>
              </a:rPr>
              <a:t>memory,</a:t>
            </a:r>
            <a:r>
              <a:rPr sz="900" spc="-25" dirty="0">
                <a:latin typeface="Arial"/>
                <a:cs typeface="Arial"/>
              </a:rPr>
              <a:t> </a:t>
            </a:r>
            <a:r>
              <a:rPr sz="900" dirty="0">
                <a:latin typeface="Arial"/>
                <a:cs typeface="Arial"/>
              </a:rPr>
              <a:t>and</a:t>
            </a:r>
            <a:r>
              <a:rPr sz="900" spc="-25" dirty="0">
                <a:latin typeface="Arial"/>
                <a:cs typeface="Arial"/>
              </a:rPr>
              <a:t> </a:t>
            </a:r>
            <a:r>
              <a:rPr sz="900" dirty="0">
                <a:latin typeface="Arial"/>
                <a:cs typeface="Arial"/>
              </a:rPr>
              <a:t>start</a:t>
            </a:r>
            <a:r>
              <a:rPr sz="900" spc="-25" dirty="0">
                <a:latin typeface="Arial"/>
                <a:cs typeface="Arial"/>
              </a:rPr>
              <a:t> </a:t>
            </a:r>
            <a:r>
              <a:rPr sz="900" dirty="0">
                <a:latin typeface="Arial"/>
                <a:cs typeface="Arial"/>
              </a:rPr>
              <a:t>the</a:t>
            </a:r>
            <a:r>
              <a:rPr sz="900" spc="-25" dirty="0">
                <a:latin typeface="Arial"/>
                <a:cs typeface="Arial"/>
              </a:rPr>
              <a:t> new </a:t>
            </a:r>
            <a:r>
              <a:rPr sz="900" dirty="0">
                <a:latin typeface="Arial"/>
                <a:cs typeface="Arial"/>
              </a:rPr>
              <a:t>virtual</a:t>
            </a:r>
            <a:r>
              <a:rPr sz="900" spc="5" dirty="0">
                <a:latin typeface="Arial"/>
                <a:cs typeface="Arial"/>
              </a:rPr>
              <a:t> </a:t>
            </a:r>
            <a:r>
              <a:rPr sz="900" spc="-10" dirty="0">
                <a:latin typeface="Arial"/>
                <a:cs typeface="Arial"/>
              </a:rPr>
              <a:t>machine.</a:t>
            </a:r>
            <a:endParaRPr sz="900">
              <a:latin typeface="Arial"/>
              <a:cs typeface="Arial"/>
            </a:endParaRPr>
          </a:p>
          <a:p>
            <a:pPr marL="265430" marR="8890" indent="-158750" algn="just">
              <a:lnSpc>
                <a:spcPct val="111600"/>
              </a:lnSpc>
              <a:spcBef>
                <a:spcPts val="400"/>
              </a:spcBef>
              <a:buClr>
                <a:srgbClr val="3333B2"/>
              </a:buClr>
              <a:buAutoNum type="arabicPeriod"/>
              <a:tabLst>
                <a:tab pos="266065" algn="l"/>
              </a:tabLst>
            </a:pPr>
            <a:r>
              <a:rPr sz="900" dirty="0">
                <a:latin typeface="Arial"/>
                <a:cs typeface="Arial"/>
              </a:rPr>
              <a:t>Letting</a:t>
            </a:r>
            <a:r>
              <a:rPr sz="900" spc="-25"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new</a:t>
            </a:r>
            <a:r>
              <a:rPr sz="900" spc="-25" dirty="0">
                <a:latin typeface="Arial"/>
                <a:cs typeface="Arial"/>
              </a:rPr>
              <a:t> </a:t>
            </a:r>
            <a:r>
              <a:rPr sz="900" dirty="0">
                <a:latin typeface="Arial"/>
                <a:cs typeface="Arial"/>
              </a:rPr>
              <a:t>virtual</a:t>
            </a:r>
            <a:r>
              <a:rPr sz="900" spc="-25" dirty="0">
                <a:latin typeface="Arial"/>
                <a:cs typeface="Arial"/>
              </a:rPr>
              <a:t> </a:t>
            </a:r>
            <a:r>
              <a:rPr sz="900" dirty="0">
                <a:latin typeface="Arial"/>
                <a:cs typeface="Arial"/>
              </a:rPr>
              <a:t>machine</a:t>
            </a:r>
            <a:r>
              <a:rPr sz="900" spc="-25" dirty="0">
                <a:latin typeface="Arial"/>
                <a:cs typeface="Arial"/>
              </a:rPr>
              <a:t> </a:t>
            </a:r>
            <a:r>
              <a:rPr sz="900" dirty="0">
                <a:latin typeface="Arial"/>
                <a:cs typeface="Arial"/>
              </a:rPr>
              <a:t>pull</a:t>
            </a:r>
            <a:r>
              <a:rPr sz="900" spc="-25" dirty="0">
                <a:latin typeface="Arial"/>
                <a:cs typeface="Arial"/>
              </a:rPr>
              <a:t> </a:t>
            </a:r>
            <a:r>
              <a:rPr sz="900" dirty="0">
                <a:latin typeface="Arial"/>
                <a:cs typeface="Arial"/>
              </a:rPr>
              <a:t>in</a:t>
            </a:r>
            <a:r>
              <a:rPr sz="900" spc="-25" dirty="0">
                <a:latin typeface="Arial"/>
                <a:cs typeface="Arial"/>
              </a:rPr>
              <a:t> </a:t>
            </a:r>
            <a:r>
              <a:rPr sz="900" dirty="0">
                <a:latin typeface="Arial"/>
                <a:cs typeface="Arial"/>
              </a:rPr>
              <a:t>new</a:t>
            </a:r>
            <a:r>
              <a:rPr sz="900" spc="-25" dirty="0">
                <a:latin typeface="Arial"/>
                <a:cs typeface="Arial"/>
              </a:rPr>
              <a:t> </a:t>
            </a:r>
            <a:r>
              <a:rPr sz="900" dirty="0">
                <a:latin typeface="Arial"/>
                <a:cs typeface="Arial"/>
              </a:rPr>
              <a:t>pages</a:t>
            </a:r>
            <a:r>
              <a:rPr sz="900" spc="-25" dirty="0">
                <a:latin typeface="Arial"/>
                <a:cs typeface="Arial"/>
              </a:rPr>
              <a:t> </a:t>
            </a:r>
            <a:r>
              <a:rPr sz="900" dirty="0">
                <a:latin typeface="Arial"/>
                <a:cs typeface="Arial"/>
              </a:rPr>
              <a:t>as</a:t>
            </a:r>
            <a:r>
              <a:rPr sz="900" spc="-25" dirty="0">
                <a:latin typeface="Arial"/>
                <a:cs typeface="Arial"/>
              </a:rPr>
              <a:t> </a:t>
            </a:r>
            <a:r>
              <a:rPr sz="900" dirty="0">
                <a:latin typeface="Arial"/>
                <a:cs typeface="Arial"/>
              </a:rPr>
              <a:t>needed:</a:t>
            </a:r>
            <a:r>
              <a:rPr sz="900" spc="30" dirty="0">
                <a:latin typeface="Arial"/>
                <a:cs typeface="Arial"/>
              </a:rPr>
              <a:t> </a:t>
            </a:r>
            <a:r>
              <a:rPr sz="900" spc="-10" dirty="0">
                <a:latin typeface="Arial"/>
                <a:cs typeface="Arial"/>
              </a:rPr>
              <a:t>processes </a:t>
            </a:r>
            <a:r>
              <a:rPr sz="900" dirty="0">
                <a:latin typeface="Arial"/>
                <a:cs typeface="Arial"/>
              </a:rPr>
              <a:t>start</a:t>
            </a:r>
            <a:r>
              <a:rPr sz="900" spc="-40" dirty="0">
                <a:latin typeface="Arial"/>
                <a:cs typeface="Arial"/>
              </a:rPr>
              <a:t> </a:t>
            </a:r>
            <a:r>
              <a:rPr sz="900" dirty="0">
                <a:latin typeface="Arial"/>
                <a:cs typeface="Arial"/>
              </a:rPr>
              <a:t>on</a:t>
            </a:r>
            <a:r>
              <a:rPr sz="900" spc="-35" dirty="0">
                <a:latin typeface="Arial"/>
                <a:cs typeface="Arial"/>
              </a:rPr>
              <a:t> </a:t>
            </a:r>
            <a:r>
              <a:rPr sz="900" dirty="0">
                <a:latin typeface="Arial"/>
                <a:cs typeface="Arial"/>
              </a:rPr>
              <a:t>the</a:t>
            </a:r>
            <a:r>
              <a:rPr sz="900" spc="-40" dirty="0">
                <a:latin typeface="Arial"/>
                <a:cs typeface="Arial"/>
              </a:rPr>
              <a:t> </a:t>
            </a:r>
            <a:r>
              <a:rPr sz="900" spc="-10" dirty="0">
                <a:latin typeface="Arial"/>
                <a:cs typeface="Arial"/>
              </a:rPr>
              <a:t>new</a:t>
            </a:r>
            <a:r>
              <a:rPr sz="900" spc="-35" dirty="0">
                <a:latin typeface="Arial"/>
                <a:cs typeface="Arial"/>
              </a:rPr>
              <a:t> </a:t>
            </a:r>
            <a:r>
              <a:rPr sz="900" dirty="0">
                <a:latin typeface="Arial"/>
                <a:cs typeface="Arial"/>
              </a:rPr>
              <a:t>virtual</a:t>
            </a:r>
            <a:r>
              <a:rPr sz="900" spc="-40" dirty="0">
                <a:latin typeface="Arial"/>
                <a:cs typeface="Arial"/>
              </a:rPr>
              <a:t> </a:t>
            </a:r>
            <a:r>
              <a:rPr sz="900" spc="-10" dirty="0">
                <a:latin typeface="Arial"/>
                <a:cs typeface="Arial"/>
              </a:rPr>
              <a:t>machine</a:t>
            </a:r>
            <a:r>
              <a:rPr sz="900" spc="-35" dirty="0">
                <a:latin typeface="Arial"/>
                <a:cs typeface="Arial"/>
              </a:rPr>
              <a:t> </a:t>
            </a:r>
            <a:r>
              <a:rPr sz="900" spc="-10" dirty="0">
                <a:latin typeface="Arial"/>
                <a:cs typeface="Arial"/>
              </a:rPr>
              <a:t>immediately</a:t>
            </a:r>
            <a:r>
              <a:rPr sz="900" spc="-40" dirty="0">
                <a:latin typeface="Arial"/>
                <a:cs typeface="Arial"/>
              </a:rPr>
              <a:t> </a:t>
            </a:r>
            <a:r>
              <a:rPr sz="900" dirty="0">
                <a:latin typeface="Arial"/>
                <a:cs typeface="Arial"/>
              </a:rPr>
              <a:t>and</a:t>
            </a:r>
            <a:r>
              <a:rPr sz="900" spc="-35" dirty="0">
                <a:latin typeface="Arial"/>
                <a:cs typeface="Arial"/>
              </a:rPr>
              <a:t> </a:t>
            </a:r>
            <a:r>
              <a:rPr sz="900" spc="-10" dirty="0">
                <a:latin typeface="Arial"/>
                <a:cs typeface="Arial"/>
              </a:rPr>
              <a:t>copy</a:t>
            </a:r>
            <a:r>
              <a:rPr sz="900" spc="-40" dirty="0">
                <a:latin typeface="Arial"/>
                <a:cs typeface="Arial"/>
              </a:rPr>
              <a:t> </a:t>
            </a:r>
            <a:r>
              <a:rPr sz="900" spc="-10" dirty="0">
                <a:latin typeface="Arial"/>
                <a:cs typeface="Arial"/>
              </a:rPr>
              <a:t>memory</a:t>
            </a:r>
            <a:r>
              <a:rPr sz="900" spc="-35" dirty="0">
                <a:latin typeface="Arial"/>
                <a:cs typeface="Arial"/>
              </a:rPr>
              <a:t> </a:t>
            </a:r>
            <a:r>
              <a:rPr sz="900" spc="-10" dirty="0">
                <a:latin typeface="Arial"/>
                <a:cs typeface="Arial"/>
              </a:rPr>
              <a:t>pages</a:t>
            </a:r>
            <a:r>
              <a:rPr sz="900" spc="-40" dirty="0">
                <a:latin typeface="Arial"/>
                <a:cs typeface="Arial"/>
              </a:rPr>
              <a:t> </a:t>
            </a:r>
            <a:r>
              <a:rPr sz="900" spc="-25" dirty="0">
                <a:latin typeface="Arial"/>
                <a:cs typeface="Arial"/>
              </a:rPr>
              <a:t>on </a:t>
            </a:r>
            <a:r>
              <a:rPr sz="900" spc="-10" dirty="0">
                <a:latin typeface="Arial"/>
                <a:cs typeface="Arial"/>
              </a:rPr>
              <a:t>demand.</a:t>
            </a:r>
            <a:endParaRPr sz="900">
              <a:latin typeface="Arial"/>
              <a:cs typeface="Arial"/>
            </a:endParaRPr>
          </a:p>
        </p:txBody>
      </p:sp>
      <p:grpSp>
        <p:nvGrpSpPr>
          <p:cNvPr id="5" name="object 5"/>
          <p:cNvGrpSpPr/>
          <p:nvPr/>
        </p:nvGrpSpPr>
        <p:grpSpPr>
          <a:xfrm>
            <a:off x="0" y="3348469"/>
            <a:ext cx="4608195" cy="107950"/>
            <a:chOff x="0" y="3348469"/>
            <a:chExt cx="4608195" cy="107950"/>
          </a:xfrm>
        </p:grpSpPr>
        <p:sp>
          <p:nvSpPr>
            <p:cNvPr id="6" name="object 6"/>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7" name="object 7"/>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8" name="object 8"/>
          <p:cNvSpPr txBox="1"/>
          <p:nvPr/>
        </p:nvSpPr>
        <p:spPr>
          <a:xfrm>
            <a:off x="53467" y="3349927"/>
            <a:ext cx="1040765" cy="104139"/>
          </a:xfrm>
          <a:prstGeom prst="rect">
            <a:avLst/>
          </a:prstGeom>
        </p:spPr>
        <p:txBody>
          <a:bodyPr vert="horz" wrap="square" lIns="0" tIns="9525" rIns="0" bIns="0" rtlCol="0">
            <a:spAutoFit/>
          </a:bodyPr>
          <a:lstStyle/>
          <a:p>
            <a:pPr marL="12700">
              <a:lnSpc>
                <a:spcPct val="100000"/>
              </a:lnSpc>
              <a:spcBef>
                <a:spcPts val="75"/>
              </a:spcBef>
            </a:pPr>
            <a:r>
              <a:rPr sz="500" spc="-10" dirty="0">
                <a:latin typeface="Arial"/>
                <a:cs typeface="Arial"/>
                <a:hlinkClick r:id="rId4" action="ppaction://hlinksldjump"/>
              </a:rPr>
              <a:t>Migration</a:t>
            </a:r>
            <a:r>
              <a:rPr sz="500" spc="45" dirty="0">
                <a:latin typeface="Arial"/>
                <a:cs typeface="Arial"/>
                <a:hlinkClick r:id="rId4" action="ppaction://hlinksldjump"/>
              </a:rPr>
              <a:t> </a:t>
            </a:r>
            <a:r>
              <a:rPr sz="500" dirty="0">
                <a:latin typeface="Arial"/>
                <a:cs typeface="Arial"/>
                <a:hlinkClick r:id="rId4" action="ppaction://hlinksldjump"/>
              </a:rPr>
              <a:t>in</a:t>
            </a:r>
            <a:r>
              <a:rPr sz="500" spc="45" dirty="0">
                <a:latin typeface="Arial"/>
                <a:cs typeface="Arial"/>
                <a:hlinkClick r:id="rId4" action="ppaction://hlinksldjump"/>
              </a:rPr>
              <a:t> </a:t>
            </a:r>
            <a:r>
              <a:rPr sz="500" spc="-10" dirty="0">
                <a:latin typeface="Arial"/>
                <a:cs typeface="Arial"/>
                <a:hlinkClick r:id="rId4" action="ppaction://hlinksldjump"/>
              </a:rPr>
              <a:t>heterogeneous</a:t>
            </a:r>
            <a:r>
              <a:rPr sz="500" spc="45" dirty="0">
                <a:latin typeface="Arial"/>
                <a:cs typeface="Arial"/>
                <a:hlinkClick r:id="rId4" action="ppaction://hlinksldjump"/>
              </a:rPr>
              <a:t> </a:t>
            </a:r>
            <a:r>
              <a:rPr sz="500" spc="-10" dirty="0">
                <a:latin typeface="Arial"/>
                <a:cs typeface="Arial"/>
                <a:hlinkClick r:id="rId4" action="ppaction://hlinksldjump"/>
              </a:rPr>
              <a:t>systems</a:t>
            </a:r>
            <a:endParaRPr sz="500">
              <a:latin typeface="Arial"/>
              <a:cs typeface="Arial"/>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101477" y="-1515"/>
            <a:ext cx="453390" cy="101600"/>
          </a:xfrm>
          <a:prstGeom prst="rect">
            <a:avLst/>
          </a:prstGeom>
        </p:spPr>
        <p:txBody>
          <a:bodyPr vert="horz" wrap="square" lIns="0" tIns="12065" rIns="0" bIns="0" rtlCol="0">
            <a:spAutoFit/>
          </a:bodyPr>
          <a:lstStyle/>
          <a:p>
            <a:pPr marL="12700">
              <a:lnSpc>
                <a:spcPct val="100000"/>
              </a:lnSpc>
              <a:spcBef>
                <a:spcPts val="95"/>
              </a:spcBef>
            </a:pPr>
            <a:r>
              <a:rPr sz="500" dirty="0">
                <a:solidFill>
                  <a:srgbClr val="FFFFFF"/>
                </a:solidFill>
                <a:latin typeface="Arial"/>
                <a:cs typeface="Arial"/>
                <a:hlinkClick r:id="rId3" action="ppaction://hlinksldjump"/>
              </a:rPr>
              <a:t>Code</a:t>
            </a:r>
            <a:r>
              <a:rPr sz="500" spc="-20" dirty="0">
                <a:solidFill>
                  <a:srgbClr val="FFFFFF"/>
                </a:solidFill>
                <a:latin typeface="Arial"/>
                <a:cs typeface="Arial"/>
                <a:hlinkClick r:id="rId3" action="ppaction://hlinksldjump"/>
              </a:rPr>
              <a:t> </a:t>
            </a:r>
            <a:r>
              <a:rPr sz="500" spc="-10" dirty="0">
                <a:solidFill>
                  <a:srgbClr val="FFFFFF"/>
                </a:solidFill>
                <a:latin typeface="Arial"/>
                <a:cs typeface="Arial"/>
                <a:hlinkClick r:id="rId3" action="ppaction://hlinksldjump"/>
              </a:rPr>
              <a:t>migration</a:t>
            </a:r>
            <a:endParaRPr sz="500">
              <a:latin typeface="Arial"/>
              <a:cs typeface="Arial"/>
            </a:endParaRPr>
          </a:p>
        </p:txBody>
      </p:sp>
      <p:sp>
        <p:nvSpPr>
          <p:cNvPr id="5" name="object 5"/>
          <p:cNvSpPr txBox="1"/>
          <p:nvPr/>
        </p:nvSpPr>
        <p:spPr>
          <a:xfrm>
            <a:off x="95300" y="197711"/>
            <a:ext cx="4077970" cy="1206500"/>
          </a:xfrm>
          <a:prstGeom prst="rect">
            <a:avLst/>
          </a:prstGeom>
        </p:spPr>
        <p:txBody>
          <a:bodyPr vert="horz" wrap="square" lIns="0" tIns="12065" rIns="0" bIns="0" rtlCol="0">
            <a:spAutoFit/>
          </a:bodyPr>
          <a:lstStyle/>
          <a:p>
            <a:pPr marL="12700">
              <a:lnSpc>
                <a:spcPct val="100000"/>
              </a:lnSpc>
              <a:spcBef>
                <a:spcPts val="95"/>
              </a:spcBef>
            </a:pPr>
            <a:r>
              <a:rPr sz="1200" spc="-10" dirty="0">
                <a:solidFill>
                  <a:srgbClr val="3333B2"/>
                </a:solidFill>
                <a:latin typeface="Arial"/>
                <a:cs typeface="Arial"/>
              </a:rPr>
              <a:t>Performance </a:t>
            </a:r>
            <a:r>
              <a:rPr sz="1200" dirty="0">
                <a:solidFill>
                  <a:srgbClr val="3333B2"/>
                </a:solidFill>
                <a:latin typeface="Arial"/>
                <a:cs typeface="Arial"/>
              </a:rPr>
              <a:t>of</a:t>
            </a:r>
            <a:r>
              <a:rPr sz="1200" spc="-10" dirty="0">
                <a:solidFill>
                  <a:srgbClr val="3333B2"/>
                </a:solidFill>
                <a:latin typeface="Arial"/>
                <a:cs typeface="Arial"/>
              </a:rPr>
              <a:t> migrating </a:t>
            </a:r>
            <a:r>
              <a:rPr sz="1200" dirty="0">
                <a:solidFill>
                  <a:srgbClr val="3333B2"/>
                </a:solidFill>
                <a:latin typeface="Arial"/>
                <a:cs typeface="Arial"/>
              </a:rPr>
              <a:t>virtual</a:t>
            </a:r>
            <a:r>
              <a:rPr sz="1200" spc="-15" dirty="0">
                <a:solidFill>
                  <a:srgbClr val="3333B2"/>
                </a:solidFill>
                <a:latin typeface="Arial"/>
                <a:cs typeface="Arial"/>
              </a:rPr>
              <a:t> </a:t>
            </a:r>
            <a:r>
              <a:rPr sz="1200" spc="-10" dirty="0">
                <a:solidFill>
                  <a:srgbClr val="3333B2"/>
                </a:solidFill>
                <a:latin typeface="Arial"/>
                <a:cs typeface="Arial"/>
              </a:rPr>
              <a:t>machines</a:t>
            </a:r>
            <a:endParaRPr sz="1200" dirty="0">
              <a:latin typeface="Arial"/>
              <a:cs typeface="Arial"/>
            </a:endParaRPr>
          </a:p>
          <a:p>
            <a:pPr marL="264160">
              <a:lnSpc>
                <a:spcPct val="100000"/>
              </a:lnSpc>
              <a:spcBef>
                <a:spcPts val="1055"/>
              </a:spcBef>
            </a:pPr>
            <a:r>
              <a:rPr sz="1000" spc="-10" dirty="0">
                <a:solidFill>
                  <a:srgbClr val="3333B2"/>
                </a:solidFill>
                <a:latin typeface="Arial"/>
                <a:cs typeface="Arial"/>
              </a:rPr>
              <a:t>Problem</a:t>
            </a:r>
            <a:endParaRPr sz="1000" dirty="0">
              <a:latin typeface="Arial"/>
              <a:cs typeface="Arial"/>
            </a:endParaRPr>
          </a:p>
          <a:p>
            <a:pPr marL="264160" marR="5080" indent="-3810">
              <a:lnSpc>
                <a:spcPts val="1210"/>
              </a:lnSpc>
              <a:spcBef>
                <a:spcPts val="40"/>
              </a:spcBef>
            </a:pPr>
            <a:r>
              <a:rPr sz="900" dirty="0">
                <a:latin typeface="Arial"/>
                <a:cs typeface="Arial"/>
              </a:rPr>
              <a:t>A</a:t>
            </a:r>
            <a:r>
              <a:rPr sz="900" spc="-40" dirty="0">
                <a:latin typeface="Arial"/>
                <a:cs typeface="Arial"/>
              </a:rPr>
              <a:t> </a:t>
            </a:r>
            <a:r>
              <a:rPr sz="900" dirty="0">
                <a:latin typeface="Arial"/>
                <a:cs typeface="Arial"/>
              </a:rPr>
              <a:t>complete</a:t>
            </a:r>
            <a:r>
              <a:rPr sz="900" spc="-35" dirty="0">
                <a:latin typeface="Arial"/>
                <a:cs typeface="Arial"/>
              </a:rPr>
              <a:t> </a:t>
            </a:r>
            <a:r>
              <a:rPr sz="900" dirty="0">
                <a:latin typeface="Arial"/>
                <a:cs typeface="Arial"/>
              </a:rPr>
              <a:t>migration</a:t>
            </a:r>
            <a:r>
              <a:rPr sz="900" spc="-35" dirty="0">
                <a:latin typeface="Arial"/>
                <a:cs typeface="Arial"/>
              </a:rPr>
              <a:t> </a:t>
            </a:r>
            <a:r>
              <a:rPr sz="900" dirty="0">
                <a:latin typeface="Arial"/>
                <a:cs typeface="Arial"/>
              </a:rPr>
              <a:t>may</a:t>
            </a:r>
            <a:r>
              <a:rPr sz="900" spc="-35" dirty="0">
                <a:latin typeface="Arial"/>
                <a:cs typeface="Arial"/>
              </a:rPr>
              <a:t> </a:t>
            </a:r>
            <a:r>
              <a:rPr sz="900" dirty="0">
                <a:latin typeface="Arial"/>
                <a:cs typeface="Arial"/>
              </a:rPr>
              <a:t>actually</a:t>
            </a:r>
            <a:r>
              <a:rPr sz="900" spc="-35" dirty="0">
                <a:latin typeface="Arial"/>
                <a:cs typeface="Arial"/>
              </a:rPr>
              <a:t> </a:t>
            </a:r>
            <a:r>
              <a:rPr sz="900" dirty="0">
                <a:latin typeface="Arial"/>
                <a:cs typeface="Arial"/>
              </a:rPr>
              <a:t>take</a:t>
            </a:r>
            <a:r>
              <a:rPr sz="900" spc="-35" dirty="0">
                <a:latin typeface="Arial"/>
                <a:cs typeface="Arial"/>
              </a:rPr>
              <a:t> </a:t>
            </a:r>
            <a:r>
              <a:rPr sz="900" dirty="0">
                <a:latin typeface="Arial"/>
                <a:cs typeface="Arial"/>
              </a:rPr>
              <a:t>tens</a:t>
            </a:r>
            <a:r>
              <a:rPr sz="900" spc="-35" dirty="0">
                <a:latin typeface="Arial"/>
                <a:cs typeface="Arial"/>
              </a:rPr>
              <a:t> </a:t>
            </a:r>
            <a:r>
              <a:rPr sz="900" dirty="0">
                <a:latin typeface="Arial"/>
                <a:cs typeface="Arial"/>
              </a:rPr>
              <a:t>of</a:t>
            </a:r>
            <a:r>
              <a:rPr sz="900" spc="-35" dirty="0">
                <a:latin typeface="Arial"/>
                <a:cs typeface="Arial"/>
              </a:rPr>
              <a:t> </a:t>
            </a:r>
            <a:r>
              <a:rPr sz="900" dirty="0">
                <a:latin typeface="Arial"/>
                <a:cs typeface="Arial"/>
              </a:rPr>
              <a:t>seconds.</a:t>
            </a:r>
            <a:r>
              <a:rPr sz="900" spc="20" dirty="0">
                <a:latin typeface="Arial"/>
                <a:cs typeface="Arial"/>
              </a:rPr>
              <a:t> </a:t>
            </a:r>
            <a:r>
              <a:rPr sz="900" dirty="0">
                <a:latin typeface="Arial"/>
                <a:cs typeface="Arial"/>
              </a:rPr>
              <a:t>We</a:t>
            </a:r>
            <a:r>
              <a:rPr sz="900" spc="-35" dirty="0">
                <a:latin typeface="Arial"/>
                <a:cs typeface="Arial"/>
              </a:rPr>
              <a:t> </a:t>
            </a:r>
            <a:r>
              <a:rPr sz="900" dirty="0">
                <a:latin typeface="Arial"/>
                <a:cs typeface="Arial"/>
              </a:rPr>
              <a:t>also</a:t>
            </a:r>
            <a:r>
              <a:rPr sz="900" spc="-35" dirty="0">
                <a:latin typeface="Arial"/>
                <a:cs typeface="Arial"/>
              </a:rPr>
              <a:t> </a:t>
            </a:r>
            <a:r>
              <a:rPr sz="900" dirty="0">
                <a:latin typeface="Arial"/>
                <a:cs typeface="Arial"/>
              </a:rPr>
              <a:t>need</a:t>
            </a:r>
            <a:r>
              <a:rPr sz="900" spc="-35" dirty="0">
                <a:latin typeface="Arial"/>
                <a:cs typeface="Arial"/>
              </a:rPr>
              <a:t> </a:t>
            </a:r>
            <a:r>
              <a:rPr sz="900" spc="-25" dirty="0">
                <a:latin typeface="Arial"/>
                <a:cs typeface="Arial"/>
              </a:rPr>
              <a:t>to </a:t>
            </a:r>
            <a:r>
              <a:rPr sz="900" dirty="0">
                <a:latin typeface="Arial"/>
                <a:cs typeface="Arial"/>
              </a:rPr>
              <a:t>realize</a:t>
            </a:r>
            <a:r>
              <a:rPr sz="900" spc="-20" dirty="0">
                <a:latin typeface="Arial"/>
                <a:cs typeface="Arial"/>
              </a:rPr>
              <a:t> </a:t>
            </a:r>
            <a:r>
              <a:rPr sz="900" dirty="0">
                <a:latin typeface="Arial"/>
                <a:cs typeface="Arial"/>
              </a:rPr>
              <a:t>that</a:t>
            </a:r>
            <a:r>
              <a:rPr sz="900" spc="-15" dirty="0">
                <a:latin typeface="Arial"/>
                <a:cs typeface="Arial"/>
              </a:rPr>
              <a:t> </a:t>
            </a:r>
            <a:r>
              <a:rPr sz="900" dirty="0">
                <a:latin typeface="Arial"/>
                <a:cs typeface="Arial"/>
              </a:rPr>
              <a:t>during</a:t>
            </a:r>
            <a:r>
              <a:rPr sz="900" spc="-15" dirty="0">
                <a:latin typeface="Arial"/>
                <a:cs typeface="Arial"/>
              </a:rPr>
              <a:t> </a:t>
            </a:r>
            <a:r>
              <a:rPr sz="900" dirty="0">
                <a:latin typeface="Arial"/>
                <a:cs typeface="Arial"/>
              </a:rPr>
              <a:t>the</a:t>
            </a:r>
            <a:r>
              <a:rPr sz="900" spc="-15" dirty="0">
                <a:latin typeface="Arial"/>
                <a:cs typeface="Arial"/>
              </a:rPr>
              <a:t> </a:t>
            </a:r>
            <a:r>
              <a:rPr sz="900" spc="-10" dirty="0">
                <a:latin typeface="Arial"/>
                <a:cs typeface="Arial"/>
              </a:rPr>
              <a:t>migration,</a:t>
            </a:r>
            <a:r>
              <a:rPr sz="900" spc="-15" dirty="0">
                <a:latin typeface="Arial"/>
                <a:cs typeface="Arial"/>
              </a:rPr>
              <a:t> </a:t>
            </a:r>
            <a:r>
              <a:rPr sz="900" dirty="0">
                <a:latin typeface="Arial"/>
                <a:cs typeface="Arial"/>
              </a:rPr>
              <a:t>a</a:t>
            </a:r>
            <a:r>
              <a:rPr sz="900" spc="-15" dirty="0">
                <a:latin typeface="Arial"/>
                <a:cs typeface="Arial"/>
              </a:rPr>
              <a:t> </a:t>
            </a:r>
            <a:r>
              <a:rPr sz="900" dirty="0">
                <a:latin typeface="Arial"/>
                <a:cs typeface="Arial"/>
              </a:rPr>
              <a:t>service</a:t>
            </a:r>
            <a:r>
              <a:rPr sz="900" spc="-20" dirty="0">
                <a:latin typeface="Arial"/>
                <a:cs typeface="Arial"/>
              </a:rPr>
              <a:t> </a:t>
            </a:r>
            <a:r>
              <a:rPr sz="900" dirty="0">
                <a:latin typeface="Arial"/>
                <a:cs typeface="Arial"/>
              </a:rPr>
              <a:t>will</a:t>
            </a:r>
            <a:r>
              <a:rPr sz="900" spc="-15" dirty="0">
                <a:latin typeface="Arial"/>
                <a:cs typeface="Arial"/>
              </a:rPr>
              <a:t> </a:t>
            </a:r>
            <a:r>
              <a:rPr sz="900" dirty="0">
                <a:latin typeface="Arial"/>
                <a:cs typeface="Arial"/>
              </a:rPr>
              <a:t>be</a:t>
            </a:r>
            <a:r>
              <a:rPr sz="900" spc="-15" dirty="0">
                <a:latin typeface="Arial"/>
                <a:cs typeface="Arial"/>
              </a:rPr>
              <a:t> </a:t>
            </a:r>
            <a:r>
              <a:rPr sz="900" dirty="0">
                <a:latin typeface="Arial"/>
                <a:cs typeface="Arial"/>
              </a:rPr>
              <a:t>completely</a:t>
            </a:r>
            <a:r>
              <a:rPr sz="900" spc="-15" dirty="0">
                <a:latin typeface="Arial"/>
                <a:cs typeface="Arial"/>
              </a:rPr>
              <a:t> </a:t>
            </a:r>
            <a:r>
              <a:rPr sz="900" spc="-10" dirty="0">
                <a:latin typeface="Arial"/>
                <a:cs typeface="Arial"/>
              </a:rPr>
              <a:t>unavailable</a:t>
            </a:r>
            <a:r>
              <a:rPr sz="900" spc="-15" dirty="0">
                <a:latin typeface="Arial"/>
                <a:cs typeface="Arial"/>
              </a:rPr>
              <a:t> </a:t>
            </a:r>
            <a:r>
              <a:rPr sz="900" spc="-25" dirty="0">
                <a:latin typeface="Arial"/>
                <a:cs typeface="Arial"/>
              </a:rPr>
              <a:t>for </a:t>
            </a:r>
            <a:r>
              <a:rPr sz="900" dirty="0">
                <a:latin typeface="Arial"/>
                <a:cs typeface="Arial"/>
              </a:rPr>
              <a:t>multiple</a:t>
            </a:r>
            <a:r>
              <a:rPr sz="900" spc="-50" dirty="0">
                <a:latin typeface="Arial"/>
                <a:cs typeface="Arial"/>
              </a:rPr>
              <a:t> </a:t>
            </a:r>
            <a:r>
              <a:rPr sz="900" spc="-10" dirty="0">
                <a:latin typeface="Arial"/>
                <a:cs typeface="Arial"/>
              </a:rPr>
              <a:t>seconds.</a:t>
            </a:r>
            <a:endParaRPr sz="900" dirty="0">
              <a:latin typeface="Arial"/>
              <a:cs typeface="Arial"/>
            </a:endParaRPr>
          </a:p>
          <a:p>
            <a:pPr marL="264160">
              <a:lnSpc>
                <a:spcPct val="100000"/>
              </a:lnSpc>
              <a:spcBef>
                <a:spcPts val="740"/>
              </a:spcBef>
            </a:pPr>
            <a:r>
              <a:rPr sz="1000" spc="-10" dirty="0">
                <a:solidFill>
                  <a:srgbClr val="3333B2"/>
                </a:solidFill>
                <a:latin typeface="Arial"/>
                <a:cs typeface="Arial"/>
              </a:rPr>
              <a:t>Measurements</a:t>
            </a:r>
            <a:r>
              <a:rPr sz="1000" spc="-20" dirty="0">
                <a:solidFill>
                  <a:srgbClr val="3333B2"/>
                </a:solidFill>
                <a:latin typeface="Arial"/>
                <a:cs typeface="Arial"/>
              </a:rPr>
              <a:t> </a:t>
            </a:r>
            <a:r>
              <a:rPr sz="1000" dirty="0">
                <a:solidFill>
                  <a:srgbClr val="3333B2"/>
                </a:solidFill>
                <a:latin typeface="Arial"/>
                <a:cs typeface="Arial"/>
              </a:rPr>
              <a:t>regarding</a:t>
            </a:r>
            <a:r>
              <a:rPr sz="1000" spc="-20" dirty="0">
                <a:solidFill>
                  <a:srgbClr val="3333B2"/>
                </a:solidFill>
                <a:latin typeface="Arial"/>
                <a:cs typeface="Arial"/>
              </a:rPr>
              <a:t> </a:t>
            </a:r>
            <a:r>
              <a:rPr sz="1000" dirty="0">
                <a:solidFill>
                  <a:srgbClr val="3333B2"/>
                </a:solidFill>
                <a:latin typeface="Arial"/>
                <a:cs typeface="Arial"/>
              </a:rPr>
              <a:t>response</a:t>
            </a:r>
            <a:r>
              <a:rPr sz="1000" spc="-20" dirty="0">
                <a:solidFill>
                  <a:srgbClr val="3333B2"/>
                </a:solidFill>
                <a:latin typeface="Arial"/>
                <a:cs typeface="Arial"/>
              </a:rPr>
              <a:t> </a:t>
            </a:r>
            <a:r>
              <a:rPr sz="1000" dirty="0">
                <a:solidFill>
                  <a:srgbClr val="3333B2"/>
                </a:solidFill>
                <a:latin typeface="Arial"/>
                <a:cs typeface="Arial"/>
              </a:rPr>
              <a:t>times</a:t>
            </a:r>
            <a:r>
              <a:rPr sz="1000" spc="-20" dirty="0">
                <a:solidFill>
                  <a:srgbClr val="3333B2"/>
                </a:solidFill>
                <a:latin typeface="Arial"/>
                <a:cs typeface="Arial"/>
              </a:rPr>
              <a:t> </a:t>
            </a:r>
            <a:r>
              <a:rPr sz="1000" dirty="0">
                <a:solidFill>
                  <a:srgbClr val="3333B2"/>
                </a:solidFill>
                <a:latin typeface="Arial"/>
                <a:cs typeface="Arial"/>
              </a:rPr>
              <a:t>during</a:t>
            </a:r>
            <a:r>
              <a:rPr sz="1000" spc="-20" dirty="0">
                <a:solidFill>
                  <a:srgbClr val="3333B2"/>
                </a:solidFill>
                <a:latin typeface="Arial"/>
                <a:cs typeface="Arial"/>
              </a:rPr>
              <a:t> </a:t>
            </a:r>
            <a:r>
              <a:rPr sz="1000" dirty="0">
                <a:solidFill>
                  <a:srgbClr val="3333B2"/>
                </a:solidFill>
                <a:latin typeface="Arial"/>
                <a:cs typeface="Arial"/>
              </a:rPr>
              <a:t>VM</a:t>
            </a:r>
            <a:r>
              <a:rPr sz="1000" spc="-20" dirty="0">
                <a:solidFill>
                  <a:srgbClr val="3333B2"/>
                </a:solidFill>
                <a:latin typeface="Arial"/>
                <a:cs typeface="Arial"/>
              </a:rPr>
              <a:t> </a:t>
            </a:r>
            <a:r>
              <a:rPr sz="1000" spc="-10" dirty="0">
                <a:solidFill>
                  <a:srgbClr val="3333B2"/>
                </a:solidFill>
                <a:latin typeface="Arial"/>
                <a:cs typeface="Arial"/>
              </a:rPr>
              <a:t>migration</a:t>
            </a:r>
            <a:endParaRPr sz="1000" dirty="0">
              <a:latin typeface="Arial"/>
              <a:cs typeface="Arial"/>
            </a:endParaRPr>
          </a:p>
        </p:txBody>
      </p:sp>
      <p:pic>
        <p:nvPicPr>
          <p:cNvPr id="6" name="object 6"/>
          <p:cNvPicPr/>
          <p:nvPr/>
        </p:nvPicPr>
        <p:blipFill>
          <a:blip r:embed="rId4" cstate="print"/>
          <a:stretch>
            <a:fillRect/>
          </a:stretch>
        </p:blipFill>
        <p:spPr>
          <a:xfrm>
            <a:off x="1238984" y="1510987"/>
            <a:ext cx="2130125" cy="1344609"/>
          </a:xfrm>
          <a:prstGeom prst="rect">
            <a:avLst/>
          </a:prstGeom>
        </p:spPr>
      </p:pic>
      <p:grpSp>
        <p:nvGrpSpPr>
          <p:cNvPr id="7" name="object 7"/>
          <p:cNvGrpSpPr/>
          <p:nvPr/>
        </p:nvGrpSpPr>
        <p:grpSpPr>
          <a:xfrm>
            <a:off x="0" y="3348469"/>
            <a:ext cx="4608195" cy="107950"/>
            <a:chOff x="0" y="3348469"/>
            <a:chExt cx="4608195" cy="107950"/>
          </a:xfrm>
        </p:grpSpPr>
        <p:sp>
          <p:nvSpPr>
            <p:cNvPr id="8" name="object 8"/>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9" name="object 9"/>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0" name="object 10"/>
          <p:cNvSpPr txBox="1"/>
          <p:nvPr/>
        </p:nvSpPr>
        <p:spPr>
          <a:xfrm>
            <a:off x="53467" y="3349927"/>
            <a:ext cx="1040765" cy="104139"/>
          </a:xfrm>
          <a:prstGeom prst="rect">
            <a:avLst/>
          </a:prstGeom>
        </p:spPr>
        <p:txBody>
          <a:bodyPr vert="horz" wrap="square" lIns="0" tIns="9525" rIns="0" bIns="0" rtlCol="0">
            <a:spAutoFit/>
          </a:bodyPr>
          <a:lstStyle/>
          <a:p>
            <a:pPr marL="12700">
              <a:lnSpc>
                <a:spcPct val="100000"/>
              </a:lnSpc>
              <a:spcBef>
                <a:spcPts val="75"/>
              </a:spcBef>
            </a:pPr>
            <a:r>
              <a:rPr sz="500" spc="-10" dirty="0">
                <a:latin typeface="Arial"/>
                <a:cs typeface="Arial"/>
                <a:hlinkClick r:id="rId5" action="ppaction://hlinksldjump"/>
              </a:rPr>
              <a:t>Migration</a:t>
            </a:r>
            <a:r>
              <a:rPr sz="500" spc="45" dirty="0">
                <a:latin typeface="Arial"/>
                <a:cs typeface="Arial"/>
                <a:hlinkClick r:id="rId5" action="ppaction://hlinksldjump"/>
              </a:rPr>
              <a:t> </a:t>
            </a:r>
            <a:r>
              <a:rPr sz="500" dirty="0">
                <a:latin typeface="Arial"/>
                <a:cs typeface="Arial"/>
                <a:hlinkClick r:id="rId5" action="ppaction://hlinksldjump"/>
              </a:rPr>
              <a:t>in</a:t>
            </a:r>
            <a:r>
              <a:rPr sz="500" spc="45" dirty="0">
                <a:latin typeface="Arial"/>
                <a:cs typeface="Arial"/>
                <a:hlinkClick r:id="rId5" action="ppaction://hlinksldjump"/>
              </a:rPr>
              <a:t> </a:t>
            </a:r>
            <a:r>
              <a:rPr sz="500" spc="-10" dirty="0">
                <a:latin typeface="Arial"/>
                <a:cs typeface="Arial"/>
                <a:hlinkClick r:id="rId5" action="ppaction://hlinksldjump"/>
              </a:rPr>
              <a:t>heterogeneous</a:t>
            </a:r>
            <a:r>
              <a:rPr sz="500" spc="45" dirty="0">
                <a:latin typeface="Arial"/>
                <a:cs typeface="Arial"/>
                <a:hlinkClick r:id="rId5" action="ppaction://hlinksldjump"/>
              </a:rPr>
              <a:t> </a:t>
            </a:r>
            <a:r>
              <a:rPr sz="500" spc="-10" dirty="0">
                <a:latin typeface="Arial"/>
                <a:cs typeface="Arial"/>
                <a:hlinkClick r:id="rId5" action="ppaction://hlinksldjump"/>
              </a:rPr>
              <a:t>systems</a:t>
            </a:r>
            <a:endParaRPr sz="500">
              <a:latin typeface="Arial"/>
              <a:cs typeface="Aria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sp>
        <p:nvSpPr>
          <p:cNvPr id="5" name="object 5"/>
          <p:cNvSpPr txBox="1"/>
          <p:nvPr/>
        </p:nvSpPr>
        <p:spPr>
          <a:xfrm>
            <a:off x="69900" y="197711"/>
            <a:ext cx="4216400" cy="1757084"/>
          </a:xfrm>
          <a:prstGeom prst="rect">
            <a:avLst/>
          </a:prstGeom>
        </p:spPr>
        <p:txBody>
          <a:bodyPr vert="horz" wrap="square" lIns="0" tIns="12065" rIns="0" bIns="0" rtlCol="0">
            <a:spAutoFit/>
          </a:bodyPr>
          <a:lstStyle/>
          <a:p>
            <a:pPr marL="38100">
              <a:lnSpc>
                <a:spcPct val="100000"/>
              </a:lnSpc>
              <a:spcBef>
                <a:spcPts val="95"/>
              </a:spcBef>
            </a:pPr>
            <a:r>
              <a:rPr lang="en-US" sz="1200" dirty="0" err="1">
                <a:solidFill>
                  <a:srgbClr val="3333B2"/>
                </a:solidFill>
                <a:latin typeface="Arial"/>
                <a:cs typeface="Arial"/>
              </a:rPr>
              <a:t>Tại</a:t>
            </a:r>
            <a:r>
              <a:rPr lang="en-US" sz="1200" dirty="0">
                <a:solidFill>
                  <a:srgbClr val="3333B2"/>
                </a:solidFill>
                <a:latin typeface="Arial"/>
                <a:cs typeface="Arial"/>
              </a:rPr>
              <a:t> </a:t>
            </a:r>
            <a:r>
              <a:rPr lang="en-US" sz="1200" dirty="0" err="1">
                <a:solidFill>
                  <a:srgbClr val="3333B2"/>
                </a:solidFill>
                <a:latin typeface="Arial"/>
                <a:cs typeface="Arial"/>
              </a:rPr>
              <a:t>sao</a:t>
            </a:r>
            <a:r>
              <a:rPr lang="en-US" sz="1200" dirty="0">
                <a:solidFill>
                  <a:srgbClr val="3333B2"/>
                </a:solidFill>
                <a:latin typeface="Arial"/>
                <a:cs typeface="Arial"/>
              </a:rPr>
              <a:t> </a:t>
            </a:r>
            <a:r>
              <a:rPr lang="en-US" sz="1200" dirty="0" err="1">
                <a:solidFill>
                  <a:srgbClr val="3333B2"/>
                </a:solidFill>
                <a:latin typeface="Arial"/>
                <a:cs typeface="Arial"/>
              </a:rPr>
              <a:t>lại</a:t>
            </a:r>
            <a:r>
              <a:rPr lang="en-US" sz="1200" dirty="0">
                <a:solidFill>
                  <a:srgbClr val="3333B2"/>
                </a:solidFill>
                <a:latin typeface="Arial"/>
                <a:cs typeface="Arial"/>
              </a:rPr>
              <a:t> </a:t>
            </a:r>
            <a:r>
              <a:rPr lang="en-US" sz="1200" dirty="0" err="1">
                <a:solidFill>
                  <a:srgbClr val="3333B2"/>
                </a:solidFill>
                <a:latin typeface="Arial"/>
                <a:cs typeface="Arial"/>
              </a:rPr>
              <a:t>sử</a:t>
            </a:r>
            <a:r>
              <a:rPr lang="en-US" sz="1200" dirty="0">
                <a:solidFill>
                  <a:srgbClr val="3333B2"/>
                </a:solidFill>
                <a:latin typeface="Arial"/>
                <a:cs typeface="Arial"/>
              </a:rPr>
              <a:t> </a:t>
            </a:r>
            <a:r>
              <a:rPr lang="en-US" sz="1200" dirty="0" err="1">
                <a:solidFill>
                  <a:srgbClr val="3333B2"/>
                </a:solidFill>
                <a:latin typeface="Arial"/>
                <a:cs typeface="Arial"/>
              </a:rPr>
              <a:t>dụng</a:t>
            </a:r>
            <a:r>
              <a:rPr lang="en-US" sz="1200" dirty="0">
                <a:solidFill>
                  <a:srgbClr val="3333B2"/>
                </a:solidFill>
                <a:latin typeface="Arial"/>
                <a:cs typeface="Arial"/>
              </a:rPr>
              <a:t> </a:t>
            </a:r>
            <a:r>
              <a:rPr lang="en-US" sz="1200" dirty="0" err="1">
                <a:solidFill>
                  <a:srgbClr val="3333B2"/>
                </a:solidFill>
                <a:latin typeface="Arial"/>
                <a:cs typeface="Arial"/>
              </a:rPr>
              <a:t>luồng</a:t>
            </a:r>
            <a:endParaRPr sz="1200" dirty="0">
              <a:latin typeface="Arial"/>
              <a:cs typeface="Arial"/>
            </a:endParaRPr>
          </a:p>
          <a:p>
            <a:pPr marL="289560" algn="just">
              <a:lnSpc>
                <a:spcPct val="100000"/>
              </a:lnSpc>
              <a:spcBef>
                <a:spcPts val="1055"/>
              </a:spcBef>
            </a:pPr>
            <a:r>
              <a:rPr lang="en-US" sz="1000" dirty="0" err="1">
                <a:solidFill>
                  <a:srgbClr val="3333B2"/>
                </a:solidFill>
                <a:latin typeface="Arial"/>
                <a:cs typeface="Arial"/>
              </a:rPr>
              <a:t>Một</a:t>
            </a:r>
            <a:r>
              <a:rPr lang="en-US" sz="1000" dirty="0">
                <a:solidFill>
                  <a:srgbClr val="3333B2"/>
                </a:solidFill>
                <a:latin typeface="Arial"/>
                <a:cs typeface="Arial"/>
              </a:rPr>
              <a:t> </a:t>
            </a:r>
            <a:r>
              <a:rPr lang="en-US" sz="1000" dirty="0" err="1">
                <a:solidFill>
                  <a:srgbClr val="3333B2"/>
                </a:solidFill>
                <a:latin typeface="Arial"/>
                <a:cs typeface="Arial"/>
              </a:rPr>
              <a:t>vài</a:t>
            </a:r>
            <a:r>
              <a:rPr lang="en-US" sz="1000" dirty="0">
                <a:solidFill>
                  <a:srgbClr val="3333B2"/>
                </a:solidFill>
                <a:latin typeface="Arial"/>
                <a:cs typeface="Arial"/>
              </a:rPr>
              <a:t> </a:t>
            </a:r>
            <a:r>
              <a:rPr lang="en-US" sz="1000" dirty="0" err="1">
                <a:solidFill>
                  <a:srgbClr val="3333B2"/>
                </a:solidFill>
                <a:latin typeface="Arial"/>
                <a:cs typeface="Arial"/>
              </a:rPr>
              <a:t>lý</a:t>
            </a:r>
            <a:r>
              <a:rPr lang="en-US" sz="1000" dirty="0">
                <a:solidFill>
                  <a:srgbClr val="3333B2"/>
                </a:solidFill>
                <a:latin typeface="Arial"/>
                <a:cs typeface="Arial"/>
              </a:rPr>
              <a:t> do </a:t>
            </a:r>
            <a:r>
              <a:rPr lang="en-US" sz="1000" dirty="0" err="1">
                <a:solidFill>
                  <a:srgbClr val="3333B2"/>
                </a:solidFill>
                <a:latin typeface="Arial"/>
                <a:cs typeface="Arial"/>
              </a:rPr>
              <a:t>cơ</a:t>
            </a:r>
            <a:r>
              <a:rPr lang="en-US" sz="1000" dirty="0">
                <a:solidFill>
                  <a:srgbClr val="3333B2"/>
                </a:solidFill>
                <a:latin typeface="Arial"/>
                <a:cs typeface="Arial"/>
              </a:rPr>
              <a:t> </a:t>
            </a:r>
            <a:r>
              <a:rPr lang="en-US" sz="1000" dirty="0" err="1">
                <a:solidFill>
                  <a:srgbClr val="3333B2"/>
                </a:solidFill>
                <a:latin typeface="Arial"/>
                <a:cs typeface="Arial"/>
              </a:rPr>
              <a:t>bản</a:t>
            </a:r>
            <a:r>
              <a:rPr lang="en-US" sz="1000" dirty="0">
                <a:solidFill>
                  <a:srgbClr val="3333B2"/>
                </a:solidFill>
                <a:latin typeface="Arial"/>
                <a:cs typeface="Arial"/>
              </a:rPr>
              <a:t>:</a:t>
            </a:r>
            <a:endParaRPr sz="1000" dirty="0">
              <a:latin typeface="Arial"/>
              <a:cs typeface="Arial"/>
            </a:endParaRPr>
          </a:p>
          <a:p>
            <a:pPr marL="542925" marR="30480" indent="-120650" algn="just">
              <a:lnSpc>
                <a:spcPct val="111600"/>
              </a:lnSpc>
              <a:spcBef>
                <a:spcPts val="570"/>
              </a:spcBef>
              <a:buFont typeface="Menlo"/>
              <a:buChar char="•"/>
              <a:tabLst>
                <a:tab pos="543560" algn="l"/>
              </a:tabLst>
            </a:pPr>
            <a:r>
              <a:rPr lang="en-US" sz="900" spc="-20" dirty="0" err="1">
                <a:solidFill>
                  <a:srgbClr val="3333B2"/>
                </a:solidFill>
                <a:latin typeface="Arial"/>
                <a:cs typeface="Arial"/>
              </a:rPr>
              <a:t>Tránh</a:t>
            </a:r>
            <a:r>
              <a:rPr lang="en-US" sz="900" spc="-20" dirty="0">
                <a:solidFill>
                  <a:srgbClr val="3333B2"/>
                </a:solidFill>
                <a:latin typeface="Arial"/>
                <a:cs typeface="Arial"/>
              </a:rPr>
              <a:t> </a:t>
            </a:r>
            <a:r>
              <a:rPr lang="en-US" sz="900" spc="-20" dirty="0" err="1">
                <a:solidFill>
                  <a:srgbClr val="3333B2"/>
                </a:solidFill>
                <a:latin typeface="Arial"/>
                <a:cs typeface="Arial"/>
              </a:rPr>
              <a:t>chặn</a:t>
            </a:r>
            <a:r>
              <a:rPr lang="en-US" sz="900" spc="-20" dirty="0">
                <a:solidFill>
                  <a:srgbClr val="3333B2"/>
                </a:solidFill>
                <a:latin typeface="Arial"/>
                <a:cs typeface="Arial"/>
              </a:rPr>
              <a:t> </a:t>
            </a:r>
            <a:r>
              <a:rPr lang="en-US" sz="900" spc="-20" dirty="0" err="1">
                <a:solidFill>
                  <a:srgbClr val="3333B2"/>
                </a:solidFill>
                <a:latin typeface="Arial"/>
                <a:cs typeface="Arial"/>
              </a:rPr>
              <a:t>không</a:t>
            </a:r>
            <a:r>
              <a:rPr lang="en-US" sz="900" spc="-20" dirty="0">
                <a:solidFill>
                  <a:srgbClr val="3333B2"/>
                </a:solidFill>
                <a:latin typeface="Arial"/>
                <a:cs typeface="Arial"/>
              </a:rPr>
              <a:t> </a:t>
            </a:r>
            <a:r>
              <a:rPr lang="en-US" sz="900" spc="-20" dirty="0" err="1">
                <a:solidFill>
                  <a:srgbClr val="3333B2"/>
                </a:solidFill>
                <a:latin typeface="Arial"/>
                <a:cs typeface="Arial"/>
              </a:rPr>
              <a:t>cần</a:t>
            </a:r>
            <a:r>
              <a:rPr lang="en-US" sz="900" spc="-20" dirty="0">
                <a:solidFill>
                  <a:srgbClr val="3333B2"/>
                </a:solidFill>
                <a:latin typeface="Arial"/>
                <a:cs typeface="Arial"/>
              </a:rPr>
              <a:t> </a:t>
            </a:r>
            <a:r>
              <a:rPr lang="en-US" sz="900" spc="-20" dirty="0" err="1">
                <a:solidFill>
                  <a:srgbClr val="3333B2"/>
                </a:solidFill>
                <a:latin typeface="Arial"/>
                <a:cs typeface="Arial"/>
              </a:rPr>
              <a:t>thiết</a:t>
            </a:r>
            <a:r>
              <a:rPr sz="900" dirty="0">
                <a:latin typeface="Arial"/>
                <a:cs typeface="Arial"/>
              </a:rPr>
              <a:t>:</a:t>
            </a:r>
            <a:r>
              <a:rPr sz="900" spc="-10" dirty="0">
                <a:latin typeface="Arial"/>
                <a:cs typeface="Arial"/>
              </a:rPr>
              <a:t>.</a:t>
            </a:r>
            <a:r>
              <a:rPr lang="en-US" sz="900" dirty="0">
                <a:latin typeface="Arial"/>
                <a:cs typeface="Arial"/>
              </a:rPr>
              <a:t> </a:t>
            </a:r>
            <a:r>
              <a:rPr lang="vi-VN" sz="900" dirty="0">
                <a:latin typeface="Arial"/>
                <a:cs typeface="Arial"/>
              </a:rPr>
              <a:t>Một tiến trình đơn luồng sẽ bị </a:t>
            </a:r>
            <a:r>
              <a:rPr lang="vi-VN" sz="900" dirty="0">
                <a:solidFill>
                  <a:srgbClr val="C80000"/>
                </a:solidFill>
                <a:latin typeface="Arial"/>
                <a:cs typeface="Arial"/>
              </a:rPr>
              <a:t>chặn</a:t>
            </a:r>
            <a:r>
              <a:rPr lang="vi-VN" sz="900" dirty="0">
                <a:latin typeface="Arial"/>
                <a:cs typeface="Arial"/>
              </a:rPr>
              <a:t> khi thực hiện I/O, trong khi một tiến trình đa luồng có thể chuyển CPU sang luồng khác.</a:t>
            </a:r>
            <a:endParaRPr sz="900" dirty="0">
              <a:latin typeface="Arial"/>
              <a:cs typeface="Arial"/>
            </a:endParaRPr>
          </a:p>
          <a:p>
            <a:pPr marL="542925" marR="97155" indent="-120650" algn="just">
              <a:lnSpc>
                <a:spcPct val="111600"/>
              </a:lnSpc>
              <a:spcBef>
                <a:spcPts val="400"/>
              </a:spcBef>
              <a:buFont typeface="Menlo"/>
              <a:buChar char="•"/>
              <a:tabLst>
                <a:tab pos="543560" algn="l"/>
              </a:tabLst>
            </a:pPr>
            <a:r>
              <a:rPr lang="en-US" sz="900" dirty="0" err="1">
                <a:solidFill>
                  <a:srgbClr val="3333B2"/>
                </a:solidFill>
                <a:latin typeface="Arial"/>
                <a:cs typeface="Arial"/>
              </a:rPr>
              <a:t>Khai</a:t>
            </a:r>
            <a:r>
              <a:rPr lang="en-US" sz="900" dirty="0">
                <a:solidFill>
                  <a:srgbClr val="3333B2"/>
                </a:solidFill>
                <a:latin typeface="Arial"/>
                <a:cs typeface="Arial"/>
              </a:rPr>
              <a:t> </a:t>
            </a:r>
            <a:r>
              <a:rPr lang="en-US" sz="900" dirty="0" err="1">
                <a:solidFill>
                  <a:srgbClr val="3333B2"/>
                </a:solidFill>
                <a:latin typeface="Arial"/>
                <a:cs typeface="Arial"/>
              </a:rPr>
              <a:t>thác</a:t>
            </a:r>
            <a:r>
              <a:rPr lang="en-US" sz="900" dirty="0">
                <a:solidFill>
                  <a:srgbClr val="3333B2"/>
                </a:solidFill>
                <a:latin typeface="Arial"/>
                <a:cs typeface="Arial"/>
              </a:rPr>
              <a:t> </a:t>
            </a:r>
            <a:r>
              <a:rPr lang="en-US" sz="900" dirty="0" err="1">
                <a:solidFill>
                  <a:srgbClr val="3333B2"/>
                </a:solidFill>
                <a:latin typeface="Arial"/>
                <a:cs typeface="Arial"/>
              </a:rPr>
              <a:t>tính</a:t>
            </a:r>
            <a:r>
              <a:rPr lang="en-US" sz="900" dirty="0">
                <a:solidFill>
                  <a:srgbClr val="3333B2"/>
                </a:solidFill>
                <a:latin typeface="Arial"/>
                <a:cs typeface="Arial"/>
              </a:rPr>
              <a:t> song </a:t>
            </a:r>
            <a:r>
              <a:rPr lang="en-US" sz="900" dirty="0" err="1">
                <a:solidFill>
                  <a:srgbClr val="3333B2"/>
                </a:solidFill>
                <a:latin typeface="Arial"/>
                <a:cs typeface="Arial"/>
              </a:rPr>
              <a:t>song</a:t>
            </a:r>
            <a:r>
              <a:rPr sz="900" dirty="0">
                <a:latin typeface="Arial"/>
                <a:cs typeface="Arial"/>
              </a:rPr>
              <a:t>:</a:t>
            </a:r>
            <a:r>
              <a:rPr sz="900" spc="40" dirty="0">
                <a:latin typeface="Arial"/>
                <a:cs typeface="Arial"/>
              </a:rPr>
              <a:t> </a:t>
            </a:r>
            <a:r>
              <a:rPr lang="en-US" sz="900" dirty="0" err="1"/>
              <a:t>Các</a:t>
            </a:r>
            <a:r>
              <a:rPr lang="en-US" sz="900" dirty="0"/>
              <a:t> </a:t>
            </a:r>
            <a:r>
              <a:rPr lang="en-US" sz="900" dirty="0" err="1"/>
              <a:t>luồng</a:t>
            </a:r>
            <a:r>
              <a:rPr lang="en-US" sz="900" dirty="0"/>
              <a:t> </a:t>
            </a:r>
            <a:r>
              <a:rPr lang="en-US" sz="900" dirty="0" err="1"/>
              <a:t>trong</a:t>
            </a:r>
            <a:r>
              <a:rPr lang="en-US" sz="900" dirty="0"/>
              <a:t> </a:t>
            </a:r>
            <a:r>
              <a:rPr lang="en-US" sz="900" dirty="0" err="1"/>
              <a:t>một</a:t>
            </a:r>
            <a:r>
              <a:rPr lang="en-US" sz="900" dirty="0"/>
              <a:t> </a:t>
            </a:r>
            <a:r>
              <a:rPr lang="en-US" sz="900" dirty="0" err="1"/>
              <a:t>tiến</a:t>
            </a:r>
            <a:r>
              <a:rPr lang="en-US" sz="900" dirty="0"/>
              <a:t> </a:t>
            </a:r>
            <a:r>
              <a:rPr lang="en-US" sz="900" dirty="0" err="1"/>
              <a:t>trình</a:t>
            </a:r>
            <a:r>
              <a:rPr lang="en-US" sz="900" dirty="0"/>
              <a:t> </a:t>
            </a:r>
            <a:r>
              <a:rPr lang="en-US" sz="900" dirty="0" err="1"/>
              <a:t>đa</a:t>
            </a:r>
            <a:r>
              <a:rPr lang="en-US" sz="900" dirty="0"/>
              <a:t> </a:t>
            </a:r>
            <a:r>
              <a:rPr lang="en-US" sz="900" dirty="0" err="1"/>
              <a:t>luồng</a:t>
            </a:r>
            <a:r>
              <a:rPr lang="en-US" sz="900" dirty="0"/>
              <a:t> </a:t>
            </a:r>
            <a:r>
              <a:rPr lang="en-US" sz="900" dirty="0" err="1"/>
              <a:t>có</a:t>
            </a:r>
            <a:r>
              <a:rPr lang="en-US" sz="900" dirty="0"/>
              <a:t> </a:t>
            </a:r>
            <a:r>
              <a:rPr lang="en-US" sz="900" dirty="0" err="1"/>
              <a:t>thể</a:t>
            </a:r>
            <a:r>
              <a:rPr lang="en-US" sz="900" dirty="0"/>
              <a:t> </a:t>
            </a:r>
            <a:r>
              <a:rPr lang="en-US" sz="900" dirty="0" err="1"/>
              <a:t>chạy</a:t>
            </a:r>
            <a:r>
              <a:rPr lang="en-US" sz="900" dirty="0"/>
              <a:t> song </a:t>
            </a:r>
            <a:r>
              <a:rPr lang="en-US" sz="900" dirty="0" err="1"/>
              <a:t>song</a:t>
            </a:r>
            <a:r>
              <a:rPr lang="en-US" sz="900" dirty="0"/>
              <a:t> </a:t>
            </a:r>
            <a:r>
              <a:rPr lang="en-US" sz="900" dirty="0" err="1"/>
              <a:t>trên</a:t>
            </a:r>
            <a:r>
              <a:rPr lang="en-US" sz="900" dirty="0"/>
              <a:t> </a:t>
            </a:r>
            <a:r>
              <a:rPr lang="en-US" sz="900" dirty="0" err="1"/>
              <a:t>bộ</a:t>
            </a:r>
            <a:r>
              <a:rPr lang="en-US" sz="900" dirty="0"/>
              <a:t> </a:t>
            </a:r>
            <a:r>
              <a:rPr lang="en-US" sz="900" dirty="0" err="1"/>
              <a:t>xử</a:t>
            </a:r>
            <a:r>
              <a:rPr lang="en-US" sz="900" dirty="0"/>
              <a:t> </a:t>
            </a:r>
            <a:r>
              <a:rPr lang="en-US" sz="900" dirty="0" err="1"/>
              <a:t>lý</a:t>
            </a:r>
            <a:r>
              <a:rPr lang="en-US" sz="900" dirty="0"/>
              <a:t> </a:t>
            </a:r>
            <a:r>
              <a:rPr lang="en-US" sz="900" dirty="0" err="1"/>
              <a:t>đa</a:t>
            </a:r>
            <a:r>
              <a:rPr lang="en-US" sz="900" dirty="0"/>
              <a:t> </a:t>
            </a:r>
            <a:r>
              <a:rPr lang="en-US" sz="900" dirty="0" err="1"/>
              <a:t>lõi</a:t>
            </a:r>
            <a:r>
              <a:rPr lang="en-US" sz="900" dirty="0"/>
              <a:t>.</a:t>
            </a:r>
            <a:endParaRPr sz="900" dirty="0">
              <a:latin typeface="Arial"/>
              <a:cs typeface="Arial"/>
            </a:endParaRPr>
          </a:p>
          <a:p>
            <a:pPr marL="542925" marR="30480" indent="-120650" algn="just">
              <a:lnSpc>
                <a:spcPct val="111600"/>
              </a:lnSpc>
              <a:spcBef>
                <a:spcPts val="395"/>
              </a:spcBef>
              <a:buFont typeface="Menlo"/>
              <a:buChar char="•"/>
              <a:tabLst>
                <a:tab pos="543560" algn="l"/>
              </a:tabLst>
            </a:pPr>
            <a:r>
              <a:rPr lang="en-US" sz="900" spc="-25" dirty="0" err="1">
                <a:solidFill>
                  <a:srgbClr val="3333B2"/>
                </a:solidFill>
                <a:latin typeface="Arial"/>
                <a:cs typeface="Arial"/>
              </a:rPr>
              <a:t>Giảm</a:t>
            </a:r>
            <a:r>
              <a:rPr lang="en-US" sz="900" spc="-25" dirty="0">
                <a:solidFill>
                  <a:srgbClr val="3333B2"/>
                </a:solidFill>
                <a:latin typeface="Arial"/>
                <a:cs typeface="Arial"/>
              </a:rPr>
              <a:t> chi </a:t>
            </a:r>
            <a:r>
              <a:rPr lang="en-US" sz="900" spc="-25" dirty="0" err="1">
                <a:solidFill>
                  <a:srgbClr val="3333B2"/>
                </a:solidFill>
                <a:latin typeface="Arial"/>
                <a:cs typeface="Arial"/>
              </a:rPr>
              <a:t>phí</a:t>
            </a:r>
            <a:r>
              <a:rPr lang="en-US" sz="900" spc="-25" dirty="0">
                <a:solidFill>
                  <a:srgbClr val="3333B2"/>
                </a:solidFill>
                <a:latin typeface="Arial"/>
                <a:cs typeface="Arial"/>
              </a:rPr>
              <a:t> </a:t>
            </a:r>
            <a:r>
              <a:rPr lang="en-US" sz="900" spc="-25" dirty="0" err="1">
                <a:solidFill>
                  <a:srgbClr val="3333B2"/>
                </a:solidFill>
                <a:latin typeface="Arial"/>
                <a:cs typeface="Arial"/>
              </a:rPr>
              <a:t>chuyển</a:t>
            </a:r>
            <a:r>
              <a:rPr lang="en-US" sz="900" spc="-25" dirty="0">
                <a:solidFill>
                  <a:srgbClr val="3333B2"/>
                </a:solidFill>
                <a:latin typeface="Arial"/>
                <a:cs typeface="Arial"/>
              </a:rPr>
              <a:t> </a:t>
            </a:r>
            <a:r>
              <a:rPr lang="en-US" sz="900" spc="-25" dirty="0" err="1">
                <a:solidFill>
                  <a:srgbClr val="3333B2"/>
                </a:solidFill>
                <a:latin typeface="Arial"/>
                <a:cs typeface="Arial"/>
              </a:rPr>
              <a:t>đổi</a:t>
            </a:r>
            <a:r>
              <a:rPr lang="en-US" sz="900" spc="-25" dirty="0">
                <a:solidFill>
                  <a:srgbClr val="3333B2"/>
                </a:solidFill>
                <a:latin typeface="Arial"/>
                <a:cs typeface="Arial"/>
              </a:rPr>
              <a:t> </a:t>
            </a:r>
            <a:r>
              <a:rPr lang="en-US" sz="900" spc="-25" dirty="0" err="1">
                <a:solidFill>
                  <a:srgbClr val="3333B2"/>
                </a:solidFill>
                <a:latin typeface="Arial"/>
                <a:cs typeface="Arial"/>
              </a:rPr>
              <a:t>tiến</a:t>
            </a:r>
            <a:r>
              <a:rPr lang="en-US" sz="900" spc="-25" dirty="0">
                <a:solidFill>
                  <a:srgbClr val="3333B2"/>
                </a:solidFill>
                <a:latin typeface="Arial"/>
                <a:cs typeface="Arial"/>
              </a:rPr>
              <a:t> </a:t>
            </a:r>
            <a:r>
              <a:rPr lang="en-US" sz="900" spc="-25" dirty="0" err="1">
                <a:solidFill>
                  <a:srgbClr val="3333B2"/>
                </a:solidFill>
                <a:latin typeface="Arial"/>
                <a:cs typeface="Arial"/>
              </a:rPr>
              <a:t>trình</a:t>
            </a:r>
            <a:r>
              <a:rPr sz="900" spc="-10" dirty="0">
                <a:latin typeface="Arial"/>
                <a:cs typeface="Arial"/>
              </a:rPr>
              <a:t>:</a:t>
            </a:r>
            <a:r>
              <a:rPr sz="900" spc="30" dirty="0">
                <a:latin typeface="Arial"/>
                <a:cs typeface="Arial"/>
              </a:rPr>
              <a:t> </a:t>
            </a:r>
            <a:r>
              <a:rPr lang="en-US" sz="900" dirty="0" err="1"/>
              <a:t>Thay</a:t>
            </a:r>
            <a:r>
              <a:rPr lang="en-US" sz="900" dirty="0"/>
              <a:t> </a:t>
            </a:r>
            <a:r>
              <a:rPr lang="en-US" sz="900" dirty="0" err="1"/>
              <a:t>vì</a:t>
            </a:r>
            <a:r>
              <a:rPr lang="en-US" sz="900" dirty="0"/>
              <a:t> </a:t>
            </a:r>
            <a:r>
              <a:rPr lang="en-US" sz="900" dirty="0" err="1"/>
              <a:t>tạo</a:t>
            </a:r>
            <a:r>
              <a:rPr lang="en-US" sz="900" dirty="0"/>
              <a:t> </a:t>
            </a:r>
            <a:r>
              <a:rPr lang="en-US" sz="900" dirty="0" err="1"/>
              <a:t>nhiều</a:t>
            </a:r>
            <a:r>
              <a:rPr lang="en-US" sz="900" dirty="0"/>
              <a:t> </a:t>
            </a:r>
            <a:r>
              <a:rPr lang="en-US" sz="900" dirty="0" err="1"/>
              <a:t>tiến</a:t>
            </a:r>
            <a:r>
              <a:rPr lang="en-US" sz="900" dirty="0"/>
              <a:t> </a:t>
            </a:r>
            <a:r>
              <a:rPr lang="en-US" sz="900" dirty="0" err="1"/>
              <a:t>trình</a:t>
            </a:r>
            <a:r>
              <a:rPr lang="en-US" sz="900" dirty="0"/>
              <a:t>, </a:t>
            </a:r>
            <a:r>
              <a:rPr lang="en-US" sz="900" dirty="0" err="1"/>
              <a:t>có</a:t>
            </a:r>
            <a:r>
              <a:rPr lang="en-US" sz="900" dirty="0"/>
              <a:t> </a:t>
            </a:r>
            <a:r>
              <a:rPr lang="en-US" sz="900" dirty="0" err="1"/>
              <a:t>thể</a:t>
            </a:r>
            <a:r>
              <a:rPr lang="en-US" sz="900" dirty="0"/>
              <a:t> </a:t>
            </a:r>
            <a:r>
              <a:rPr lang="en-US" sz="900" dirty="0" err="1"/>
              <a:t>sử</a:t>
            </a:r>
            <a:r>
              <a:rPr lang="en-US" sz="900" dirty="0"/>
              <a:t> </a:t>
            </a:r>
            <a:r>
              <a:rPr lang="en-US" sz="900" dirty="0" err="1"/>
              <a:t>dụng</a:t>
            </a:r>
            <a:r>
              <a:rPr lang="en-US" sz="900" dirty="0"/>
              <a:t> </a:t>
            </a:r>
            <a:r>
              <a:rPr lang="en-US" sz="900" dirty="0" err="1"/>
              <a:t>nhiều</a:t>
            </a:r>
            <a:r>
              <a:rPr lang="en-US" sz="900" dirty="0"/>
              <a:t> </a:t>
            </a:r>
            <a:r>
              <a:rPr lang="en-US" sz="900" dirty="0" err="1"/>
              <a:t>luồng</a:t>
            </a:r>
            <a:r>
              <a:rPr lang="en-US" sz="900" dirty="0"/>
              <a:t> </a:t>
            </a:r>
            <a:r>
              <a:rPr lang="en-US" sz="900" dirty="0" err="1"/>
              <a:t>trong</a:t>
            </a:r>
            <a:r>
              <a:rPr lang="en-US" sz="900" dirty="0"/>
              <a:t> </a:t>
            </a:r>
            <a:r>
              <a:rPr lang="en-US" sz="900" dirty="0" err="1"/>
              <a:t>một</a:t>
            </a:r>
            <a:r>
              <a:rPr lang="en-US" sz="900" dirty="0"/>
              <a:t> </a:t>
            </a:r>
            <a:r>
              <a:rPr lang="en-US" sz="900" dirty="0" err="1"/>
              <a:t>tiến</a:t>
            </a:r>
            <a:r>
              <a:rPr lang="en-US" sz="900" dirty="0"/>
              <a:t> </a:t>
            </a:r>
            <a:r>
              <a:rPr lang="en-US" sz="900" dirty="0" err="1"/>
              <a:t>trình</a:t>
            </a:r>
            <a:r>
              <a:rPr lang="en-US" sz="900" dirty="0"/>
              <a:t>.</a:t>
            </a:r>
          </a:p>
        </p:txBody>
      </p:sp>
      <p:grpSp>
        <p:nvGrpSpPr>
          <p:cNvPr id="6" name="object 6"/>
          <p:cNvGrpSpPr/>
          <p:nvPr/>
        </p:nvGrpSpPr>
        <p:grpSpPr>
          <a:xfrm>
            <a:off x="0" y="3348469"/>
            <a:ext cx="4608195" cy="107950"/>
            <a:chOff x="0" y="3348469"/>
            <a:chExt cx="4608195" cy="107950"/>
          </a:xfrm>
        </p:grpSpPr>
        <p:sp>
          <p:nvSpPr>
            <p:cNvPr id="7" name="object 7"/>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8" name="object 8"/>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9" name="object 9"/>
          <p:cNvSpPr txBox="1"/>
          <p:nvPr/>
        </p:nvSpPr>
        <p:spPr>
          <a:xfrm>
            <a:off x="53467" y="3349927"/>
            <a:ext cx="65532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2" action="ppaction://hlinksldjump"/>
              </a:rPr>
              <a:t>Introduction</a:t>
            </a:r>
            <a:r>
              <a:rPr sz="500" spc="-25" dirty="0">
                <a:latin typeface="Arial"/>
                <a:cs typeface="Arial"/>
                <a:hlinkClick r:id="rId2" action="ppaction://hlinksldjump"/>
              </a:rPr>
              <a:t> </a:t>
            </a:r>
            <a:r>
              <a:rPr sz="500" dirty="0">
                <a:latin typeface="Arial"/>
                <a:cs typeface="Arial"/>
                <a:hlinkClick r:id="rId2" action="ppaction://hlinksldjump"/>
              </a:rPr>
              <a:t>to</a:t>
            </a:r>
            <a:r>
              <a:rPr sz="500" spc="-20" dirty="0">
                <a:latin typeface="Arial"/>
                <a:cs typeface="Arial"/>
                <a:hlinkClick r:id="rId2" action="ppaction://hlinksldjump"/>
              </a:rPr>
              <a:t> </a:t>
            </a:r>
            <a:r>
              <a:rPr sz="500" spc="-10" dirty="0">
                <a:latin typeface="Arial"/>
                <a:cs typeface="Arial"/>
                <a:hlinkClick r:id="rId2" action="ppaction://hlinksldjump"/>
              </a:rPr>
              <a:t>threads</a:t>
            </a:r>
            <a:endParaRPr sz="500">
              <a:latin typeface="Arial"/>
              <a:cs typeface="Arial"/>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sp>
        <p:nvSpPr>
          <p:cNvPr id="5" name="object 5"/>
          <p:cNvSpPr txBox="1"/>
          <p:nvPr/>
        </p:nvSpPr>
        <p:spPr>
          <a:xfrm>
            <a:off x="95300" y="197711"/>
            <a:ext cx="2285950" cy="491801"/>
          </a:xfrm>
          <a:prstGeom prst="rect">
            <a:avLst/>
          </a:prstGeom>
        </p:spPr>
        <p:txBody>
          <a:bodyPr vert="horz" wrap="square" lIns="0" tIns="12065" rIns="0" bIns="0" rtlCol="0">
            <a:spAutoFit/>
          </a:bodyPr>
          <a:lstStyle/>
          <a:p>
            <a:pPr marL="12700">
              <a:lnSpc>
                <a:spcPct val="100000"/>
              </a:lnSpc>
              <a:spcBef>
                <a:spcPts val="95"/>
              </a:spcBef>
            </a:pPr>
            <a:r>
              <a:rPr lang="en-US" sz="1200" spc="-10" dirty="0" err="1">
                <a:solidFill>
                  <a:srgbClr val="3333B2"/>
                </a:solidFill>
                <a:latin typeface="Arial"/>
                <a:cs typeface="Arial"/>
              </a:rPr>
              <a:t>Tránh</a:t>
            </a:r>
            <a:r>
              <a:rPr lang="en-US" sz="1200" spc="-10" dirty="0">
                <a:solidFill>
                  <a:srgbClr val="3333B2"/>
                </a:solidFill>
                <a:latin typeface="Arial"/>
                <a:cs typeface="Arial"/>
              </a:rPr>
              <a:t> </a:t>
            </a:r>
            <a:r>
              <a:rPr lang="en-US" sz="1200" spc="-10" dirty="0" err="1">
                <a:solidFill>
                  <a:srgbClr val="3333B2"/>
                </a:solidFill>
                <a:latin typeface="Arial"/>
                <a:cs typeface="Arial"/>
              </a:rPr>
              <a:t>chuyển</a:t>
            </a:r>
            <a:r>
              <a:rPr lang="en-US" sz="1200" spc="-10" dirty="0">
                <a:solidFill>
                  <a:srgbClr val="3333B2"/>
                </a:solidFill>
                <a:latin typeface="Arial"/>
                <a:cs typeface="Arial"/>
              </a:rPr>
              <a:t> </a:t>
            </a:r>
            <a:r>
              <a:rPr lang="en-US" sz="1200" spc="-10" dirty="0" err="1">
                <a:solidFill>
                  <a:srgbClr val="3333B2"/>
                </a:solidFill>
                <a:latin typeface="Arial"/>
                <a:cs typeface="Arial"/>
              </a:rPr>
              <a:t>đổi</a:t>
            </a:r>
            <a:r>
              <a:rPr lang="en-US" sz="1200" spc="-10" dirty="0">
                <a:solidFill>
                  <a:srgbClr val="3333B2"/>
                </a:solidFill>
                <a:latin typeface="Arial"/>
                <a:cs typeface="Arial"/>
              </a:rPr>
              <a:t> </a:t>
            </a:r>
            <a:r>
              <a:rPr lang="en-US" sz="1200" spc="-10" dirty="0" err="1">
                <a:solidFill>
                  <a:srgbClr val="3333B2"/>
                </a:solidFill>
                <a:latin typeface="Arial"/>
                <a:cs typeface="Arial"/>
              </a:rPr>
              <a:t>tiến</a:t>
            </a:r>
            <a:r>
              <a:rPr lang="en-US" sz="1200" spc="-10" dirty="0">
                <a:solidFill>
                  <a:srgbClr val="3333B2"/>
                </a:solidFill>
                <a:latin typeface="Arial"/>
                <a:cs typeface="Arial"/>
              </a:rPr>
              <a:t> </a:t>
            </a:r>
            <a:r>
              <a:rPr lang="en-US" sz="1200" spc="-10" dirty="0" err="1">
                <a:solidFill>
                  <a:srgbClr val="3333B2"/>
                </a:solidFill>
                <a:latin typeface="Arial"/>
                <a:cs typeface="Arial"/>
              </a:rPr>
              <a:t>trình</a:t>
            </a:r>
            <a:endParaRPr sz="1200" dirty="0">
              <a:latin typeface="Arial"/>
              <a:cs typeface="Arial"/>
            </a:endParaRPr>
          </a:p>
          <a:p>
            <a:pPr marL="260350">
              <a:lnSpc>
                <a:spcPct val="100000"/>
              </a:lnSpc>
              <a:spcBef>
                <a:spcPts val="1055"/>
              </a:spcBef>
            </a:pPr>
            <a:r>
              <a:rPr lang="en-US" sz="1000" spc="-10" dirty="0" err="1">
                <a:solidFill>
                  <a:srgbClr val="3333B2"/>
                </a:solidFill>
                <a:latin typeface="Arial"/>
                <a:cs typeface="Arial"/>
              </a:rPr>
              <a:t>Tránh</a:t>
            </a:r>
            <a:r>
              <a:rPr lang="en-US" sz="1000" spc="-10" dirty="0">
                <a:solidFill>
                  <a:srgbClr val="3333B2"/>
                </a:solidFill>
                <a:latin typeface="Arial"/>
                <a:cs typeface="Arial"/>
              </a:rPr>
              <a:t> </a:t>
            </a:r>
            <a:r>
              <a:rPr lang="en-US" sz="1000" spc="-10" dirty="0" err="1">
                <a:solidFill>
                  <a:srgbClr val="3333B2"/>
                </a:solidFill>
                <a:latin typeface="Arial"/>
                <a:cs typeface="Arial"/>
              </a:rPr>
              <a:t>chuyển</a:t>
            </a:r>
            <a:r>
              <a:rPr lang="en-US" sz="1000" spc="-10" dirty="0">
                <a:solidFill>
                  <a:srgbClr val="3333B2"/>
                </a:solidFill>
                <a:latin typeface="Arial"/>
                <a:cs typeface="Arial"/>
              </a:rPr>
              <a:t> </a:t>
            </a:r>
            <a:r>
              <a:rPr lang="en-US" sz="1000" spc="-10" dirty="0" err="1">
                <a:solidFill>
                  <a:srgbClr val="3333B2"/>
                </a:solidFill>
                <a:latin typeface="Arial"/>
                <a:cs typeface="Arial"/>
              </a:rPr>
              <a:t>đổi</a:t>
            </a:r>
            <a:r>
              <a:rPr lang="en-US" sz="1000" spc="-10" dirty="0">
                <a:solidFill>
                  <a:srgbClr val="3333B2"/>
                </a:solidFill>
                <a:latin typeface="Arial"/>
                <a:cs typeface="Arial"/>
              </a:rPr>
              <a:t> </a:t>
            </a:r>
            <a:r>
              <a:rPr lang="en-US" sz="1000" spc="-10" dirty="0" err="1">
                <a:solidFill>
                  <a:srgbClr val="3333B2"/>
                </a:solidFill>
                <a:latin typeface="Arial"/>
                <a:cs typeface="Arial"/>
              </a:rPr>
              <a:t>ngữ</a:t>
            </a:r>
            <a:r>
              <a:rPr lang="en-US" sz="1000" spc="-10" dirty="0">
                <a:solidFill>
                  <a:srgbClr val="3333B2"/>
                </a:solidFill>
                <a:latin typeface="Arial"/>
                <a:cs typeface="Arial"/>
              </a:rPr>
              <a:t> </a:t>
            </a:r>
            <a:r>
              <a:rPr lang="en-US" sz="1000" spc="-10" dirty="0" err="1">
                <a:solidFill>
                  <a:srgbClr val="3333B2"/>
                </a:solidFill>
                <a:latin typeface="Arial"/>
                <a:cs typeface="Arial"/>
              </a:rPr>
              <a:t>cảnh</a:t>
            </a:r>
            <a:r>
              <a:rPr lang="en-US" sz="1000" spc="-10" dirty="0">
                <a:solidFill>
                  <a:srgbClr val="3333B2"/>
                </a:solidFill>
                <a:latin typeface="Arial"/>
                <a:cs typeface="Arial"/>
              </a:rPr>
              <a:t> </a:t>
            </a:r>
            <a:r>
              <a:rPr lang="en-US" sz="1000" spc="-10" dirty="0" err="1">
                <a:solidFill>
                  <a:srgbClr val="3333B2"/>
                </a:solidFill>
                <a:latin typeface="Arial"/>
                <a:cs typeface="Arial"/>
              </a:rPr>
              <a:t>tốn</a:t>
            </a:r>
            <a:r>
              <a:rPr lang="en-US" sz="1000" spc="-10" dirty="0">
                <a:solidFill>
                  <a:srgbClr val="3333B2"/>
                </a:solidFill>
                <a:latin typeface="Arial"/>
                <a:cs typeface="Arial"/>
              </a:rPr>
              <a:t> </a:t>
            </a:r>
            <a:r>
              <a:rPr lang="en-US" sz="1000" spc="-10" dirty="0" err="1">
                <a:solidFill>
                  <a:srgbClr val="3333B2"/>
                </a:solidFill>
                <a:latin typeface="Arial"/>
                <a:cs typeface="Arial"/>
              </a:rPr>
              <a:t>kém</a:t>
            </a:r>
            <a:endParaRPr sz="1000" dirty="0">
              <a:latin typeface="Arial"/>
              <a:cs typeface="Arial"/>
            </a:endParaRPr>
          </a:p>
        </p:txBody>
      </p:sp>
      <p:pic>
        <p:nvPicPr>
          <p:cNvPr id="6" name="object 6"/>
          <p:cNvPicPr/>
          <p:nvPr/>
        </p:nvPicPr>
        <p:blipFill>
          <a:blip r:embed="rId3" cstate="print"/>
          <a:stretch>
            <a:fillRect/>
          </a:stretch>
        </p:blipFill>
        <p:spPr>
          <a:xfrm>
            <a:off x="543303" y="798895"/>
            <a:ext cx="3527861" cy="1402328"/>
          </a:xfrm>
          <a:prstGeom prst="rect">
            <a:avLst/>
          </a:prstGeom>
        </p:spPr>
      </p:pic>
      <p:sp>
        <p:nvSpPr>
          <p:cNvPr id="7" name="object 7"/>
          <p:cNvSpPr txBox="1"/>
          <p:nvPr/>
        </p:nvSpPr>
        <p:spPr>
          <a:xfrm>
            <a:off x="247650" y="2187575"/>
            <a:ext cx="4196868" cy="1123384"/>
          </a:xfrm>
          <a:prstGeom prst="rect">
            <a:avLst/>
          </a:prstGeom>
        </p:spPr>
        <p:txBody>
          <a:bodyPr vert="horz" wrap="square" lIns="0" tIns="83820" rIns="0" bIns="0" rtlCol="0">
            <a:spAutoFit/>
          </a:bodyPr>
          <a:lstStyle/>
          <a:p>
            <a:pPr marL="38100">
              <a:lnSpc>
                <a:spcPct val="100000"/>
              </a:lnSpc>
              <a:spcBef>
                <a:spcPts val="660"/>
              </a:spcBef>
            </a:pPr>
            <a:r>
              <a:rPr lang="en-US" sz="1000" spc="-35" dirty="0" err="1">
                <a:solidFill>
                  <a:srgbClr val="3333B2"/>
                </a:solidFill>
                <a:latin typeface="Arial"/>
                <a:cs typeface="Arial"/>
              </a:rPr>
              <a:t>Đánh</a:t>
            </a:r>
            <a:r>
              <a:rPr lang="en-US" sz="1000" spc="-35" dirty="0">
                <a:solidFill>
                  <a:srgbClr val="3333B2"/>
                </a:solidFill>
                <a:latin typeface="Arial"/>
                <a:cs typeface="Arial"/>
              </a:rPr>
              <a:t> </a:t>
            </a:r>
            <a:r>
              <a:rPr lang="en-US" sz="1000" spc="-35" dirty="0" err="1">
                <a:solidFill>
                  <a:srgbClr val="3333B2"/>
                </a:solidFill>
                <a:latin typeface="Arial"/>
                <a:cs typeface="Arial"/>
              </a:rPr>
              <a:t>đổi</a:t>
            </a:r>
            <a:endParaRPr sz="1000" dirty="0">
              <a:latin typeface="Arial"/>
              <a:cs typeface="Arial"/>
            </a:endParaRPr>
          </a:p>
          <a:p>
            <a:pPr marL="291465" indent="-117475">
              <a:lnSpc>
                <a:spcPct val="100000"/>
              </a:lnSpc>
              <a:spcBef>
                <a:spcPts val="500"/>
              </a:spcBef>
              <a:buClr>
                <a:srgbClr val="3333B2"/>
              </a:buClr>
              <a:buFont typeface="Menlo"/>
              <a:buChar char="•"/>
              <a:tabLst>
                <a:tab pos="292100" algn="l"/>
              </a:tabLst>
            </a:pPr>
            <a:r>
              <a:rPr lang="vi-VN" sz="900" dirty="0">
                <a:latin typeface="Arial"/>
                <a:cs typeface="Arial"/>
              </a:rPr>
              <a:t>Các luồng sử dụng cùng một không gian địa chỉ: dễ gặp lỗi hơn.</a:t>
            </a:r>
          </a:p>
          <a:p>
            <a:pPr marL="291465" indent="-117475">
              <a:lnSpc>
                <a:spcPct val="100000"/>
              </a:lnSpc>
              <a:spcBef>
                <a:spcPts val="500"/>
              </a:spcBef>
              <a:buClr>
                <a:srgbClr val="3333B2"/>
              </a:buClr>
              <a:buFont typeface="Menlo"/>
              <a:buChar char="•"/>
              <a:tabLst>
                <a:tab pos="292100" algn="l"/>
              </a:tabLst>
            </a:pPr>
            <a:r>
              <a:rPr lang="vi-VN" sz="900" dirty="0">
                <a:latin typeface="Arial"/>
                <a:cs typeface="Arial"/>
              </a:rPr>
              <a:t>Không có sự hỗ trợ từ hệ điều hành/phần cứng để bảo vệ luồng khỏi việc truy cập bộ nhớ của nhau.</a:t>
            </a:r>
          </a:p>
          <a:p>
            <a:pPr marL="291465" indent="-117475">
              <a:lnSpc>
                <a:spcPct val="100000"/>
              </a:lnSpc>
              <a:spcBef>
                <a:spcPts val="500"/>
              </a:spcBef>
              <a:buClr>
                <a:srgbClr val="3333B2"/>
              </a:buClr>
              <a:buFont typeface="Menlo"/>
              <a:buChar char="•"/>
              <a:tabLst>
                <a:tab pos="292100" algn="l"/>
              </a:tabLst>
            </a:pPr>
            <a:r>
              <a:rPr lang="vi-VN" sz="900" dirty="0">
                <a:latin typeface="Arial"/>
                <a:cs typeface="Arial"/>
              </a:rPr>
              <a:t>Chuyển đổi ngữ cảnh của luồng có thể nhanh hơn so với chuyển đổi ngữ cảnh của tiến trình.</a:t>
            </a:r>
            <a:endParaRPr sz="900" dirty="0">
              <a:latin typeface="Arial"/>
              <a:cs typeface="Arial"/>
            </a:endParaRPr>
          </a:p>
        </p:txBody>
      </p:sp>
      <p:grpSp>
        <p:nvGrpSpPr>
          <p:cNvPr id="8" name="object 8"/>
          <p:cNvGrpSpPr/>
          <p:nvPr/>
        </p:nvGrpSpPr>
        <p:grpSpPr>
          <a:xfrm>
            <a:off x="0" y="3348469"/>
            <a:ext cx="4608195" cy="107950"/>
            <a:chOff x="0" y="3348469"/>
            <a:chExt cx="4608195" cy="107950"/>
          </a:xfrm>
        </p:grpSpPr>
        <p:sp>
          <p:nvSpPr>
            <p:cNvPr id="9" name="object 9"/>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10" name="object 10"/>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1" name="object 11"/>
          <p:cNvSpPr txBox="1"/>
          <p:nvPr/>
        </p:nvSpPr>
        <p:spPr>
          <a:xfrm>
            <a:off x="53467" y="3349927"/>
            <a:ext cx="65532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2" action="ppaction://hlinksldjump"/>
              </a:rPr>
              <a:t>Introduction</a:t>
            </a:r>
            <a:r>
              <a:rPr sz="500" spc="-25" dirty="0">
                <a:latin typeface="Arial"/>
                <a:cs typeface="Arial"/>
                <a:hlinkClick r:id="rId2" action="ppaction://hlinksldjump"/>
              </a:rPr>
              <a:t> </a:t>
            </a:r>
            <a:r>
              <a:rPr sz="500" dirty="0">
                <a:latin typeface="Arial"/>
                <a:cs typeface="Arial"/>
                <a:hlinkClick r:id="rId2" action="ppaction://hlinksldjump"/>
              </a:rPr>
              <a:t>to</a:t>
            </a:r>
            <a:r>
              <a:rPr sz="500" spc="-20" dirty="0">
                <a:latin typeface="Arial"/>
                <a:cs typeface="Arial"/>
                <a:hlinkClick r:id="rId2" action="ppaction://hlinksldjump"/>
              </a:rPr>
              <a:t> </a:t>
            </a:r>
            <a:r>
              <a:rPr sz="500" spc="-10" dirty="0">
                <a:latin typeface="Arial"/>
                <a:cs typeface="Arial"/>
                <a:hlinkClick r:id="rId2" action="ppaction://hlinksldjump"/>
              </a:rPr>
              <a:t>threads</a:t>
            </a:r>
            <a:endParaRPr sz="500">
              <a:latin typeface="Arial"/>
              <a:cs typeface="Arial"/>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7" y="-1515"/>
            <a:ext cx="321310" cy="101600"/>
          </a:xfrm>
          <a:prstGeom prst="rect">
            <a:avLst/>
          </a:prstGeom>
        </p:spPr>
        <p:txBody>
          <a:bodyPr vert="horz" wrap="square" lIns="0" tIns="12065" rIns="0" bIns="0" rtlCol="0">
            <a:spAutoFit/>
          </a:bodyPr>
          <a:lstStyle/>
          <a:p>
            <a:pPr marL="12700">
              <a:lnSpc>
                <a:spcPct val="100000"/>
              </a:lnSpc>
              <a:spcBef>
                <a:spcPts val="95"/>
              </a:spcBef>
            </a:pPr>
            <a:r>
              <a:rPr sz="500" spc="-10" dirty="0">
                <a:latin typeface="Arial"/>
                <a:cs typeface="Arial"/>
                <a:hlinkClick r:id="rId2" action="ppaction://hlinksldjump"/>
              </a:rPr>
              <a:t>Processes</a:t>
            </a:r>
            <a:endParaRPr sz="500">
              <a:latin typeface="Arial"/>
              <a:cs typeface="Arial"/>
            </a:endParaRPr>
          </a:p>
        </p:txBody>
      </p:sp>
      <p:sp>
        <p:nvSpPr>
          <p:cNvPr id="3" name="object 3"/>
          <p:cNvSpPr/>
          <p:nvPr/>
        </p:nvSpPr>
        <p:spPr>
          <a:xfrm>
            <a:off x="2303995" y="0"/>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sp>
        <p:nvSpPr>
          <p:cNvPr id="4" name="object 4"/>
          <p:cNvSpPr txBox="1"/>
          <p:nvPr/>
        </p:nvSpPr>
        <p:spPr>
          <a:xfrm>
            <a:off x="4297083" y="-1515"/>
            <a:ext cx="257810" cy="101600"/>
          </a:xfrm>
          <a:prstGeom prst="rect">
            <a:avLst/>
          </a:prstGeom>
        </p:spPr>
        <p:txBody>
          <a:bodyPr vert="horz" wrap="square" lIns="0" tIns="12065" rIns="0" bIns="0" rtlCol="0">
            <a:spAutoFit/>
          </a:bodyPr>
          <a:lstStyle/>
          <a:p>
            <a:pPr marL="12700">
              <a:lnSpc>
                <a:spcPct val="100000"/>
              </a:lnSpc>
              <a:spcBef>
                <a:spcPts val="95"/>
              </a:spcBef>
            </a:pPr>
            <a:r>
              <a:rPr sz="500" spc="-10" dirty="0">
                <a:solidFill>
                  <a:srgbClr val="FFFFFF"/>
                </a:solidFill>
                <a:latin typeface="Arial"/>
                <a:cs typeface="Arial"/>
                <a:hlinkClick r:id="rId2" action="ppaction://hlinksldjump"/>
              </a:rPr>
              <a:t>Threads</a:t>
            </a:r>
            <a:endParaRPr sz="500">
              <a:latin typeface="Arial"/>
              <a:cs typeface="Arial"/>
            </a:endParaRPr>
          </a:p>
        </p:txBody>
      </p:sp>
      <p:sp>
        <p:nvSpPr>
          <p:cNvPr id="5" name="object 5"/>
          <p:cNvSpPr txBox="1"/>
          <p:nvPr/>
        </p:nvSpPr>
        <p:spPr>
          <a:xfrm>
            <a:off x="57200" y="197711"/>
            <a:ext cx="4013200" cy="1353576"/>
          </a:xfrm>
          <a:prstGeom prst="rect">
            <a:avLst/>
          </a:prstGeom>
        </p:spPr>
        <p:txBody>
          <a:bodyPr vert="horz" wrap="square" lIns="0" tIns="12065" rIns="0" bIns="0" rtlCol="0">
            <a:spAutoFit/>
          </a:bodyPr>
          <a:lstStyle/>
          <a:p>
            <a:pPr marL="50800">
              <a:lnSpc>
                <a:spcPct val="100000"/>
              </a:lnSpc>
              <a:spcBef>
                <a:spcPts val="95"/>
              </a:spcBef>
            </a:pPr>
            <a:r>
              <a:rPr lang="en-US" sz="1200" dirty="0">
                <a:solidFill>
                  <a:srgbClr val="3333B2"/>
                </a:solidFill>
                <a:latin typeface="Arial"/>
                <a:cs typeface="Arial"/>
              </a:rPr>
              <a:t>Chi </a:t>
            </a:r>
            <a:r>
              <a:rPr lang="en-US" sz="1200" dirty="0" err="1">
                <a:solidFill>
                  <a:srgbClr val="3333B2"/>
                </a:solidFill>
                <a:latin typeface="Arial"/>
                <a:cs typeface="Arial"/>
              </a:rPr>
              <a:t>phí</a:t>
            </a:r>
            <a:r>
              <a:rPr lang="en-US" sz="1200" dirty="0">
                <a:solidFill>
                  <a:srgbClr val="3333B2"/>
                </a:solidFill>
                <a:latin typeface="Arial"/>
                <a:cs typeface="Arial"/>
              </a:rPr>
              <a:t> </a:t>
            </a:r>
            <a:r>
              <a:rPr lang="en-US" sz="1200" dirty="0" err="1">
                <a:solidFill>
                  <a:srgbClr val="3333B2"/>
                </a:solidFill>
                <a:latin typeface="Arial"/>
                <a:cs typeface="Arial"/>
              </a:rPr>
              <a:t>của</a:t>
            </a:r>
            <a:r>
              <a:rPr lang="en-US" sz="1200" dirty="0">
                <a:solidFill>
                  <a:srgbClr val="3333B2"/>
                </a:solidFill>
                <a:latin typeface="Arial"/>
                <a:cs typeface="Arial"/>
              </a:rPr>
              <a:t> </a:t>
            </a:r>
            <a:r>
              <a:rPr lang="en-US" sz="1200" dirty="0" err="1">
                <a:solidFill>
                  <a:srgbClr val="3333B2"/>
                </a:solidFill>
                <a:latin typeface="Arial"/>
                <a:cs typeface="Arial"/>
              </a:rPr>
              <a:t>một</a:t>
            </a:r>
            <a:r>
              <a:rPr lang="en-US" sz="1200" dirty="0">
                <a:solidFill>
                  <a:srgbClr val="3333B2"/>
                </a:solidFill>
                <a:latin typeface="Arial"/>
                <a:cs typeface="Arial"/>
              </a:rPr>
              <a:t> </a:t>
            </a:r>
            <a:r>
              <a:rPr lang="en-US" sz="1200" dirty="0" err="1">
                <a:solidFill>
                  <a:srgbClr val="3333B2"/>
                </a:solidFill>
                <a:latin typeface="Arial"/>
                <a:cs typeface="Arial"/>
              </a:rPr>
              <a:t>lần</a:t>
            </a:r>
            <a:r>
              <a:rPr lang="en-US" sz="1200" dirty="0">
                <a:solidFill>
                  <a:srgbClr val="3333B2"/>
                </a:solidFill>
                <a:latin typeface="Arial"/>
                <a:cs typeface="Arial"/>
              </a:rPr>
              <a:t> </a:t>
            </a:r>
            <a:r>
              <a:rPr lang="en-US" sz="1200" dirty="0" err="1">
                <a:solidFill>
                  <a:srgbClr val="3333B2"/>
                </a:solidFill>
                <a:latin typeface="Arial"/>
                <a:cs typeface="Arial"/>
              </a:rPr>
              <a:t>chuyển</a:t>
            </a:r>
            <a:r>
              <a:rPr lang="en-US" sz="1200" dirty="0">
                <a:solidFill>
                  <a:srgbClr val="3333B2"/>
                </a:solidFill>
                <a:latin typeface="Arial"/>
                <a:cs typeface="Arial"/>
              </a:rPr>
              <a:t> </a:t>
            </a:r>
            <a:r>
              <a:rPr lang="en-US" sz="1200" dirty="0" err="1">
                <a:solidFill>
                  <a:srgbClr val="3333B2"/>
                </a:solidFill>
                <a:latin typeface="Arial"/>
                <a:cs typeface="Arial"/>
              </a:rPr>
              <a:t>đổi</a:t>
            </a:r>
            <a:r>
              <a:rPr lang="en-US" sz="1200" dirty="0">
                <a:solidFill>
                  <a:srgbClr val="3333B2"/>
                </a:solidFill>
                <a:latin typeface="Arial"/>
                <a:cs typeface="Arial"/>
              </a:rPr>
              <a:t> </a:t>
            </a:r>
            <a:r>
              <a:rPr lang="en-US" sz="1200" dirty="0" err="1">
                <a:solidFill>
                  <a:srgbClr val="3333B2"/>
                </a:solidFill>
                <a:latin typeface="Arial"/>
                <a:cs typeface="Arial"/>
              </a:rPr>
              <a:t>ngữ</a:t>
            </a:r>
            <a:r>
              <a:rPr lang="en-US" sz="1200" dirty="0">
                <a:solidFill>
                  <a:srgbClr val="3333B2"/>
                </a:solidFill>
                <a:latin typeface="Arial"/>
                <a:cs typeface="Arial"/>
              </a:rPr>
              <a:t> </a:t>
            </a:r>
            <a:r>
              <a:rPr lang="en-US" sz="1200" dirty="0" err="1">
                <a:solidFill>
                  <a:srgbClr val="3333B2"/>
                </a:solidFill>
                <a:latin typeface="Arial"/>
                <a:cs typeface="Arial"/>
              </a:rPr>
              <a:t>cảnh</a:t>
            </a:r>
            <a:endParaRPr sz="1200" dirty="0">
              <a:latin typeface="Arial"/>
              <a:cs typeface="Arial"/>
            </a:endParaRPr>
          </a:p>
          <a:p>
            <a:pPr marL="302260">
              <a:lnSpc>
                <a:spcPct val="100000"/>
              </a:lnSpc>
              <a:spcBef>
                <a:spcPts val="1055"/>
              </a:spcBef>
            </a:pPr>
            <a:r>
              <a:rPr lang="vi-VN" sz="1000" dirty="0">
                <a:solidFill>
                  <a:srgbClr val="3333B2"/>
                </a:solidFill>
                <a:latin typeface="Arial"/>
                <a:cs typeface="Arial"/>
              </a:rPr>
              <a:t>Hãy xem xét một trình xử lý ngắt đồng hồ đơn giản</a:t>
            </a:r>
            <a:endParaRPr sz="1000" dirty="0">
              <a:latin typeface="Arial"/>
              <a:cs typeface="Arial"/>
            </a:endParaRPr>
          </a:p>
          <a:p>
            <a:pPr marL="555625" indent="-120650">
              <a:lnSpc>
                <a:spcPct val="100000"/>
              </a:lnSpc>
              <a:spcBef>
                <a:spcPts val="695"/>
              </a:spcBef>
              <a:buClr>
                <a:srgbClr val="3333B2"/>
              </a:buClr>
              <a:buFont typeface="Menlo"/>
              <a:buChar char="•"/>
              <a:tabLst>
                <a:tab pos="556260" algn="l"/>
              </a:tabLst>
            </a:pPr>
            <a:r>
              <a:rPr lang="en-US" sz="900" dirty="0">
                <a:solidFill>
                  <a:srgbClr val="C80000"/>
                </a:solidFill>
                <a:latin typeface="Arial"/>
                <a:cs typeface="Arial"/>
              </a:rPr>
              <a:t>Chi </a:t>
            </a:r>
            <a:r>
              <a:rPr lang="en-US" sz="900" dirty="0" err="1">
                <a:solidFill>
                  <a:srgbClr val="C80000"/>
                </a:solidFill>
                <a:latin typeface="Arial"/>
                <a:cs typeface="Arial"/>
              </a:rPr>
              <a:t>phí</a:t>
            </a:r>
            <a:r>
              <a:rPr lang="en-US" sz="900" dirty="0">
                <a:solidFill>
                  <a:srgbClr val="C80000"/>
                </a:solidFill>
                <a:latin typeface="Arial"/>
                <a:cs typeface="Arial"/>
              </a:rPr>
              <a:t> </a:t>
            </a:r>
            <a:r>
              <a:rPr lang="en-US" sz="900" dirty="0" err="1">
                <a:solidFill>
                  <a:srgbClr val="C80000"/>
                </a:solidFill>
                <a:latin typeface="Arial"/>
                <a:cs typeface="Arial"/>
              </a:rPr>
              <a:t>trực</a:t>
            </a:r>
            <a:r>
              <a:rPr lang="en-US" sz="900" dirty="0">
                <a:solidFill>
                  <a:srgbClr val="C80000"/>
                </a:solidFill>
                <a:latin typeface="Arial"/>
                <a:cs typeface="Arial"/>
              </a:rPr>
              <a:t> </a:t>
            </a:r>
            <a:r>
              <a:rPr lang="en-US" sz="900" dirty="0" err="1">
                <a:solidFill>
                  <a:srgbClr val="C80000"/>
                </a:solidFill>
                <a:latin typeface="Arial"/>
                <a:cs typeface="Arial"/>
              </a:rPr>
              <a:t>tiếp</a:t>
            </a:r>
            <a:r>
              <a:rPr sz="900" dirty="0">
                <a:latin typeface="Arial"/>
                <a:cs typeface="Arial"/>
              </a:rPr>
              <a:t>:</a:t>
            </a:r>
            <a:r>
              <a:rPr sz="900" spc="30" dirty="0">
                <a:latin typeface="Arial"/>
                <a:cs typeface="Arial"/>
              </a:rPr>
              <a:t> </a:t>
            </a:r>
            <a:r>
              <a:rPr lang="en-US" sz="900" dirty="0" err="1">
                <a:latin typeface="Arial"/>
                <a:cs typeface="Arial"/>
              </a:rPr>
              <a:t>Bao</a:t>
            </a:r>
            <a:r>
              <a:rPr lang="en-US" sz="900" dirty="0">
                <a:latin typeface="Arial"/>
                <a:cs typeface="Arial"/>
              </a:rPr>
              <a:t> </a:t>
            </a:r>
            <a:r>
              <a:rPr lang="en-US" sz="900" dirty="0" err="1">
                <a:latin typeface="Arial"/>
                <a:cs typeface="Arial"/>
              </a:rPr>
              <a:t>gồm</a:t>
            </a:r>
            <a:r>
              <a:rPr lang="en-US" sz="900" dirty="0">
                <a:latin typeface="Arial"/>
                <a:cs typeface="Arial"/>
              </a:rPr>
              <a:t> </a:t>
            </a:r>
            <a:r>
              <a:rPr lang="en-US" sz="900" dirty="0" err="1">
                <a:latin typeface="Arial"/>
                <a:cs typeface="Arial"/>
              </a:rPr>
              <a:t>việc</a:t>
            </a:r>
            <a:r>
              <a:rPr lang="en-US" sz="900" dirty="0">
                <a:latin typeface="Arial"/>
                <a:cs typeface="Arial"/>
              </a:rPr>
              <a:t> </a:t>
            </a:r>
            <a:r>
              <a:rPr lang="en-US" sz="900" dirty="0" err="1">
                <a:latin typeface="Arial"/>
                <a:cs typeface="Arial"/>
              </a:rPr>
              <a:t>thực</a:t>
            </a:r>
            <a:r>
              <a:rPr lang="en-US" sz="900" dirty="0">
                <a:latin typeface="Arial"/>
                <a:cs typeface="Arial"/>
              </a:rPr>
              <a:t> </a:t>
            </a:r>
            <a:r>
              <a:rPr lang="en-US" sz="900" dirty="0" err="1">
                <a:latin typeface="Arial"/>
                <a:cs typeface="Arial"/>
              </a:rPr>
              <a:t>hiện</a:t>
            </a:r>
            <a:r>
              <a:rPr lang="en-US" sz="900" dirty="0">
                <a:latin typeface="Arial"/>
                <a:cs typeface="Arial"/>
              </a:rPr>
              <a:t> </a:t>
            </a:r>
            <a:r>
              <a:rPr lang="en-US" sz="900" dirty="0" err="1">
                <a:latin typeface="Arial"/>
                <a:cs typeface="Arial"/>
              </a:rPr>
              <a:t>chuyển</a:t>
            </a:r>
            <a:r>
              <a:rPr lang="en-US" sz="900" dirty="0">
                <a:latin typeface="Arial"/>
                <a:cs typeface="Arial"/>
              </a:rPr>
              <a:t> </a:t>
            </a:r>
            <a:r>
              <a:rPr lang="en-US" sz="900" dirty="0" err="1">
                <a:latin typeface="Arial"/>
                <a:cs typeface="Arial"/>
              </a:rPr>
              <a:t>đổi</a:t>
            </a:r>
            <a:r>
              <a:rPr lang="en-US" sz="900" dirty="0">
                <a:latin typeface="Arial"/>
                <a:cs typeface="Arial"/>
              </a:rPr>
              <a:t> </a:t>
            </a:r>
            <a:r>
              <a:rPr lang="en-US" sz="900" dirty="0" err="1">
                <a:latin typeface="Arial"/>
                <a:cs typeface="Arial"/>
              </a:rPr>
              <a:t>ngữ</a:t>
            </a:r>
            <a:r>
              <a:rPr lang="en-US" sz="900" dirty="0">
                <a:latin typeface="Arial"/>
                <a:cs typeface="Arial"/>
              </a:rPr>
              <a:t> </a:t>
            </a:r>
            <a:r>
              <a:rPr lang="en-US" sz="900" dirty="0" err="1">
                <a:latin typeface="Arial"/>
                <a:cs typeface="Arial"/>
              </a:rPr>
              <a:t>cảnh</a:t>
            </a:r>
            <a:r>
              <a:rPr lang="en-US" sz="900" dirty="0">
                <a:latin typeface="Arial"/>
                <a:cs typeface="Arial"/>
              </a:rPr>
              <a:t> </a:t>
            </a:r>
            <a:r>
              <a:rPr lang="en-US" sz="900" dirty="0" err="1">
                <a:latin typeface="Arial"/>
                <a:cs typeface="Arial"/>
              </a:rPr>
              <a:t>thực</a:t>
            </a:r>
            <a:r>
              <a:rPr lang="en-US" sz="900" dirty="0">
                <a:latin typeface="Arial"/>
                <a:cs typeface="Arial"/>
              </a:rPr>
              <a:t> </a:t>
            </a:r>
            <a:r>
              <a:rPr lang="en-US" sz="900" dirty="0" err="1">
                <a:latin typeface="Arial"/>
                <a:cs typeface="Arial"/>
              </a:rPr>
              <a:t>tế</a:t>
            </a:r>
            <a:r>
              <a:rPr lang="en-US" sz="900" dirty="0">
                <a:latin typeface="Arial"/>
                <a:cs typeface="Arial"/>
              </a:rPr>
              <a:t> </a:t>
            </a:r>
            <a:r>
              <a:rPr lang="en-US" sz="900" dirty="0" err="1">
                <a:latin typeface="Arial"/>
                <a:cs typeface="Arial"/>
              </a:rPr>
              <a:t>và</a:t>
            </a:r>
            <a:r>
              <a:rPr lang="en-US" sz="900" dirty="0">
                <a:latin typeface="Arial"/>
                <a:cs typeface="Arial"/>
              </a:rPr>
              <a:t> </a:t>
            </a:r>
            <a:r>
              <a:rPr lang="en-US" sz="900" dirty="0" err="1">
                <a:latin typeface="Arial"/>
                <a:cs typeface="Arial"/>
              </a:rPr>
              <a:t>chạy</a:t>
            </a:r>
            <a:r>
              <a:rPr lang="en-US" sz="900" dirty="0">
                <a:latin typeface="Arial"/>
                <a:cs typeface="Arial"/>
              </a:rPr>
              <a:t> </a:t>
            </a:r>
            <a:r>
              <a:rPr lang="en-US" sz="900" dirty="0" err="1">
                <a:latin typeface="Arial"/>
                <a:cs typeface="Arial"/>
              </a:rPr>
              <a:t>mã</a:t>
            </a:r>
            <a:r>
              <a:rPr lang="en-US" sz="900" dirty="0">
                <a:latin typeface="Arial"/>
                <a:cs typeface="Arial"/>
              </a:rPr>
              <a:t> </a:t>
            </a:r>
            <a:r>
              <a:rPr lang="en-US" sz="900" dirty="0" err="1">
                <a:latin typeface="Arial"/>
                <a:cs typeface="Arial"/>
              </a:rPr>
              <a:t>của</a:t>
            </a:r>
            <a:r>
              <a:rPr lang="en-US" sz="900" dirty="0">
                <a:latin typeface="Arial"/>
                <a:cs typeface="Arial"/>
              </a:rPr>
              <a:t> </a:t>
            </a:r>
            <a:r>
              <a:rPr lang="en-US" sz="900" dirty="0" err="1">
                <a:latin typeface="Arial"/>
                <a:cs typeface="Arial"/>
              </a:rPr>
              <a:t>trình</a:t>
            </a:r>
            <a:r>
              <a:rPr lang="en-US" sz="900" dirty="0">
                <a:latin typeface="Arial"/>
                <a:cs typeface="Arial"/>
              </a:rPr>
              <a:t> </a:t>
            </a:r>
            <a:r>
              <a:rPr lang="en-US" sz="900" dirty="0" err="1">
                <a:latin typeface="Arial"/>
                <a:cs typeface="Arial"/>
              </a:rPr>
              <a:t>xử</a:t>
            </a:r>
            <a:r>
              <a:rPr lang="en-US" sz="900" dirty="0">
                <a:latin typeface="Arial"/>
                <a:cs typeface="Arial"/>
              </a:rPr>
              <a:t> </a:t>
            </a:r>
            <a:r>
              <a:rPr lang="en-US" sz="900" dirty="0" err="1">
                <a:latin typeface="Arial"/>
                <a:cs typeface="Arial"/>
              </a:rPr>
              <a:t>lý</a:t>
            </a:r>
            <a:r>
              <a:rPr lang="en-US" sz="900" dirty="0">
                <a:latin typeface="Arial"/>
                <a:cs typeface="Arial"/>
              </a:rPr>
              <a:t> </a:t>
            </a:r>
            <a:r>
              <a:rPr lang="en-US" sz="900" dirty="0" err="1">
                <a:latin typeface="Arial"/>
                <a:cs typeface="Arial"/>
              </a:rPr>
              <a:t>ngắt</a:t>
            </a:r>
            <a:r>
              <a:rPr lang="en-US" sz="900" dirty="0">
                <a:latin typeface="Arial"/>
                <a:cs typeface="Arial"/>
              </a:rPr>
              <a:t>.</a:t>
            </a:r>
            <a:endParaRPr sz="900" dirty="0">
              <a:latin typeface="Arial"/>
              <a:cs typeface="Arial"/>
            </a:endParaRPr>
          </a:p>
          <a:p>
            <a:pPr marL="555625" indent="-120650">
              <a:lnSpc>
                <a:spcPct val="100000"/>
              </a:lnSpc>
              <a:spcBef>
                <a:spcPts val="525"/>
              </a:spcBef>
              <a:buClr>
                <a:srgbClr val="3333B2"/>
              </a:buClr>
              <a:buFont typeface="Menlo"/>
              <a:buChar char="•"/>
              <a:tabLst>
                <a:tab pos="556260" algn="l"/>
              </a:tabLst>
            </a:pPr>
            <a:r>
              <a:rPr lang="en-US" sz="900" dirty="0">
                <a:solidFill>
                  <a:srgbClr val="C80000"/>
                </a:solidFill>
                <a:latin typeface="Arial"/>
                <a:cs typeface="Arial"/>
              </a:rPr>
              <a:t>Chi </a:t>
            </a:r>
            <a:r>
              <a:rPr lang="en-US" sz="900" dirty="0" err="1">
                <a:solidFill>
                  <a:srgbClr val="C80000"/>
                </a:solidFill>
                <a:latin typeface="Arial"/>
                <a:cs typeface="Arial"/>
              </a:rPr>
              <a:t>phí</a:t>
            </a:r>
            <a:r>
              <a:rPr lang="en-US" sz="900" dirty="0">
                <a:solidFill>
                  <a:srgbClr val="C80000"/>
                </a:solidFill>
                <a:latin typeface="Arial"/>
                <a:cs typeface="Arial"/>
              </a:rPr>
              <a:t> </a:t>
            </a:r>
            <a:r>
              <a:rPr lang="en-US" sz="900" dirty="0" err="1">
                <a:solidFill>
                  <a:srgbClr val="C80000"/>
                </a:solidFill>
                <a:latin typeface="Arial"/>
                <a:cs typeface="Arial"/>
              </a:rPr>
              <a:t>gián</a:t>
            </a:r>
            <a:r>
              <a:rPr lang="en-US" sz="900" dirty="0">
                <a:solidFill>
                  <a:srgbClr val="C80000"/>
                </a:solidFill>
                <a:latin typeface="Arial"/>
                <a:cs typeface="Arial"/>
              </a:rPr>
              <a:t> </a:t>
            </a:r>
            <a:r>
              <a:rPr lang="en-US" sz="900" dirty="0" err="1">
                <a:solidFill>
                  <a:srgbClr val="C80000"/>
                </a:solidFill>
                <a:latin typeface="Arial"/>
                <a:cs typeface="Arial"/>
              </a:rPr>
              <a:t>tiếp</a:t>
            </a:r>
            <a:r>
              <a:rPr sz="900" dirty="0">
                <a:latin typeface="Arial"/>
                <a:cs typeface="Arial"/>
              </a:rPr>
              <a:t>:</a:t>
            </a:r>
            <a:r>
              <a:rPr sz="900" spc="20" dirty="0">
                <a:latin typeface="Arial"/>
                <a:cs typeface="Arial"/>
              </a:rPr>
              <a:t> </a:t>
            </a:r>
            <a:r>
              <a:rPr lang="en-US" sz="900" dirty="0" err="1">
                <a:latin typeface="Arial"/>
                <a:cs typeface="Arial"/>
              </a:rPr>
              <a:t>Các</a:t>
            </a:r>
            <a:r>
              <a:rPr lang="en-US" sz="900" dirty="0">
                <a:latin typeface="Arial"/>
                <a:cs typeface="Arial"/>
              </a:rPr>
              <a:t> chi </a:t>
            </a:r>
            <a:r>
              <a:rPr lang="en-US" sz="900" dirty="0" err="1">
                <a:latin typeface="Arial"/>
                <a:cs typeface="Arial"/>
              </a:rPr>
              <a:t>phí</a:t>
            </a:r>
            <a:r>
              <a:rPr lang="en-US" sz="900" dirty="0">
                <a:latin typeface="Arial"/>
                <a:cs typeface="Arial"/>
              </a:rPr>
              <a:t> </a:t>
            </a:r>
            <a:r>
              <a:rPr lang="en-US" sz="900" dirty="0" err="1">
                <a:latin typeface="Arial"/>
                <a:cs typeface="Arial"/>
              </a:rPr>
              <a:t>khác</a:t>
            </a:r>
            <a:r>
              <a:rPr lang="en-US" sz="900" dirty="0">
                <a:latin typeface="Arial"/>
                <a:cs typeface="Arial"/>
              </a:rPr>
              <a:t>, </a:t>
            </a:r>
            <a:r>
              <a:rPr lang="en-US" sz="900" dirty="0" err="1">
                <a:latin typeface="Arial"/>
                <a:cs typeface="Arial"/>
              </a:rPr>
              <a:t>đáng</a:t>
            </a:r>
            <a:r>
              <a:rPr lang="en-US" sz="900" dirty="0">
                <a:latin typeface="Arial"/>
                <a:cs typeface="Arial"/>
              </a:rPr>
              <a:t> </a:t>
            </a:r>
            <a:r>
              <a:rPr lang="en-US" sz="900" dirty="0" err="1">
                <a:latin typeface="Arial"/>
                <a:cs typeface="Arial"/>
              </a:rPr>
              <a:t>chú</a:t>
            </a:r>
            <a:r>
              <a:rPr lang="en-US" sz="900" dirty="0">
                <a:latin typeface="Arial"/>
                <a:cs typeface="Arial"/>
              </a:rPr>
              <a:t> ý </a:t>
            </a:r>
            <a:r>
              <a:rPr lang="en-US" sz="900" dirty="0" err="1">
                <a:latin typeface="Arial"/>
                <a:cs typeface="Arial"/>
              </a:rPr>
              <a:t>nhất</a:t>
            </a:r>
            <a:r>
              <a:rPr lang="en-US" sz="900" dirty="0">
                <a:latin typeface="Arial"/>
                <a:cs typeface="Arial"/>
              </a:rPr>
              <a:t> </a:t>
            </a:r>
            <a:r>
              <a:rPr lang="en-US" sz="900" dirty="0" err="1">
                <a:latin typeface="Arial"/>
                <a:cs typeface="Arial"/>
              </a:rPr>
              <a:t>là</a:t>
            </a:r>
            <a:r>
              <a:rPr lang="en-US" sz="900" dirty="0">
                <a:latin typeface="Arial"/>
                <a:cs typeface="Arial"/>
              </a:rPr>
              <a:t> do </a:t>
            </a:r>
            <a:r>
              <a:rPr lang="en-US" sz="900" dirty="0" err="1">
                <a:latin typeface="Arial"/>
                <a:cs typeface="Arial"/>
              </a:rPr>
              <a:t>làm</a:t>
            </a:r>
            <a:r>
              <a:rPr lang="en-US" sz="900" dirty="0">
                <a:latin typeface="Arial"/>
                <a:cs typeface="Arial"/>
              </a:rPr>
              <a:t> </a:t>
            </a:r>
            <a:r>
              <a:rPr lang="en-US" sz="900" dirty="0" err="1">
                <a:latin typeface="Arial"/>
                <a:cs typeface="Arial"/>
              </a:rPr>
              <a:t>rối</a:t>
            </a:r>
            <a:r>
              <a:rPr lang="en-US" sz="900" dirty="0">
                <a:latin typeface="Arial"/>
                <a:cs typeface="Arial"/>
              </a:rPr>
              <a:t> </a:t>
            </a:r>
            <a:r>
              <a:rPr lang="en-US" sz="900" dirty="0" err="1">
                <a:latin typeface="Arial"/>
                <a:cs typeface="Arial"/>
              </a:rPr>
              <a:t>bộ</a:t>
            </a:r>
            <a:r>
              <a:rPr lang="en-US" sz="900" dirty="0">
                <a:latin typeface="Arial"/>
                <a:cs typeface="Arial"/>
              </a:rPr>
              <a:t> </a:t>
            </a:r>
            <a:r>
              <a:rPr lang="en-US" sz="900" dirty="0" err="1">
                <a:latin typeface="Arial"/>
                <a:cs typeface="Arial"/>
              </a:rPr>
              <a:t>nhớ</a:t>
            </a:r>
            <a:r>
              <a:rPr lang="en-US" sz="900" dirty="0">
                <a:latin typeface="Arial"/>
                <a:cs typeface="Arial"/>
              </a:rPr>
              <a:t> cache.</a:t>
            </a:r>
            <a:endParaRPr sz="1200" dirty="0">
              <a:latin typeface="Arial"/>
              <a:cs typeface="Arial"/>
            </a:endParaRPr>
          </a:p>
          <a:p>
            <a:pPr marL="296545">
              <a:lnSpc>
                <a:spcPct val="100000"/>
              </a:lnSpc>
            </a:pPr>
            <a:r>
              <a:rPr lang="en-US" sz="1000" dirty="0" err="1">
                <a:solidFill>
                  <a:srgbClr val="3333B2"/>
                </a:solidFill>
                <a:latin typeface="Arial"/>
                <a:cs typeface="Arial"/>
              </a:rPr>
              <a:t>Những</a:t>
            </a:r>
            <a:r>
              <a:rPr lang="en-US" sz="1000" dirty="0">
                <a:solidFill>
                  <a:srgbClr val="3333B2"/>
                </a:solidFill>
                <a:latin typeface="Arial"/>
                <a:cs typeface="Arial"/>
              </a:rPr>
              <a:t> chi </a:t>
            </a:r>
            <a:r>
              <a:rPr lang="en-US" sz="1000" dirty="0" err="1">
                <a:solidFill>
                  <a:srgbClr val="3333B2"/>
                </a:solidFill>
                <a:latin typeface="Arial"/>
                <a:cs typeface="Arial"/>
              </a:rPr>
              <a:t>phí</a:t>
            </a:r>
            <a:r>
              <a:rPr lang="en-US" sz="1000" dirty="0">
                <a:solidFill>
                  <a:srgbClr val="3333B2"/>
                </a:solidFill>
                <a:latin typeface="Arial"/>
                <a:cs typeface="Arial"/>
              </a:rPr>
              <a:t> </a:t>
            </a:r>
            <a:r>
              <a:rPr lang="en-US" sz="1000" dirty="0" err="1">
                <a:solidFill>
                  <a:srgbClr val="3333B2"/>
                </a:solidFill>
                <a:latin typeface="Arial"/>
                <a:cs typeface="Arial"/>
              </a:rPr>
              <a:t>gián</a:t>
            </a:r>
            <a:r>
              <a:rPr lang="en-US" sz="1000" dirty="0">
                <a:solidFill>
                  <a:srgbClr val="3333B2"/>
                </a:solidFill>
                <a:latin typeface="Arial"/>
                <a:cs typeface="Arial"/>
              </a:rPr>
              <a:t> </a:t>
            </a:r>
            <a:r>
              <a:rPr lang="en-US" sz="1000" dirty="0" err="1">
                <a:solidFill>
                  <a:srgbClr val="3333B2"/>
                </a:solidFill>
                <a:latin typeface="Arial"/>
                <a:cs typeface="Arial"/>
              </a:rPr>
              <a:t>tiếp</a:t>
            </a:r>
            <a:r>
              <a:rPr lang="en-US" sz="1000" dirty="0">
                <a:solidFill>
                  <a:srgbClr val="3333B2"/>
                </a:solidFill>
                <a:latin typeface="Arial"/>
                <a:cs typeface="Arial"/>
              </a:rPr>
              <a:t> </a:t>
            </a:r>
            <a:r>
              <a:rPr lang="en-US" sz="1000" dirty="0" err="1">
                <a:solidFill>
                  <a:srgbClr val="3333B2"/>
                </a:solidFill>
                <a:latin typeface="Arial"/>
                <a:cs typeface="Arial"/>
              </a:rPr>
              <a:t>mà</a:t>
            </a:r>
            <a:r>
              <a:rPr lang="en-US" sz="1000" dirty="0">
                <a:solidFill>
                  <a:srgbClr val="3333B2"/>
                </a:solidFill>
                <a:latin typeface="Arial"/>
                <a:cs typeface="Arial"/>
              </a:rPr>
              <a:t> </a:t>
            </a:r>
            <a:r>
              <a:rPr lang="en-US" sz="1000" dirty="0" err="1">
                <a:solidFill>
                  <a:srgbClr val="3333B2"/>
                </a:solidFill>
                <a:latin typeface="Arial"/>
                <a:cs typeface="Arial"/>
              </a:rPr>
              <a:t>chuyển</a:t>
            </a:r>
            <a:r>
              <a:rPr lang="en-US" sz="1000" dirty="0">
                <a:solidFill>
                  <a:srgbClr val="3333B2"/>
                </a:solidFill>
                <a:latin typeface="Arial"/>
                <a:cs typeface="Arial"/>
              </a:rPr>
              <a:t> </a:t>
            </a:r>
            <a:r>
              <a:rPr lang="en-US" sz="1000" dirty="0" err="1">
                <a:solidFill>
                  <a:srgbClr val="3333B2"/>
                </a:solidFill>
                <a:latin typeface="Arial"/>
                <a:cs typeface="Arial"/>
              </a:rPr>
              <a:t>đổi</a:t>
            </a:r>
            <a:r>
              <a:rPr lang="en-US" sz="1000" dirty="0">
                <a:solidFill>
                  <a:srgbClr val="3333B2"/>
                </a:solidFill>
                <a:latin typeface="Arial"/>
                <a:cs typeface="Arial"/>
              </a:rPr>
              <a:t> </a:t>
            </a:r>
            <a:r>
              <a:rPr lang="en-US" sz="1000" dirty="0" err="1">
                <a:solidFill>
                  <a:srgbClr val="3333B2"/>
                </a:solidFill>
                <a:latin typeface="Arial"/>
                <a:cs typeface="Arial"/>
              </a:rPr>
              <a:t>ngữ</a:t>
            </a:r>
            <a:r>
              <a:rPr lang="en-US" sz="1000" dirty="0">
                <a:solidFill>
                  <a:srgbClr val="3333B2"/>
                </a:solidFill>
                <a:latin typeface="Arial"/>
                <a:cs typeface="Arial"/>
              </a:rPr>
              <a:t> </a:t>
            </a:r>
            <a:r>
              <a:rPr lang="en-US" sz="1000" dirty="0" err="1">
                <a:solidFill>
                  <a:srgbClr val="3333B2"/>
                </a:solidFill>
                <a:latin typeface="Arial"/>
                <a:cs typeface="Arial"/>
              </a:rPr>
              <a:t>cảnh</a:t>
            </a:r>
            <a:r>
              <a:rPr lang="en-US" sz="1000" dirty="0">
                <a:solidFill>
                  <a:srgbClr val="3333B2"/>
                </a:solidFill>
                <a:latin typeface="Arial"/>
                <a:cs typeface="Arial"/>
              </a:rPr>
              <a:t> </a:t>
            </a:r>
            <a:r>
              <a:rPr lang="en-US" sz="1000" dirty="0" err="1">
                <a:solidFill>
                  <a:srgbClr val="3333B2"/>
                </a:solidFill>
                <a:latin typeface="Arial"/>
                <a:cs typeface="Arial"/>
              </a:rPr>
              <a:t>có</a:t>
            </a:r>
            <a:r>
              <a:rPr lang="en-US" sz="1000" dirty="0">
                <a:solidFill>
                  <a:srgbClr val="3333B2"/>
                </a:solidFill>
                <a:latin typeface="Arial"/>
                <a:cs typeface="Arial"/>
              </a:rPr>
              <a:t> </a:t>
            </a:r>
            <a:r>
              <a:rPr lang="en-US" sz="1000" dirty="0" err="1">
                <a:solidFill>
                  <a:srgbClr val="3333B2"/>
                </a:solidFill>
                <a:latin typeface="Arial"/>
                <a:cs typeface="Arial"/>
              </a:rPr>
              <a:t>thể</a:t>
            </a:r>
            <a:r>
              <a:rPr lang="en-US" sz="1000" dirty="0">
                <a:solidFill>
                  <a:srgbClr val="3333B2"/>
                </a:solidFill>
                <a:latin typeface="Arial"/>
                <a:cs typeface="Arial"/>
              </a:rPr>
              <a:t> </a:t>
            </a:r>
            <a:r>
              <a:rPr lang="en-US" sz="1000" dirty="0" err="1">
                <a:solidFill>
                  <a:srgbClr val="3333B2"/>
                </a:solidFill>
                <a:latin typeface="Arial"/>
                <a:cs typeface="Arial"/>
              </a:rPr>
              <a:t>gây</a:t>
            </a:r>
            <a:r>
              <a:rPr lang="en-US" sz="1000" dirty="0">
                <a:solidFill>
                  <a:srgbClr val="3333B2"/>
                </a:solidFill>
                <a:latin typeface="Arial"/>
                <a:cs typeface="Arial"/>
              </a:rPr>
              <a:t> </a:t>
            </a:r>
            <a:r>
              <a:rPr lang="en-US" sz="1000" dirty="0" err="1">
                <a:solidFill>
                  <a:srgbClr val="3333B2"/>
                </a:solidFill>
                <a:latin typeface="Arial"/>
                <a:cs typeface="Arial"/>
              </a:rPr>
              <a:t>ra</a:t>
            </a:r>
            <a:endParaRPr sz="1000" dirty="0">
              <a:latin typeface="Arial"/>
              <a:cs typeface="Arial"/>
            </a:endParaRPr>
          </a:p>
        </p:txBody>
      </p:sp>
      <p:pic>
        <p:nvPicPr>
          <p:cNvPr id="6" name="object 6"/>
          <p:cNvPicPr/>
          <p:nvPr/>
        </p:nvPicPr>
        <p:blipFill>
          <a:blip r:embed="rId3" cstate="print"/>
          <a:stretch>
            <a:fillRect/>
          </a:stretch>
        </p:blipFill>
        <p:spPr>
          <a:xfrm>
            <a:off x="358966" y="1725295"/>
            <a:ext cx="530398" cy="903152"/>
          </a:xfrm>
          <a:prstGeom prst="rect">
            <a:avLst/>
          </a:prstGeom>
        </p:spPr>
      </p:pic>
      <p:pic>
        <p:nvPicPr>
          <p:cNvPr id="7" name="object 7"/>
          <p:cNvPicPr/>
          <p:nvPr/>
        </p:nvPicPr>
        <p:blipFill>
          <a:blip r:embed="rId4" cstate="print"/>
          <a:stretch>
            <a:fillRect/>
          </a:stretch>
        </p:blipFill>
        <p:spPr>
          <a:xfrm>
            <a:off x="1270236" y="1725295"/>
            <a:ext cx="269427" cy="903152"/>
          </a:xfrm>
          <a:prstGeom prst="rect">
            <a:avLst/>
          </a:prstGeom>
        </p:spPr>
      </p:pic>
      <p:pic>
        <p:nvPicPr>
          <p:cNvPr id="8" name="object 8"/>
          <p:cNvPicPr/>
          <p:nvPr/>
        </p:nvPicPr>
        <p:blipFill>
          <a:blip r:embed="rId5" cstate="print"/>
          <a:stretch>
            <a:fillRect/>
          </a:stretch>
        </p:blipFill>
        <p:spPr>
          <a:xfrm>
            <a:off x="1921809" y="1725295"/>
            <a:ext cx="269427" cy="903152"/>
          </a:xfrm>
          <a:prstGeom prst="rect">
            <a:avLst/>
          </a:prstGeom>
        </p:spPr>
      </p:pic>
      <p:sp>
        <p:nvSpPr>
          <p:cNvPr id="9" name="object 9"/>
          <p:cNvSpPr txBox="1"/>
          <p:nvPr/>
        </p:nvSpPr>
        <p:spPr>
          <a:xfrm>
            <a:off x="647344" y="2693182"/>
            <a:ext cx="165100" cy="162560"/>
          </a:xfrm>
          <a:prstGeom prst="rect">
            <a:avLst/>
          </a:prstGeom>
        </p:spPr>
        <p:txBody>
          <a:bodyPr vert="horz" wrap="square" lIns="0" tIns="12065" rIns="0" bIns="0" rtlCol="0">
            <a:spAutoFit/>
          </a:bodyPr>
          <a:lstStyle/>
          <a:p>
            <a:pPr marL="12700">
              <a:lnSpc>
                <a:spcPct val="100000"/>
              </a:lnSpc>
              <a:spcBef>
                <a:spcPts val="95"/>
              </a:spcBef>
            </a:pPr>
            <a:r>
              <a:rPr sz="900" spc="-25" dirty="0">
                <a:latin typeface="Arial"/>
                <a:cs typeface="Arial"/>
              </a:rPr>
              <a:t>(a)</a:t>
            </a:r>
            <a:endParaRPr sz="900">
              <a:latin typeface="Arial"/>
              <a:cs typeface="Arial"/>
            </a:endParaRPr>
          </a:p>
        </p:txBody>
      </p:sp>
      <p:sp>
        <p:nvSpPr>
          <p:cNvPr id="10" name="object 10"/>
          <p:cNvSpPr txBox="1"/>
          <p:nvPr/>
        </p:nvSpPr>
        <p:spPr>
          <a:xfrm>
            <a:off x="1322726" y="2693182"/>
            <a:ext cx="165100" cy="162560"/>
          </a:xfrm>
          <a:prstGeom prst="rect">
            <a:avLst/>
          </a:prstGeom>
        </p:spPr>
        <p:txBody>
          <a:bodyPr vert="horz" wrap="square" lIns="0" tIns="12065" rIns="0" bIns="0" rtlCol="0">
            <a:spAutoFit/>
          </a:bodyPr>
          <a:lstStyle/>
          <a:p>
            <a:pPr marL="12700">
              <a:lnSpc>
                <a:spcPct val="100000"/>
              </a:lnSpc>
              <a:spcBef>
                <a:spcPts val="95"/>
              </a:spcBef>
            </a:pPr>
            <a:r>
              <a:rPr sz="900" spc="-25" dirty="0">
                <a:latin typeface="Arial"/>
                <a:cs typeface="Arial"/>
              </a:rPr>
              <a:t>(b)</a:t>
            </a:r>
            <a:endParaRPr sz="900">
              <a:latin typeface="Arial"/>
              <a:cs typeface="Arial"/>
            </a:endParaRPr>
          </a:p>
        </p:txBody>
      </p:sp>
      <p:sp>
        <p:nvSpPr>
          <p:cNvPr id="11" name="object 11"/>
          <p:cNvSpPr txBox="1"/>
          <p:nvPr/>
        </p:nvSpPr>
        <p:spPr>
          <a:xfrm>
            <a:off x="1977384" y="2693182"/>
            <a:ext cx="158750" cy="162560"/>
          </a:xfrm>
          <a:prstGeom prst="rect">
            <a:avLst/>
          </a:prstGeom>
        </p:spPr>
        <p:txBody>
          <a:bodyPr vert="horz" wrap="square" lIns="0" tIns="12065" rIns="0" bIns="0" rtlCol="0">
            <a:spAutoFit/>
          </a:bodyPr>
          <a:lstStyle/>
          <a:p>
            <a:pPr marL="12700">
              <a:lnSpc>
                <a:spcPct val="100000"/>
              </a:lnSpc>
              <a:spcBef>
                <a:spcPts val="95"/>
              </a:spcBef>
            </a:pPr>
            <a:r>
              <a:rPr sz="900" spc="-25" dirty="0">
                <a:latin typeface="Arial"/>
                <a:cs typeface="Arial"/>
              </a:rPr>
              <a:t>(c)</a:t>
            </a:r>
            <a:endParaRPr sz="900">
              <a:latin typeface="Arial"/>
              <a:cs typeface="Arial"/>
            </a:endParaRPr>
          </a:p>
        </p:txBody>
      </p:sp>
      <p:sp>
        <p:nvSpPr>
          <p:cNvPr id="12" name="object 12"/>
          <p:cNvSpPr txBox="1"/>
          <p:nvPr/>
        </p:nvSpPr>
        <p:spPr>
          <a:xfrm>
            <a:off x="2461933" y="1855308"/>
            <a:ext cx="1477645" cy="900888"/>
          </a:xfrm>
          <a:prstGeom prst="rect">
            <a:avLst/>
          </a:prstGeom>
        </p:spPr>
        <p:txBody>
          <a:bodyPr vert="horz" wrap="square" lIns="0" tIns="79375" rIns="0" bIns="0" rtlCol="0">
            <a:spAutoFit/>
          </a:bodyPr>
          <a:lstStyle/>
          <a:p>
            <a:pPr marL="214629" indent="-202565">
              <a:lnSpc>
                <a:spcPct val="100000"/>
              </a:lnSpc>
              <a:spcBef>
                <a:spcPts val="625"/>
              </a:spcBef>
              <a:buClr>
                <a:srgbClr val="3333B2"/>
              </a:buClr>
              <a:buAutoNum type="alphaLcParenBoth"/>
              <a:tabLst>
                <a:tab pos="215265" algn="l"/>
              </a:tabLst>
            </a:pPr>
            <a:r>
              <a:rPr lang="vi-VN" sz="900" dirty="0">
                <a:latin typeface="Arial"/>
                <a:cs typeface="Arial"/>
              </a:rPr>
              <a:t>Trước khi chuyển đổi ngữ cảnh</a:t>
            </a:r>
            <a:r>
              <a:rPr lang="en-US" sz="900" dirty="0">
                <a:latin typeface="Arial"/>
                <a:cs typeface="Arial"/>
              </a:rPr>
              <a:t>.</a:t>
            </a:r>
            <a:endParaRPr sz="900" dirty="0">
              <a:latin typeface="Arial"/>
              <a:cs typeface="Arial"/>
            </a:endParaRPr>
          </a:p>
          <a:p>
            <a:pPr marL="214629" indent="-202565">
              <a:lnSpc>
                <a:spcPct val="100000"/>
              </a:lnSpc>
              <a:spcBef>
                <a:spcPts val="520"/>
              </a:spcBef>
              <a:buClr>
                <a:srgbClr val="3333B2"/>
              </a:buClr>
              <a:buAutoNum type="alphaLcParenBoth"/>
              <a:tabLst>
                <a:tab pos="215265" algn="l"/>
              </a:tabLst>
            </a:pPr>
            <a:r>
              <a:rPr lang="en-US" sz="900" dirty="0" err="1">
                <a:latin typeface="Arial"/>
                <a:cs typeface="Arial"/>
              </a:rPr>
              <a:t>Sau</a:t>
            </a:r>
            <a:r>
              <a:rPr lang="en-US" sz="900" dirty="0">
                <a:latin typeface="Arial"/>
                <a:cs typeface="Arial"/>
              </a:rPr>
              <a:t> </a:t>
            </a:r>
            <a:r>
              <a:rPr lang="en-US" sz="900" dirty="0" err="1">
                <a:latin typeface="Arial"/>
                <a:cs typeface="Arial"/>
              </a:rPr>
              <a:t>khi</a:t>
            </a:r>
            <a:r>
              <a:rPr lang="en-US" sz="900" dirty="0">
                <a:latin typeface="Arial"/>
                <a:cs typeface="Arial"/>
              </a:rPr>
              <a:t> </a:t>
            </a:r>
            <a:r>
              <a:rPr lang="en-US" sz="900" dirty="0" err="1">
                <a:latin typeface="Arial"/>
                <a:cs typeface="Arial"/>
              </a:rPr>
              <a:t>chuyển</a:t>
            </a:r>
            <a:r>
              <a:rPr lang="en-US" sz="900" dirty="0">
                <a:latin typeface="Arial"/>
                <a:cs typeface="Arial"/>
              </a:rPr>
              <a:t> </a:t>
            </a:r>
            <a:r>
              <a:rPr lang="en-US" sz="900" dirty="0" err="1">
                <a:latin typeface="Arial"/>
                <a:cs typeface="Arial"/>
              </a:rPr>
              <a:t>đổi</a:t>
            </a:r>
            <a:r>
              <a:rPr lang="en-US" sz="900" dirty="0">
                <a:latin typeface="Arial"/>
                <a:cs typeface="Arial"/>
              </a:rPr>
              <a:t> </a:t>
            </a:r>
            <a:r>
              <a:rPr lang="en-US" sz="900" dirty="0" err="1">
                <a:latin typeface="Arial"/>
                <a:cs typeface="Arial"/>
              </a:rPr>
              <a:t>ngữ</a:t>
            </a:r>
            <a:r>
              <a:rPr lang="en-US" sz="900" dirty="0">
                <a:latin typeface="Arial"/>
                <a:cs typeface="Arial"/>
              </a:rPr>
              <a:t> </a:t>
            </a:r>
            <a:r>
              <a:rPr lang="en-US" sz="900" dirty="0" err="1">
                <a:latin typeface="Arial"/>
                <a:cs typeface="Arial"/>
              </a:rPr>
              <a:t>cảnh</a:t>
            </a:r>
            <a:r>
              <a:rPr lang="en-US" sz="900" dirty="0">
                <a:latin typeface="Arial"/>
                <a:cs typeface="Arial"/>
              </a:rPr>
              <a:t>.</a:t>
            </a:r>
          </a:p>
          <a:p>
            <a:pPr marL="214629" indent="-202565">
              <a:lnSpc>
                <a:spcPct val="100000"/>
              </a:lnSpc>
              <a:spcBef>
                <a:spcPts val="520"/>
              </a:spcBef>
              <a:buClr>
                <a:srgbClr val="3333B2"/>
              </a:buClr>
              <a:buAutoNum type="alphaLcParenBoth"/>
              <a:tabLst>
                <a:tab pos="215265" algn="l"/>
              </a:tabLst>
            </a:pPr>
            <a:r>
              <a:rPr lang="en-US" sz="900" dirty="0" err="1">
                <a:latin typeface="Arial"/>
                <a:cs typeface="Arial"/>
              </a:rPr>
              <a:t>Sau</a:t>
            </a:r>
            <a:r>
              <a:rPr lang="en-US" sz="900" dirty="0">
                <a:latin typeface="Arial"/>
                <a:cs typeface="Arial"/>
              </a:rPr>
              <a:t> </a:t>
            </a:r>
            <a:r>
              <a:rPr lang="en-US" sz="900" dirty="0" err="1">
                <a:latin typeface="Arial"/>
                <a:cs typeface="Arial"/>
              </a:rPr>
              <a:t>khi</a:t>
            </a:r>
            <a:r>
              <a:rPr lang="en-US" sz="900" dirty="0">
                <a:latin typeface="Arial"/>
                <a:cs typeface="Arial"/>
              </a:rPr>
              <a:t> </a:t>
            </a:r>
            <a:r>
              <a:rPr lang="en-US" sz="900" dirty="0" err="1">
                <a:latin typeface="Arial"/>
                <a:cs typeface="Arial"/>
              </a:rPr>
              <a:t>truy</a:t>
            </a:r>
            <a:r>
              <a:rPr lang="en-US" sz="900" dirty="0">
                <a:latin typeface="Arial"/>
                <a:cs typeface="Arial"/>
              </a:rPr>
              <a:t> </a:t>
            </a:r>
            <a:r>
              <a:rPr lang="en-US" sz="900" dirty="0" err="1">
                <a:latin typeface="Arial"/>
                <a:cs typeface="Arial"/>
              </a:rPr>
              <a:t>cập</a:t>
            </a:r>
            <a:r>
              <a:rPr lang="en-US" sz="900" dirty="0">
                <a:latin typeface="Arial"/>
                <a:cs typeface="Arial"/>
              </a:rPr>
              <a:t> </a:t>
            </a:r>
            <a:r>
              <a:rPr lang="en-US" sz="900" dirty="0" err="1">
                <a:latin typeface="Arial"/>
                <a:cs typeface="Arial"/>
              </a:rPr>
              <a:t>khối</a:t>
            </a:r>
            <a:r>
              <a:rPr lang="en-US" sz="900" dirty="0">
                <a:latin typeface="Arial"/>
                <a:cs typeface="Arial"/>
              </a:rPr>
              <a:t> D.</a:t>
            </a:r>
            <a:endParaRPr sz="900" dirty="0">
              <a:latin typeface="Arial"/>
              <a:cs typeface="Arial"/>
            </a:endParaRPr>
          </a:p>
        </p:txBody>
      </p:sp>
      <p:grpSp>
        <p:nvGrpSpPr>
          <p:cNvPr id="13" name="object 13"/>
          <p:cNvGrpSpPr/>
          <p:nvPr/>
        </p:nvGrpSpPr>
        <p:grpSpPr>
          <a:xfrm>
            <a:off x="0" y="3348469"/>
            <a:ext cx="4608195" cy="107950"/>
            <a:chOff x="0" y="3348469"/>
            <a:chExt cx="4608195" cy="107950"/>
          </a:xfrm>
        </p:grpSpPr>
        <p:sp>
          <p:nvSpPr>
            <p:cNvPr id="14" name="object 14"/>
            <p:cNvSpPr/>
            <p:nvPr/>
          </p:nvSpPr>
          <p:spPr>
            <a:xfrm>
              <a:off x="0"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ADADE0"/>
            </a:solidFill>
          </p:spPr>
          <p:txBody>
            <a:bodyPr wrap="square" lIns="0" tIns="0" rIns="0" bIns="0" rtlCol="0"/>
            <a:lstStyle/>
            <a:p>
              <a:endParaRPr/>
            </a:p>
          </p:txBody>
        </p:sp>
        <p:sp>
          <p:nvSpPr>
            <p:cNvPr id="15" name="object 15"/>
            <p:cNvSpPr/>
            <p:nvPr/>
          </p:nvSpPr>
          <p:spPr>
            <a:xfrm>
              <a:off x="2303995" y="3348469"/>
              <a:ext cx="2304415" cy="107950"/>
            </a:xfrm>
            <a:custGeom>
              <a:avLst/>
              <a:gdLst/>
              <a:ahLst/>
              <a:cxnLst/>
              <a:rect l="l" t="t" r="r" b="b"/>
              <a:pathLst>
                <a:path w="2304415" h="107950">
                  <a:moveTo>
                    <a:pt x="2303995" y="0"/>
                  </a:moveTo>
                  <a:lnTo>
                    <a:pt x="0" y="0"/>
                  </a:lnTo>
                  <a:lnTo>
                    <a:pt x="0" y="107530"/>
                  </a:lnTo>
                  <a:lnTo>
                    <a:pt x="2303995" y="107530"/>
                  </a:lnTo>
                  <a:lnTo>
                    <a:pt x="2303995" y="0"/>
                  </a:lnTo>
                  <a:close/>
                </a:path>
              </a:pathLst>
            </a:custGeom>
            <a:solidFill>
              <a:srgbClr val="8484D1"/>
            </a:solidFill>
          </p:spPr>
          <p:txBody>
            <a:bodyPr wrap="square" lIns="0" tIns="0" rIns="0" bIns="0" rtlCol="0"/>
            <a:lstStyle/>
            <a:p>
              <a:endParaRPr/>
            </a:p>
          </p:txBody>
        </p:sp>
      </p:grpSp>
      <p:sp>
        <p:nvSpPr>
          <p:cNvPr id="16" name="object 16"/>
          <p:cNvSpPr txBox="1"/>
          <p:nvPr/>
        </p:nvSpPr>
        <p:spPr>
          <a:xfrm>
            <a:off x="53467" y="3349927"/>
            <a:ext cx="655320" cy="104139"/>
          </a:xfrm>
          <a:prstGeom prst="rect">
            <a:avLst/>
          </a:prstGeom>
        </p:spPr>
        <p:txBody>
          <a:bodyPr vert="horz" wrap="square" lIns="0" tIns="9525" rIns="0" bIns="0" rtlCol="0">
            <a:spAutoFit/>
          </a:bodyPr>
          <a:lstStyle/>
          <a:p>
            <a:pPr marL="12700">
              <a:lnSpc>
                <a:spcPct val="100000"/>
              </a:lnSpc>
              <a:spcBef>
                <a:spcPts val="75"/>
              </a:spcBef>
            </a:pPr>
            <a:r>
              <a:rPr sz="500" dirty="0">
                <a:latin typeface="Arial"/>
                <a:cs typeface="Arial"/>
                <a:hlinkClick r:id="rId2" action="ppaction://hlinksldjump"/>
              </a:rPr>
              <a:t>Introduction</a:t>
            </a:r>
            <a:r>
              <a:rPr sz="500" spc="-25" dirty="0">
                <a:latin typeface="Arial"/>
                <a:cs typeface="Arial"/>
                <a:hlinkClick r:id="rId2" action="ppaction://hlinksldjump"/>
              </a:rPr>
              <a:t> </a:t>
            </a:r>
            <a:r>
              <a:rPr sz="500" dirty="0">
                <a:latin typeface="Arial"/>
                <a:cs typeface="Arial"/>
                <a:hlinkClick r:id="rId2" action="ppaction://hlinksldjump"/>
              </a:rPr>
              <a:t>to</a:t>
            </a:r>
            <a:r>
              <a:rPr sz="500" spc="-20" dirty="0">
                <a:latin typeface="Arial"/>
                <a:cs typeface="Arial"/>
                <a:hlinkClick r:id="rId2" action="ppaction://hlinksldjump"/>
              </a:rPr>
              <a:t> </a:t>
            </a:r>
            <a:r>
              <a:rPr sz="500" spc="-10" dirty="0">
                <a:latin typeface="Arial"/>
                <a:cs typeface="Arial"/>
                <a:hlinkClick r:id="rId2" action="ppaction://hlinksldjump"/>
              </a:rPr>
              <a:t>threads</a:t>
            </a:r>
            <a:endParaRPr sz="500">
              <a:latin typeface="Arial"/>
              <a:cs typeface="Arial"/>
            </a:endParaRP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159</TotalTime>
  <Words>6233</Words>
  <Application>Microsoft Office PowerPoint</Application>
  <PresentationFormat>Custom</PresentationFormat>
  <Paragraphs>714</Paragraphs>
  <Slides>69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Menlo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Mô phỏng giao diện</vt:lpstr>
      <vt:lpstr>PowerPoint Presentation</vt:lpstr>
      <vt:lpstr>PowerPoint Presentation</vt:lpstr>
      <vt:lpstr>Điều kiện để ảo hóa</vt:lpstr>
      <vt:lpstr>PowerPoint Presentation</vt:lpstr>
      <vt:lpstr>Ví dụ: PlanetLab</vt:lpstr>
      <vt:lpstr>PowerPoint Presentation</vt:lpstr>
      <vt:lpstr>PlanetLab Vservers và Slices (phân đoạn)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Reasons to migrate code</vt:lpstr>
      <vt:lpstr>PowerPoint Presentation</vt:lpstr>
      <vt:lpstr>PowerPoint Presentation</vt:lpstr>
      <vt:lpstr>Migration in heterogeneous systems</vt:lpstr>
      <vt:lpstr>Migrating a virtual machine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Systems   (4th edition, version 01)</dc:title>
  <cp:lastModifiedBy>Huy Chu Quang</cp:lastModifiedBy>
  <cp:revision>130</cp:revision>
  <dcterms:created xsi:type="dcterms:W3CDTF">2023-04-27T06:04:42Z</dcterms:created>
  <dcterms:modified xsi:type="dcterms:W3CDTF">2025-02-16T14:46:33Z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2023-04-27T00:00:00Z</vt:filetime>
  </property>
  <property fmtid="{D5CDD505-2E9C-101B-9397-08002B2CF9AE}" pid="3" name="Creator">
    <vt:lpwstr>LaTeX with Beamer class</vt:lpwstr>
  </property>
  <property fmtid="{D5CDD505-2E9C-101B-9397-08002B2CF9AE}" pid="4" name="LastSaved">
    <vt:filetime>2023-04-27T00:00:00Z</vt:filetime>
  </property>
  <property fmtid="{D5CDD505-2E9C-101B-9397-08002B2CF9AE}" pid="5" name="PTEX.Fullbanner">
    <vt:lpwstr>This is pdfTeX, Version 3.141592653-2.6-1.40.24 (TeX Live 2022) kpathsea version 6.3.4</vt:lpwstr>
  </property>
  <property fmtid="{D5CDD505-2E9C-101B-9397-08002B2CF9AE}" pid="6" name="Producer">
    <vt:lpwstr>pdfTeX-1.40.24</vt:lpwstr>
  </property>
</Properties>
</file>